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89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0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802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3127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50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892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3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391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236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5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27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82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55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31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11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23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9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chemeClr val="accent4">
                <a:lumMod val="5000"/>
                <a:lumOff val="95000"/>
              </a:schemeClr>
            </a:gs>
            <a:gs pos="77000">
              <a:schemeClr val="accent4">
                <a:lumMod val="45000"/>
                <a:lumOff val="55000"/>
                <a:alpha val="88000"/>
              </a:schemeClr>
            </a:gs>
            <a:gs pos="85000">
              <a:schemeClr val="accent4">
                <a:lumMod val="45000"/>
                <a:lumOff val="55000"/>
              </a:schemeClr>
            </a:gs>
            <a:gs pos="100000">
              <a:schemeClr val="accent4">
                <a:lumMod val="30000"/>
                <a:lumOff val="70000"/>
              </a:schemeClr>
            </a:gs>
          </a:gsLst>
          <a:lin ang="162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72190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fedesoriano/heart-failure-predictio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5495"/>
            <a:ext cx="8915399" cy="2366682"/>
          </a:xfrm>
        </p:spPr>
        <p:txBody>
          <a:bodyPr>
            <a:normAutofit/>
          </a:bodyPr>
          <a:lstStyle/>
          <a:p>
            <a:pPr algn="ctr"/>
            <a:r>
              <a:rPr lang="en-US" sz="4800" dirty="0" smtClean="0">
                <a:solidFill>
                  <a:schemeClr val="accent6">
                    <a:lumMod val="75000"/>
                  </a:schemeClr>
                </a:solidFill>
                <a:latin typeface="Algerian" panose="04020705040A02060702" pitchFamily="82" charset="0"/>
                <a:cs typeface="Times New Roman" panose="02020603050405020304" pitchFamily="18" charset="0"/>
              </a:rPr>
              <a:t>PROJECT ON INTRODUCTION                     TO DATA MANAGEMENT</a:t>
            </a:r>
            <a:endParaRPr lang="en-US" sz="4800" dirty="0">
              <a:solidFill>
                <a:schemeClr val="accent6">
                  <a:lumMod val="75000"/>
                </a:schemeClr>
              </a:solidFill>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2760989" y="2749821"/>
            <a:ext cx="8571846" cy="3738281"/>
          </a:xfrm>
        </p:spPr>
        <p:txBody>
          <a:bodyPr>
            <a:normAutofit fontScale="25000" lnSpcReduction="20000"/>
          </a:bodyPr>
          <a:lstStyle/>
          <a:p>
            <a:pPr algn="ctr"/>
            <a:r>
              <a:rPr lang="en-IN" sz="17600" b="1" dirty="0">
                <a:solidFill>
                  <a:srgbClr val="92D050"/>
                </a:solidFill>
                <a:latin typeface="Algerian" panose="04020705040A02060702" pitchFamily="82" charset="0"/>
              </a:rPr>
              <a:t> </a:t>
            </a:r>
            <a:r>
              <a:rPr lang="en-IN" sz="17600" b="1" dirty="0" smtClean="0">
                <a:solidFill>
                  <a:schemeClr val="accent4">
                    <a:lumMod val="75000"/>
                  </a:schemeClr>
                </a:solidFill>
                <a:latin typeface="Algerian" panose="04020705040A02060702" pitchFamily="82" charset="0"/>
              </a:rPr>
              <a:t>HEART FAILURE PREDICTION</a:t>
            </a:r>
            <a:endParaRPr lang="en-IN" sz="17600" b="1" dirty="0" smtClean="0">
              <a:solidFill>
                <a:schemeClr val="accent4">
                  <a:lumMod val="75000"/>
                </a:schemeClr>
              </a:solidFill>
              <a:latin typeface="Algerian" panose="04020705040A02060702" pitchFamily="82" charset="0"/>
            </a:endParaRPr>
          </a:p>
          <a:p>
            <a:pPr algn="ctr"/>
            <a:r>
              <a:rPr lang="en-US" sz="17600" dirty="0">
                <a:effectLst>
                  <a:outerShdw blurRad="38100" dist="38100" dir="2700000" algn="tl">
                    <a:srgbClr val="000000">
                      <a:alpha val="43137"/>
                    </a:srgbClr>
                  </a:outerShdw>
                </a:effectLst>
                <a:latin typeface="Times New Roman" panose="02020603050405020304" pitchFamily="18" charset="0"/>
                <a:ea typeface="Yu Mincho Demibold" panose="020B0400000000000000" pitchFamily="18" charset="-128"/>
                <a:cs typeface="Times New Roman" panose="02020603050405020304" pitchFamily="18" charset="0"/>
              </a:rPr>
              <a:t> </a:t>
            </a:r>
            <a:r>
              <a:rPr lang="en-US" sz="17600" dirty="0" smtClean="0">
                <a:solidFill>
                  <a:schemeClr val="accent2"/>
                </a:solidFill>
                <a:effectLst>
                  <a:outerShdw blurRad="38100" dist="38100" dir="2700000" algn="tl">
                    <a:srgbClr val="000000">
                      <a:alpha val="43137"/>
                    </a:srgbClr>
                  </a:outerShdw>
                </a:effectLst>
                <a:latin typeface="Times New Roman" panose="02020603050405020304" pitchFamily="18" charset="0"/>
                <a:ea typeface="Yu Mincho Demibold" panose="020B0400000000000000" pitchFamily="18" charset="-128"/>
                <a:cs typeface="Times New Roman" panose="02020603050405020304" pitchFamily="18" charset="0"/>
              </a:rPr>
              <a:t>End-term</a:t>
            </a:r>
            <a:r>
              <a:rPr lang="en-US" sz="17600" dirty="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76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a:t>
            </a:r>
            <a:r>
              <a:rPr lang="en-US" sz="17600" dirty="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INT217</a:t>
            </a:r>
          </a:p>
          <a:p>
            <a:pPr algn="ctr"/>
            <a:r>
              <a:rPr lang="en-US" sz="86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86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1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11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r>
              <a:rPr lang="en-US" sz="1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1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AKSHAY GUPTA</a:t>
            </a:r>
            <a:endParaRPr lang="en-US" sz="11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11100" b="1" dirty="0" smtClean="0">
                <a:latin typeface="Times New Roman" panose="02020603050405020304" pitchFamily="18" charset="0"/>
                <a:cs typeface="Times New Roman" panose="02020603050405020304" pitchFamily="18" charset="0"/>
              </a:rPr>
              <a:t> </a:t>
            </a:r>
            <a:r>
              <a:rPr lang="en-US" sz="11100" b="1" dirty="0">
                <a:solidFill>
                  <a:srgbClr val="FF0000"/>
                </a:solidFill>
                <a:latin typeface="Times New Roman" panose="02020603050405020304" pitchFamily="18" charset="0"/>
                <a:cs typeface="Times New Roman" panose="02020603050405020304" pitchFamily="18" charset="0"/>
              </a:rPr>
              <a:t>REGISTRATION NO</a:t>
            </a:r>
            <a:r>
              <a:rPr lang="en-US" sz="11100" b="1" dirty="0">
                <a:latin typeface="Times New Roman" panose="02020603050405020304" pitchFamily="18" charset="0"/>
                <a:cs typeface="Times New Roman" panose="02020603050405020304" pitchFamily="18" charset="0"/>
              </a:rPr>
              <a:t>  </a:t>
            </a:r>
            <a:r>
              <a:rPr lang="en-US" sz="11100" b="1" dirty="0" smtClean="0">
                <a:latin typeface="Times New Roman" panose="02020603050405020304" pitchFamily="18" charset="0"/>
                <a:cs typeface="Times New Roman" panose="02020603050405020304" pitchFamily="18" charset="0"/>
              </a:rPr>
              <a:t>:</a:t>
            </a:r>
            <a:r>
              <a:rPr lang="en-US" sz="11100" b="1" dirty="0" smtClean="0">
                <a:latin typeface="Times New Roman" panose="02020603050405020304" pitchFamily="18" charset="0"/>
                <a:cs typeface="Times New Roman" panose="02020603050405020304" pitchFamily="18" charset="0"/>
              </a:rPr>
              <a:t>11913896</a:t>
            </a:r>
            <a:endParaRPr lang="en-US" sz="11100" b="1" dirty="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98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98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9600" dirty="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9600" b="1" dirty="0" err="1" smtClean="0">
                <a:solidFill>
                  <a:schemeClr val="accent4">
                    <a:lumMod val="75000"/>
                  </a:schemeClr>
                </a:solidFill>
                <a:latin typeface="Times New Roman" panose="02020603050405020304" pitchFamily="18" charset="0"/>
                <a:cs typeface="Times New Roman" panose="02020603050405020304" pitchFamily="18" charset="0"/>
              </a:rPr>
              <a:t>B.Tech</a:t>
            </a:r>
            <a:r>
              <a:rPr lang="en-US" sz="9600" b="1"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sz="9600" b="1" dirty="0">
                <a:solidFill>
                  <a:schemeClr val="accent4">
                    <a:lumMod val="75000"/>
                  </a:schemeClr>
                </a:solidFill>
                <a:latin typeface="Times New Roman" panose="02020603050405020304" pitchFamily="18" charset="0"/>
                <a:cs typeface="Times New Roman" panose="02020603050405020304" pitchFamily="18" charset="0"/>
              </a:rPr>
              <a:t>IT (INFORMATION TECHNOLOGY)</a:t>
            </a:r>
            <a:br>
              <a:rPr lang="en-US" sz="9600" b="1" dirty="0">
                <a:solidFill>
                  <a:schemeClr val="accent4">
                    <a:lumMod val="75000"/>
                  </a:schemeClr>
                </a:solidFill>
                <a:latin typeface="Times New Roman" panose="02020603050405020304" pitchFamily="18" charset="0"/>
                <a:cs typeface="Times New Roman" panose="02020603050405020304" pitchFamily="18" charset="0"/>
              </a:rPr>
            </a:br>
            <a:r>
              <a:rPr lang="en-US" sz="112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112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11200" dirty="0">
              <a:solidFill>
                <a:srgbClr val="92D050"/>
              </a:solidFill>
              <a:latin typeface="Algerian" panose="04020705040A02060702" pitchFamily="82" charset="0"/>
            </a:endParaRPr>
          </a:p>
        </p:txBody>
      </p:sp>
      <p:pic>
        <p:nvPicPr>
          <p:cNvPr id="4" name="Picture 3">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251577" y="-242004"/>
            <a:ext cx="3295650" cy="1573263"/>
          </a:xfrm>
          <a:prstGeom prst="rect">
            <a:avLst/>
          </a:prstGeom>
        </p:spPr>
      </p:pic>
    </p:spTree>
    <p:extLst>
      <p:ext uri="{BB962C8B-B14F-4D97-AF65-F5344CB8AC3E}">
        <p14:creationId xmlns:p14="http://schemas.microsoft.com/office/powerpoint/2010/main" val="1354086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9" y="648743"/>
            <a:ext cx="10018711" cy="566738"/>
          </a:xfrm>
        </p:spPr>
        <p:txBody>
          <a:bodyPr>
            <a:normAutofit fontScale="90000"/>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OBJECTIVE 1</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half" idx="2"/>
          </p:nvPr>
        </p:nvSpPr>
        <p:spPr>
          <a:xfrm>
            <a:off x="2281238" y="4911634"/>
            <a:ext cx="8992008" cy="1698172"/>
          </a:xfrm>
        </p:spPr>
        <p:txBody>
          <a:bodyPr>
            <a:normAutofit/>
          </a:bodyPr>
          <a:lstStyle/>
          <a:p>
            <a:r>
              <a:rPr lang="en-US" sz="2000" dirty="0">
                <a:latin typeface="Times New Roman" panose="02020603050405020304" pitchFamily="18" charset="0"/>
                <a:cs typeface="Times New Roman" panose="02020603050405020304" pitchFamily="18" charset="0"/>
              </a:rPr>
              <a:t>This chart shows the prediction of heart failure with respect to age group between male and </a:t>
            </a:r>
            <a:r>
              <a:rPr lang="en-US" sz="2000" dirty="0" err="1">
                <a:latin typeface="Times New Roman" panose="02020603050405020304" pitchFamily="18" charset="0"/>
                <a:cs typeface="Times New Roman" panose="02020603050405020304" pitchFamily="18" charset="0"/>
              </a:rPr>
              <a:t>female.As</a:t>
            </a:r>
            <a:r>
              <a:rPr lang="en-US" sz="2000" dirty="0">
                <a:latin typeface="Times New Roman" panose="02020603050405020304" pitchFamily="18" charset="0"/>
                <a:cs typeface="Times New Roman" panose="02020603050405020304" pitchFamily="18" charset="0"/>
              </a:rPr>
              <a:t> per the chart after analysis it is concluded that the male age group between 53-62 are more prone to heart failure where as very few female of age group 53-62 suffer health failure rest </a:t>
            </a:r>
            <a:r>
              <a:rPr lang="en-US" sz="2000" dirty="0" err="1">
                <a:latin typeface="Times New Roman" panose="02020603050405020304" pitchFamily="18" charset="0"/>
                <a:cs typeface="Times New Roman" panose="02020603050405020304" pitchFamily="18" charset="0"/>
              </a:rPr>
              <a:t>femake</a:t>
            </a:r>
            <a:r>
              <a:rPr lang="en-US" sz="2000" dirty="0">
                <a:latin typeface="Times New Roman" panose="02020603050405020304" pitchFamily="18" charset="0"/>
                <a:cs typeface="Times New Roman" panose="02020603050405020304" pitchFamily="18" charset="0"/>
              </a:rPr>
              <a:t> hardly </a:t>
            </a:r>
            <a:r>
              <a:rPr lang="en-US" sz="2000" dirty="0" err="1">
                <a:latin typeface="Times New Roman" panose="02020603050405020304" pitchFamily="18" charset="0"/>
                <a:cs typeface="Times New Roman" panose="02020603050405020304" pitchFamily="18" charset="0"/>
              </a:rPr>
              <a:t>suffers.In</a:t>
            </a:r>
            <a:r>
              <a:rPr lang="en-US" sz="2000" dirty="0">
                <a:latin typeface="Times New Roman" panose="02020603050405020304" pitchFamily="18" charset="0"/>
                <a:cs typeface="Times New Roman" panose="02020603050405020304" pitchFamily="18" charset="0"/>
              </a:rPr>
              <a:t> all age group male are more prone to heart failure</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091748" y="-165060"/>
            <a:ext cx="3295650" cy="1573263"/>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2281238" y="1683612"/>
            <a:ext cx="8660082" cy="2524125"/>
          </a:xfrm>
          <a:prstGeom prst="rect">
            <a:avLst/>
          </a:prstGeom>
        </p:spPr>
      </p:pic>
    </p:spTree>
    <p:extLst>
      <p:ext uri="{BB962C8B-B14F-4D97-AF65-F5344CB8AC3E}">
        <p14:creationId xmlns:p14="http://schemas.microsoft.com/office/powerpoint/2010/main" val="21732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9" y="490794"/>
            <a:ext cx="10018711" cy="566738"/>
          </a:xfrm>
        </p:spPr>
        <p:txBody>
          <a:bodyPr>
            <a:normAutofit fontScale="90000"/>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OBJECTIVE 2</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sz="half" idx="2"/>
          </p:nvPr>
        </p:nvSpPr>
        <p:spPr>
          <a:xfrm>
            <a:off x="2589123" y="4637314"/>
            <a:ext cx="8215345" cy="1907177"/>
          </a:xfrm>
        </p:spPr>
        <p:txBody>
          <a:bodyPr>
            <a:normAutofit/>
          </a:bodyPr>
          <a:lstStyle/>
          <a:p>
            <a:r>
              <a:rPr lang="en-US" sz="2000" dirty="0">
                <a:latin typeface="Times New Roman" panose="02020603050405020304" pitchFamily="18" charset="0"/>
                <a:cs typeface="Times New Roman" panose="02020603050405020304" pitchFamily="18" charset="0"/>
              </a:rPr>
              <a:t>This 3-D pie chart depicts the possibility of heart failure in people with respect to different chest </a:t>
            </a:r>
            <a:r>
              <a:rPr lang="en-US" sz="2000" dirty="0" err="1">
                <a:latin typeface="Times New Roman" panose="02020603050405020304" pitchFamily="18" charset="0"/>
                <a:cs typeface="Times New Roman" panose="02020603050405020304" pitchFamily="18" charset="0"/>
              </a:rPr>
              <a:t>types.Basically,there</a:t>
            </a:r>
            <a:r>
              <a:rPr lang="en-US" sz="2000" dirty="0">
                <a:latin typeface="Times New Roman" panose="02020603050405020304" pitchFamily="18" charset="0"/>
                <a:cs typeface="Times New Roman" panose="02020603050405020304" pitchFamily="18" charset="0"/>
              </a:rPr>
              <a:t> are 4 different types of chest </a:t>
            </a:r>
            <a:r>
              <a:rPr lang="en-US" sz="2000" dirty="0" err="1">
                <a:latin typeface="Times New Roman" panose="02020603050405020304" pitchFamily="18" charset="0"/>
                <a:cs typeface="Times New Roman" panose="02020603050405020304" pitchFamily="18" charset="0"/>
              </a:rPr>
              <a:t>pain,they</a:t>
            </a:r>
            <a:r>
              <a:rPr lang="en-US" sz="2000" dirty="0">
                <a:latin typeface="Times New Roman" panose="02020603050405020304" pitchFamily="18" charset="0"/>
                <a:cs typeface="Times New Roman" panose="02020603050405020304" pitchFamily="18" charset="0"/>
              </a:rPr>
              <a:t> are </a:t>
            </a:r>
            <a:r>
              <a:rPr lang="en-US" sz="2000" dirty="0" err="1">
                <a:latin typeface="Times New Roman" panose="02020603050405020304" pitchFamily="18" charset="0"/>
                <a:cs typeface="Times New Roman" panose="02020603050405020304" pitchFamily="18" charset="0"/>
              </a:rPr>
              <a:t>TA:Typical</a:t>
            </a:r>
            <a:r>
              <a:rPr lang="en-US" sz="2000" dirty="0">
                <a:latin typeface="Times New Roman" panose="02020603050405020304" pitchFamily="18" charset="0"/>
                <a:cs typeface="Times New Roman" panose="02020603050405020304" pitchFamily="18" charset="0"/>
              </a:rPr>
              <a:t> Angina, ATA: Atypical Angina, NAP: Non-</a:t>
            </a:r>
            <a:r>
              <a:rPr lang="en-US" sz="2000" dirty="0" err="1">
                <a:latin typeface="Times New Roman" panose="02020603050405020304" pitchFamily="18" charset="0"/>
                <a:cs typeface="Times New Roman" panose="02020603050405020304" pitchFamily="18" charset="0"/>
              </a:rPr>
              <a:t>Anginal</a:t>
            </a:r>
            <a:r>
              <a:rPr lang="en-US" sz="2000" dirty="0">
                <a:latin typeface="Times New Roman" panose="02020603050405020304" pitchFamily="18" charset="0"/>
                <a:cs typeface="Times New Roman" panose="02020603050405020304" pitchFamily="18" charset="0"/>
              </a:rPr>
              <a:t> , ASY: Asymptomatic. After </a:t>
            </a:r>
            <a:r>
              <a:rPr lang="en-US" sz="2000" dirty="0" err="1">
                <a:latin typeface="Times New Roman" panose="02020603050405020304" pitchFamily="18" charset="0"/>
                <a:cs typeface="Times New Roman" panose="02020603050405020304" pitchFamily="18" charset="0"/>
              </a:rPr>
              <a:t>analysis,it</a:t>
            </a:r>
            <a:r>
              <a:rPr lang="en-US" sz="2000" dirty="0">
                <a:latin typeface="Times New Roman" panose="02020603050405020304" pitchFamily="18" charset="0"/>
                <a:cs typeface="Times New Roman" panose="02020603050405020304" pitchFamily="18" charset="0"/>
              </a:rPr>
              <a:t> is found that asymptomatic chest are </a:t>
            </a:r>
            <a:r>
              <a:rPr lang="en-US" sz="2000" dirty="0" err="1">
                <a:latin typeface="Times New Roman" panose="02020603050405020304" pitchFamily="18" charset="0"/>
                <a:cs typeface="Times New Roman" panose="02020603050405020304" pitchFamily="18" charset="0"/>
              </a:rPr>
              <a:t>offenly</a:t>
            </a:r>
            <a:r>
              <a:rPr lang="en-US" sz="2000" dirty="0">
                <a:latin typeface="Times New Roman" panose="02020603050405020304" pitchFamily="18" charset="0"/>
                <a:cs typeface="Times New Roman" panose="02020603050405020304" pitchFamily="18" charset="0"/>
              </a:rPr>
              <a:t> common in people</a:t>
            </a:r>
            <a:r>
              <a:rPr lang="en-US" sz="2000" dirty="0"/>
              <a:t>.</a:t>
            </a:r>
          </a:p>
          <a:p>
            <a:endParaRPr lang="en-US" sz="2000" dirty="0"/>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130937" y="-196470"/>
            <a:ext cx="3295650" cy="1573263"/>
          </a:xfrm>
          <a:prstGeom prst="rect">
            <a:avLst/>
          </a:prstGeom>
        </p:spPr>
      </p:pic>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2849517" y="1202773"/>
            <a:ext cx="6281420" cy="3289300"/>
          </a:xfrm>
          <a:prstGeom prst="rect">
            <a:avLst/>
          </a:prstGeom>
        </p:spPr>
      </p:pic>
    </p:spTree>
    <p:extLst>
      <p:ext uri="{BB962C8B-B14F-4D97-AF65-F5344CB8AC3E}">
        <p14:creationId xmlns:p14="http://schemas.microsoft.com/office/powerpoint/2010/main" val="154569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602" y="517632"/>
            <a:ext cx="10018711" cy="566738"/>
          </a:xfrm>
        </p:spPr>
        <p:txBody>
          <a:bodyPr>
            <a:normAutofit fontScale="90000"/>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OBJECTIVE 3</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2380694" y="4795142"/>
            <a:ext cx="8225944" cy="1553407"/>
          </a:xfrm>
        </p:spPr>
        <p:txBody>
          <a:bodyPr>
            <a:normAutofit/>
          </a:bodyPr>
          <a:lstStyle/>
          <a:p>
            <a:r>
              <a:rPr lang="en-US" sz="2000" dirty="0">
                <a:latin typeface="Times New Roman" panose="02020603050405020304" pitchFamily="18" charset="0"/>
                <a:cs typeface="Times New Roman" panose="02020603050405020304" pitchFamily="18" charset="0"/>
              </a:rPr>
              <a:t>This bar chart shows the prediction of heart failure in terms of fasting and </a:t>
            </a:r>
            <a:r>
              <a:rPr lang="en-US" sz="2000" dirty="0" err="1">
                <a:latin typeface="Times New Roman" panose="02020603050405020304" pitchFamily="18" charset="0"/>
                <a:cs typeface="Times New Roman" panose="02020603050405020304" pitchFamily="18" charset="0"/>
              </a:rPr>
              <a:t>restingECG.It</a:t>
            </a:r>
            <a:r>
              <a:rPr lang="en-US" sz="2000" dirty="0">
                <a:latin typeface="Times New Roman" panose="02020603050405020304" pitchFamily="18" charset="0"/>
                <a:cs typeface="Times New Roman" panose="02020603050405020304" pitchFamily="18" charset="0"/>
              </a:rPr>
              <a:t> seems that people having high blood pressure with normal </a:t>
            </a:r>
            <a:r>
              <a:rPr lang="en-US" sz="2000" dirty="0" err="1">
                <a:latin typeface="Times New Roman" panose="02020603050405020304" pitchFamily="18" charset="0"/>
                <a:cs typeface="Times New Roman" panose="02020603050405020304" pitchFamily="18" charset="0"/>
              </a:rPr>
              <a:t>restingECG</a:t>
            </a:r>
            <a:r>
              <a:rPr lang="en-US" sz="2000" dirty="0">
                <a:latin typeface="Times New Roman" panose="02020603050405020304" pitchFamily="18" charset="0"/>
                <a:cs typeface="Times New Roman" panose="02020603050405020304" pitchFamily="18" charset="0"/>
              </a:rPr>
              <a:t> are more prone to </a:t>
            </a:r>
            <a:r>
              <a:rPr lang="en-US" sz="2000" dirty="0" err="1">
                <a:latin typeface="Times New Roman" panose="02020603050405020304" pitchFamily="18" charset="0"/>
                <a:cs typeface="Times New Roman" panose="02020603050405020304" pitchFamily="18" charset="0"/>
              </a:rPr>
              <a:t>heartattack</a:t>
            </a:r>
            <a:r>
              <a:rPr lang="en-US" sz="2000" dirty="0"/>
              <a:t>.</a:t>
            </a:r>
          </a:p>
          <a:p>
            <a:endParaRPr lang="en-US" sz="2000" dirty="0"/>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183189" y="-137889"/>
            <a:ext cx="3295650" cy="1573263"/>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007860" y="1236628"/>
            <a:ext cx="5953262" cy="3253997"/>
          </a:xfrm>
          <a:prstGeom prst="rect">
            <a:avLst/>
          </a:prstGeom>
        </p:spPr>
      </p:pic>
    </p:spTree>
    <p:extLst>
      <p:ext uri="{BB962C8B-B14F-4D97-AF65-F5344CB8AC3E}">
        <p14:creationId xmlns:p14="http://schemas.microsoft.com/office/powerpoint/2010/main" val="178601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82" y="634265"/>
            <a:ext cx="10018711" cy="566738"/>
          </a:xfrm>
        </p:spPr>
        <p:txBody>
          <a:bodyPr>
            <a:normAutofit fontScale="90000"/>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OBJECTIVE 4</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2014934" y="4932717"/>
            <a:ext cx="8225944" cy="1397726"/>
          </a:xfrm>
        </p:spPr>
        <p:txBody>
          <a:bodyPr/>
          <a:lstStyle/>
          <a:p>
            <a:r>
              <a:rPr lang="en-US" sz="2000" dirty="0">
                <a:latin typeface="Times New Roman" panose="02020603050405020304" pitchFamily="18" charset="0"/>
                <a:cs typeface="Times New Roman" panose="02020603050405020304" pitchFamily="18" charset="0"/>
              </a:rPr>
              <a:t>This chart shows that the people having resting blood pressure high are more prone to heart failure.</a:t>
            </a:r>
          </a:p>
          <a:p>
            <a:endParaRPr lang="en-US" dirty="0"/>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170125" y="-137889"/>
            <a:ext cx="3295650" cy="1573263"/>
          </a:xfrm>
          <a:prstGeom prst="rect">
            <a:avLst/>
          </a:prstGeom>
        </p:spPr>
      </p:pic>
      <p:pic>
        <p:nvPicPr>
          <p:cNvPr id="8" name="Picture 7"/>
          <p:cNvPicPr>
            <a:picLocks noChangeAspect="1"/>
          </p:cNvPicPr>
          <p:nvPr/>
        </p:nvPicPr>
        <p:blipFill>
          <a:blip r:embed="rId3"/>
          <a:stretch>
            <a:fillRect/>
          </a:stretch>
        </p:blipFill>
        <p:spPr>
          <a:xfrm>
            <a:off x="2701657" y="1427213"/>
            <a:ext cx="6852498" cy="3505504"/>
          </a:xfrm>
          <a:prstGeom prst="rect">
            <a:avLst/>
          </a:prstGeom>
        </p:spPr>
      </p:pic>
    </p:spTree>
    <p:extLst>
      <p:ext uri="{BB962C8B-B14F-4D97-AF65-F5344CB8AC3E}">
        <p14:creationId xmlns:p14="http://schemas.microsoft.com/office/powerpoint/2010/main" val="28608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043" y="1032309"/>
            <a:ext cx="10018711" cy="566738"/>
          </a:xfrm>
        </p:spPr>
        <p:txBody>
          <a:bodyPr>
            <a:normAutofit fontScale="90000"/>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OBJECTIVE 5</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2741612" y="4682766"/>
            <a:ext cx="6708775" cy="1757223"/>
          </a:xfrm>
        </p:spPr>
        <p:txBody>
          <a:bodyPr/>
          <a:lstStyle/>
          <a:p>
            <a:r>
              <a:rPr lang="en-US" sz="2000" dirty="0">
                <a:latin typeface="Times New Roman" panose="02020603050405020304" pitchFamily="18" charset="0"/>
                <a:cs typeface="Times New Roman" panose="02020603050405020304" pitchFamily="18" charset="0"/>
              </a:rPr>
              <a:t>This column chart shows that the people who have down and flat ST curve with exercise induced angina  are more prone to heart failure than the people having UP ST slope with exercise induced angina. </a:t>
            </a:r>
          </a:p>
          <a:p>
            <a:endParaRPr lang="en-US" dirty="0"/>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175929" y="-257585"/>
            <a:ext cx="3295650" cy="1573263"/>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741612" y="1599047"/>
            <a:ext cx="6708775" cy="2800350"/>
          </a:xfrm>
          <a:prstGeom prst="rect">
            <a:avLst/>
          </a:prstGeom>
        </p:spPr>
      </p:pic>
    </p:spTree>
    <p:extLst>
      <p:ext uri="{BB962C8B-B14F-4D97-AF65-F5344CB8AC3E}">
        <p14:creationId xmlns:p14="http://schemas.microsoft.com/office/powerpoint/2010/main" val="88475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8896350" y="-194276"/>
            <a:ext cx="3295650" cy="1573263"/>
          </a:xfrm>
          <a:prstGeom prst="rect">
            <a:avLst/>
          </a:prstGeom>
        </p:spPr>
      </p:pic>
      <p:pic>
        <p:nvPicPr>
          <p:cNvPr id="4" name="Picture 3">
            <a:extLst>
              <a:ext uri="{FF2B5EF4-FFF2-40B4-BE49-F238E27FC236}">
                <a16:creationId xmlns:a16="http://schemas.microsoft.com/office/drawing/2014/main" id="{9F102DEE-3DA5-4539-ADFB-EACCCCE06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5650" y="1378987"/>
            <a:ext cx="5780733" cy="5171179"/>
          </a:xfrm>
          <a:prstGeom prst="rect">
            <a:avLst/>
          </a:prstGeom>
        </p:spPr>
      </p:pic>
    </p:spTree>
    <p:extLst>
      <p:ext uri="{BB962C8B-B14F-4D97-AF65-F5344CB8AC3E}">
        <p14:creationId xmlns:p14="http://schemas.microsoft.com/office/powerpoint/2010/main" val="309775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181" y="979715"/>
            <a:ext cx="8911687" cy="862148"/>
          </a:xfrm>
        </p:spPr>
        <p:txBody>
          <a:bodyPr>
            <a:normAutofit/>
          </a:bodyPr>
          <a:lstStyle/>
          <a:p>
            <a:pPr algn="ctr"/>
            <a:r>
              <a:rPr lang="en-US" sz="4000" b="1" dirty="0" smtClean="0">
                <a:solidFill>
                  <a:schemeClr val="accent4">
                    <a:lumMod val="75000"/>
                  </a:schemeClr>
                </a:solidFill>
                <a:latin typeface="Times New Roman" panose="02020603050405020304" pitchFamily="18" charset="0"/>
                <a:cs typeface="Times New Roman" panose="02020603050405020304" pitchFamily="18" charset="0"/>
              </a:rPr>
              <a:t>WHAT IS DATA MANAGEMENT</a:t>
            </a:r>
            <a:endParaRPr lang="en-US" sz="40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0789" y="1841863"/>
            <a:ext cx="10093823" cy="4702627"/>
          </a:xfrm>
        </p:spPr>
        <p:txBody>
          <a:bodyPr>
            <a:normAutofit/>
          </a:body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Data management is the process of ingesting, storing, organizing and maintaining the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data</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created and collected by an organization</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The data management process includes a combination of different functions that collectively aim to make sure that the data in corporate systems is accurate, available and accessible. </a:t>
            </a:r>
            <a:endPar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331905" y="-251055"/>
            <a:ext cx="3295650" cy="1573263"/>
          </a:xfrm>
          <a:prstGeom prst="rect">
            <a:avLst/>
          </a:prstGeom>
        </p:spPr>
      </p:pic>
    </p:spTree>
    <p:extLst>
      <p:ext uri="{BB962C8B-B14F-4D97-AF65-F5344CB8AC3E}">
        <p14:creationId xmlns:p14="http://schemas.microsoft.com/office/powerpoint/2010/main" val="283803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962" y="861784"/>
            <a:ext cx="9111395" cy="1280890"/>
          </a:xfrm>
        </p:spPr>
        <p:txBody>
          <a:bodyPr>
            <a:normAutofit/>
          </a:bodyPr>
          <a:lstStyle/>
          <a:p>
            <a:r>
              <a:rPr lang="en-US" sz="3600" b="1" dirty="0" smtClean="0">
                <a:solidFill>
                  <a:schemeClr val="accent4">
                    <a:lumMod val="75000"/>
                  </a:schemeClr>
                </a:solidFill>
                <a:latin typeface="Times New Roman" panose="02020603050405020304" pitchFamily="18" charset="0"/>
                <a:cs typeface="Times New Roman" panose="02020603050405020304" pitchFamily="18" charset="0"/>
              </a:rPr>
              <a:t>IMPORTANCE OF DATA MANAGEMENT</a:t>
            </a:r>
            <a:endParaRPr lang="en-US" sz="36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8537" y="1502229"/>
            <a:ext cx="10146075" cy="5251268"/>
          </a:xfrm>
        </p:spPr>
        <p:txBody>
          <a:bodyPr>
            <a:normAutofit/>
          </a:bodyPr>
          <a:lstStyle/>
          <a:p>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Data increasingly is seen as a corporate asset that can be used to make more-informed business decisions, improve marketing campaigns, optimize business operations and reduce costs, all with the goal of increasing revenue and profits. But a lack of proper data management can saddle organizations with incompatible data silos, inconsistent data sets and data quality problems that limit their ability to run business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intelligence.</a:t>
            </a:r>
          </a:p>
          <a:p>
            <a:pPr marL="0" indent="0">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254532" y="-162522"/>
            <a:ext cx="3295650" cy="1573263"/>
          </a:xfrm>
          <a:prstGeom prst="rect">
            <a:avLst/>
          </a:prstGeom>
        </p:spPr>
      </p:pic>
    </p:spTree>
    <p:extLst>
      <p:ext uri="{BB962C8B-B14F-4D97-AF65-F5344CB8AC3E}">
        <p14:creationId xmlns:p14="http://schemas.microsoft.com/office/powerpoint/2010/main" val="421517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692" y="1194748"/>
            <a:ext cx="7387097" cy="917619"/>
          </a:xfrm>
        </p:spPr>
        <p:txBody>
          <a:bodyPr>
            <a:normAutofit fontScale="90000"/>
          </a:bodyPr>
          <a:lstStyle/>
          <a:p>
            <a:pPr algn="ctr"/>
            <a:r>
              <a:rPr lang="en-IN" sz="4400" b="1" dirty="0">
                <a:solidFill>
                  <a:schemeClr val="accent4">
                    <a:lumMod val="75000"/>
                  </a:schemeClr>
                </a:solidFill>
                <a:latin typeface="Times New Roman" panose="02020603050405020304" pitchFamily="18" charset="0"/>
                <a:cs typeface="Times New Roman" panose="02020603050405020304" pitchFamily="18" charset="0"/>
              </a:rPr>
              <a:t>Microsoft Excel</a:t>
            </a:r>
            <a:r>
              <a:rPr lang="en-IN" sz="4400" b="1" dirty="0">
                <a:latin typeface="Times New Roman" panose="02020603050405020304" pitchFamily="18" charset="0"/>
                <a:cs typeface="Times New Roman" panose="02020603050405020304" pitchFamily="18" charset="0"/>
              </a:rPr>
              <a:t> </a:t>
            </a:r>
            <a:r>
              <a:rPr lang="en-US" dirty="0"/>
              <a:t/>
            </a:r>
            <a:br>
              <a:rPr lang="en-US" dirty="0"/>
            </a:br>
            <a:endParaRPr lang="en-US" dirty="0"/>
          </a:p>
        </p:txBody>
      </p:sp>
      <p:sp>
        <p:nvSpPr>
          <p:cNvPr id="3" name="Content Placeholder 2"/>
          <p:cNvSpPr>
            <a:spLocks noGrp="1"/>
          </p:cNvSpPr>
          <p:nvPr>
            <p:ph idx="1"/>
          </p:nvPr>
        </p:nvSpPr>
        <p:spPr>
          <a:xfrm>
            <a:off x="1214847" y="1423851"/>
            <a:ext cx="10289766" cy="5146765"/>
          </a:xfrm>
        </p:spPr>
        <p:txBody>
          <a:bodyPr>
            <a:normAutofit/>
          </a:bodyPr>
          <a:lstStyle/>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Microsoft Excel is a spreadsheet program used to record and </a:t>
            </a:r>
            <a:r>
              <a:rPr lang="en-IN" sz="2800" dirty="0" err="1">
                <a:solidFill>
                  <a:schemeClr val="tx1">
                    <a:lumMod val="95000"/>
                    <a:lumOff val="5000"/>
                  </a:schemeClr>
                </a:solidFill>
                <a:latin typeface="Times New Roman" panose="02020603050405020304" pitchFamily="18" charset="0"/>
                <a:cs typeface="Times New Roman" panose="02020603050405020304" pitchFamily="18" charset="0"/>
              </a:rPr>
              <a:t>analyze</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numerical and statistical data. Microsoft Excel provides multiple features to perform various operations like calculations, pivot tables, graph tools, macro programming, etc. It is compatible with multiple OS like Windows, </a:t>
            </a:r>
            <a:r>
              <a:rPr lang="en-IN" sz="2800" dirty="0" err="1">
                <a:solidFill>
                  <a:schemeClr val="tx1">
                    <a:lumMod val="95000"/>
                    <a:lumOff val="5000"/>
                  </a:schemeClr>
                </a:solidFill>
                <a:latin typeface="Times New Roman" panose="02020603050405020304" pitchFamily="18" charset="0"/>
                <a:cs typeface="Times New Roman" panose="02020603050405020304" pitchFamily="18" charset="0"/>
              </a:rPr>
              <a:t>macOS</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Android and iOS.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lumMod val="95000"/>
                  <a:lumOff val="5000"/>
                </a:schemeClr>
              </a:solidFill>
            </a:endParaRPr>
          </a:p>
        </p:txBody>
      </p:sp>
      <p:pic>
        <p:nvPicPr>
          <p:cNvPr id="4" name="Picture 3">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8896350" y="-103836"/>
            <a:ext cx="3295650" cy="1573263"/>
          </a:xfrm>
          <a:prstGeom prst="rect">
            <a:avLst/>
          </a:prstGeom>
        </p:spPr>
      </p:pic>
    </p:spTree>
    <p:extLst>
      <p:ext uri="{BB962C8B-B14F-4D97-AF65-F5344CB8AC3E}">
        <p14:creationId xmlns:p14="http://schemas.microsoft.com/office/powerpoint/2010/main" val="74900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744" y="692431"/>
            <a:ext cx="8236184" cy="888273"/>
          </a:xfrm>
        </p:spPr>
        <p:txBody>
          <a:bodyPr>
            <a:normAutofit/>
          </a:bodyPr>
          <a:lstStyle/>
          <a:p>
            <a:pPr algn="ctr"/>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PIVOT TABLE</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4539" y="2344978"/>
            <a:ext cx="10067698" cy="4396462"/>
          </a:xfrm>
        </p:spPr>
        <p:txBody>
          <a:bodyPr>
            <a:normAutofit/>
          </a:bodyPr>
          <a:lstStyle/>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A PivotTable is a powerful tool to calculate, summarize, and </a:t>
            </a:r>
            <a:r>
              <a:rPr lang="en-IN" sz="2800" dirty="0" err="1">
                <a:solidFill>
                  <a:schemeClr val="tx1">
                    <a:lumMod val="95000"/>
                    <a:lumOff val="5000"/>
                  </a:schemeClr>
                </a:solidFill>
                <a:latin typeface="Times New Roman" panose="02020603050405020304" pitchFamily="18" charset="0"/>
                <a:cs typeface="Times New Roman" panose="02020603050405020304" pitchFamily="18" charset="0"/>
              </a:rPr>
              <a:t>analyze</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data that lets you see comparisons, patterns, and trends in your data</a:t>
            </a:r>
            <a:r>
              <a:rPr lang="en-IN"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IN" sz="2800" b="1" dirty="0">
                <a:solidFill>
                  <a:srgbClr val="00B050"/>
                </a:solidFill>
                <a:latin typeface="Times New Roman" panose="02020603050405020304" pitchFamily="18" charset="0"/>
                <a:cs typeface="Times New Roman" panose="02020603050405020304" pitchFamily="18" charset="0"/>
              </a:rPr>
              <a:t>Create a PivotTable in Excel </a:t>
            </a:r>
            <a:endParaRPr lang="en-US" sz="2800" b="1" dirty="0">
              <a:solidFill>
                <a:srgbClr val="00B050"/>
              </a:solidFill>
              <a:latin typeface="Times New Roman" panose="02020603050405020304" pitchFamily="18" charset="0"/>
              <a:cs typeface="Times New Roman" panose="02020603050405020304" pitchFamily="18" charset="0"/>
            </a:endParaRP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1.Select the cells you want to create a PivotTable from.</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Note: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Your data shouldn't have any empty rows or columns. It must have only a single-row heading.</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2.Select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Insert</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&gt;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PivotTable</a:t>
            </a:r>
            <a:r>
              <a:rPr lang="en-IN"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endParaRPr lang="en-US" sz="2800" dirty="0">
              <a:solidFill>
                <a:schemeClr val="tx1">
                  <a:lumMod val="95000"/>
                  <a:lumOff val="5000"/>
                </a:schemeClr>
              </a:solidFill>
            </a:endParaRPr>
          </a:p>
          <a:p>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029449" y="-234321"/>
            <a:ext cx="3295650" cy="1573263"/>
          </a:xfrm>
          <a:prstGeom prst="rect">
            <a:avLst/>
          </a:prstGeom>
        </p:spPr>
      </p:pic>
    </p:spTree>
    <p:extLst>
      <p:ext uri="{BB962C8B-B14F-4D97-AF65-F5344CB8AC3E}">
        <p14:creationId xmlns:p14="http://schemas.microsoft.com/office/powerpoint/2010/main" val="91221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3783" y="1613148"/>
            <a:ext cx="10228217" cy="4832092"/>
          </a:xfrm>
          <a:prstGeom prst="rect">
            <a:avLst/>
          </a:prstGeom>
        </p:spPr>
        <p:txBody>
          <a:bodyPr wrap="square">
            <a:spAutoFit/>
          </a:bodyPr>
          <a:lstStyle/>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3.Under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Choose the data that you want to </a:t>
            </a:r>
            <a:r>
              <a:rPr lang="en-IN" sz="2800" b="1" dirty="0" err="1">
                <a:solidFill>
                  <a:schemeClr val="tx1">
                    <a:lumMod val="95000"/>
                    <a:lumOff val="5000"/>
                  </a:schemeClr>
                </a:solidFill>
                <a:latin typeface="Times New Roman" panose="02020603050405020304" pitchFamily="18" charset="0"/>
                <a:cs typeface="Times New Roman" panose="02020603050405020304" pitchFamily="18" charset="0"/>
              </a:rPr>
              <a:t>analyze</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select </a:t>
            </a:r>
            <a:r>
              <a:rPr lang="en-IN" sz="2800" b="1" dirty="0" err="1">
                <a:solidFill>
                  <a:schemeClr val="tx1">
                    <a:lumMod val="95000"/>
                    <a:lumOff val="5000"/>
                  </a:schemeClr>
                </a:solidFill>
                <a:latin typeface="Times New Roman" panose="02020603050405020304" pitchFamily="18" charset="0"/>
                <a:cs typeface="Times New Roman" panose="02020603050405020304" pitchFamily="18" charset="0"/>
              </a:rPr>
              <a:t>Select</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 a table or range</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4.In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Table/Range</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verify the cell range</a:t>
            </a:r>
            <a:r>
              <a:rPr lang="en-IN"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5.Under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Choose where you want the PivotTable report to be placed</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select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New worksheet</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to place the PivotTable in a new worksheet or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Existing worksheet</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and then select the location you want the PivotTable to appear</a:t>
            </a:r>
            <a:r>
              <a:rPr lang="en-IN"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6.Select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OK</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8736037" y="0"/>
            <a:ext cx="3295650" cy="1573263"/>
          </a:xfrm>
          <a:prstGeom prst="rect">
            <a:avLst/>
          </a:prstGeom>
        </p:spPr>
      </p:pic>
    </p:spTree>
    <p:extLst>
      <p:ext uri="{BB962C8B-B14F-4D97-AF65-F5344CB8AC3E}">
        <p14:creationId xmlns:p14="http://schemas.microsoft.com/office/powerpoint/2010/main" val="84490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171" y="522515"/>
            <a:ext cx="3344092" cy="757646"/>
          </a:xfrm>
        </p:spPr>
        <p:txBody>
          <a:bodyPr>
            <a:normAutofit fontScale="90000"/>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TABLES</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9300754" y="-178894"/>
            <a:ext cx="3295650" cy="1573263"/>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2076995" y="1394369"/>
            <a:ext cx="9614262" cy="5241562"/>
          </a:xfrm>
          <a:prstGeom prst="rect">
            <a:avLst/>
          </a:prstGeom>
        </p:spPr>
      </p:pic>
    </p:spTree>
    <p:extLst>
      <p:ext uri="{BB962C8B-B14F-4D97-AF65-F5344CB8AC3E}">
        <p14:creationId xmlns:p14="http://schemas.microsoft.com/office/powerpoint/2010/main" val="21459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898" y="418013"/>
            <a:ext cx="4558937" cy="796834"/>
          </a:xfrm>
        </p:spPr>
        <p:txBody>
          <a:bodyPr>
            <a:normAutofit/>
          </a:bodyPr>
          <a:lstStyle/>
          <a:p>
            <a:r>
              <a:rPr lang="en-US" sz="4400" b="1" dirty="0" smtClean="0">
                <a:solidFill>
                  <a:schemeClr val="accent4">
                    <a:lumMod val="75000"/>
                  </a:schemeClr>
                </a:solidFill>
                <a:latin typeface="Times New Roman" panose="02020603050405020304" pitchFamily="18" charset="0"/>
                <a:cs typeface="Times New Roman" panose="02020603050405020304" pitchFamily="18" charset="0"/>
              </a:rPr>
              <a:t>DASHBOARD</a:t>
            </a:r>
            <a:endParaRPr lang="en-US" sz="44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95B512-3FAF-44C6-BA67-A9ABBD37EF9D}"/>
              </a:ext>
            </a:extLst>
          </p:cNvPr>
          <p:cNvPicPr/>
          <p:nvPr/>
        </p:nvPicPr>
        <p:blipFill>
          <a:blip r:embed="rId2">
            <a:extLst>
              <a:ext uri="{28A0092B-C50C-407E-A947-70E740481C1C}">
                <a14:useLocalDpi xmlns:a14="http://schemas.microsoft.com/office/drawing/2010/main" val="0"/>
              </a:ext>
            </a:extLst>
          </a:blip>
          <a:stretch>
            <a:fillRect/>
          </a:stretch>
        </p:blipFill>
        <p:spPr>
          <a:xfrm>
            <a:off x="8791303" y="-126957"/>
            <a:ext cx="3295650" cy="15732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960" y="1315678"/>
            <a:ext cx="9455789" cy="5241875"/>
          </a:xfrm>
          <a:prstGeom prst="rect">
            <a:avLst/>
          </a:prstGeom>
        </p:spPr>
      </p:pic>
    </p:spTree>
    <p:extLst>
      <p:ext uri="{BB962C8B-B14F-4D97-AF65-F5344CB8AC3E}">
        <p14:creationId xmlns:p14="http://schemas.microsoft.com/office/powerpoint/2010/main" val="340425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067" y="457200"/>
            <a:ext cx="8930747" cy="1172032"/>
          </a:xfrm>
        </p:spPr>
        <p:txBody>
          <a:bodyPr/>
          <a:lstStyle/>
          <a:p>
            <a:pPr algn="ctr"/>
            <a:r>
              <a:rPr lang="en-US" dirty="0" smtClean="0">
                <a:solidFill>
                  <a:schemeClr val="accent4">
                    <a:lumMod val="75000"/>
                  </a:schemeClr>
                </a:solidFill>
                <a:latin typeface="Times New Roman" panose="02020603050405020304" pitchFamily="18" charset="0"/>
                <a:cs typeface="Times New Roman" panose="02020603050405020304" pitchFamily="18" charset="0"/>
              </a:rPr>
              <a:t>Source of Data</a:t>
            </a:r>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063931" y="3105335"/>
            <a:ext cx="9203963" cy="860400"/>
          </a:xfrm>
        </p:spPr>
        <p:txBody>
          <a:bodyPr>
            <a:noAutofit/>
          </a:bodyPr>
          <a:lstStyle/>
          <a:p>
            <a:pPr algn="l"/>
            <a:r>
              <a:rPr lang="en-US" sz="2400" dirty="0" smtClean="0">
                <a:latin typeface="Times New Roman" panose="02020603050405020304" pitchFamily="18" charset="0"/>
                <a:cs typeface="Times New Roman" panose="02020603050405020304" pitchFamily="18" charset="0"/>
              </a:rPr>
              <a:t>All the dataset is taken from a website named as </a:t>
            </a:r>
            <a:r>
              <a:rPr lang="en-US" sz="2400" dirty="0" err="1" smtClean="0">
                <a:latin typeface="Times New Roman" panose="02020603050405020304" pitchFamily="18" charset="0"/>
                <a:cs typeface="Times New Roman" panose="02020603050405020304" pitchFamily="18" charset="0"/>
              </a:rPr>
              <a:t>Kaggle</a:t>
            </a:r>
            <a:r>
              <a:rPr lang="en-US" sz="2400" dirty="0" smtClean="0">
                <a:latin typeface="Times New Roman" panose="02020603050405020304" pitchFamily="18" charset="0"/>
                <a:cs typeface="Times New Roman" panose="02020603050405020304" pitchFamily="18" charset="0"/>
              </a:rPr>
              <a:t>.</a:t>
            </a:r>
          </a:p>
          <a:p>
            <a:pPr algn="l"/>
            <a:r>
              <a:rPr lang="en-US" sz="2400" dirty="0" smtClean="0">
                <a:latin typeface="Times New Roman" panose="02020603050405020304" pitchFamily="18" charset="0"/>
                <a:cs typeface="Times New Roman" panose="02020603050405020304" pitchFamily="18" charset="0"/>
              </a:rPr>
              <a:t>Link of website is:-</a:t>
            </a:r>
            <a:r>
              <a:rPr lang="en-US" sz="2400" dirty="0" smtClean="0">
                <a:solidFill>
                  <a:schemeClr val="accent4">
                    <a:lumMod val="75000"/>
                  </a:schemeClr>
                </a:solidFill>
                <a:latin typeface="Times New Roman" panose="02020603050405020304" pitchFamily="18" charset="0"/>
                <a:cs typeface="Times New Roman" panose="02020603050405020304" pitchFamily="18" charset="0"/>
                <a:hlinkClick r:id="rId2"/>
              </a:rPr>
              <a:t>https://www.kaggle.com/fedesoriano/heart-failure-prediction</a:t>
            </a: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95B512-3FAF-44C6-BA67-A9ABBD37EF9D}"/>
              </a:ext>
            </a:extLst>
          </p:cNvPr>
          <p:cNvPicPr/>
          <p:nvPr/>
        </p:nvPicPr>
        <p:blipFill>
          <a:blip r:embed="rId3">
            <a:extLst>
              <a:ext uri="{28A0092B-C50C-407E-A947-70E740481C1C}">
                <a14:useLocalDpi xmlns:a14="http://schemas.microsoft.com/office/drawing/2010/main" val="0"/>
              </a:ext>
            </a:extLst>
          </a:blip>
          <a:stretch>
            <a:fillRect/>
          </a:stretch>
        </p:blipFill>
        <p:spPr>
          <a:xfrm>
            <a:off x="8791303" y="-126957"/>
            <a:ext cx="3295650" cy="1573263"/>
          </a:xfrm>
          <a:prstGeom prst="rect">
            <a:avLst/>
          </a:prstGeom>
        </p:spPr>
      </p:pic>
    </p:spTree>
    <p:extLst>
      <p:ext uri="{BB962C8B-B14F-4D97-AF65-F5344CB8AC3E}">
        <p14:creationId xmlns:p14="http://schemas.microsoft.com/office/powerpoint/2010/main" val="2642506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325</TotalTime>
  <Words>622</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Corbel</vt:lpstr>
      <vt:lpstr>Times New Roman</vt:lpstr>
      <vt:lpstr>Yu Mincho Demibold</vt:lpstr>
      <vt:lpstr>Parallax</vt:lpstr>
      <vt:lpstr>PROJECT ON INTRODUCTION                     TO DATA MANAGEMENT</vt:lpstr>
      <vt:lpstr>WHAT IS DATA MANAGEMENT</vt:lpstr>
      <vt:lpstr>IMPORTANCE OF DATA MANAGEMENT</vt:lpstr>
      <vt:lpstr>Microsoft Excel  </vt:lpstr>
      <vt:lpstr>PIVOT TABLE</vt:lpstr>
      <vt:lpstr>PowerPoint Presentation</vt:lpstr>
      <vt:lpstr>TABLES</vt:lpstr>
      <vt:lpstr>DASHBOARD</vt:lpstr>
      <vt:lpstr>Source of Data</vt:lpstr>
      <vt:lpstr>OBJECTIVE 1</vt:lpstr>
      <vt:lpstr>OBJECTIVE 2</vt:lpstr>
      <vt:lpstr>OBJECTIVE 3</vt:lpstr>
      <vt:lpstr>OBJECTIVE 4</vt:lpstr>
      <vt:lpstr>OBJECTIVE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INTRODUCTION                     TO DATA MANAGEMENT</dc:title>
  <dc:creator>User</dc:creator>
  <cp:lastModifiedBy>Akshay Gupta</cp:lastModifiedBy>
  <cp:revision>28</cp:revision>
  <dcterms:created xsi:type="dcterms:W3CDTF">2021-12-06T15:47:09Z</dcterms:created>
  <dcterms:modified xsi:type="dcterms:W3CDTF">2021-12-10T15:32:23Z</dcterms:modified>
</cp:coreProperties>
</file>