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85" r:id="rId5"/>
    <p:sldId id="259" r:id="rId6"/>
    <p:sldId id="310" r:id="rId7"/>
    <p:sldId id="260" r:id="rId8"/>
    <p:sldId id="261" r:id="rId9"/>
    <p:sldId id="262" r:id="rId10"/>
    <p:sldId id="311" r:id="rId11"/>
    <p:sldId id="312" r:id="rId12"/>
    <p:sldId id="314" r:id="rId13"/>
    <p:sldId id="313" r:id="rId14"/>
    <p:sldId id="264" r:id="rId15"/>
    <p:sldId id="315" r:id="rId16"/>
    <p:sldId id="316" r:id="rId17"/>
    <p:sldId id="265" r:id="rId18"/>
    <p:sldId id="317" r:id="rId19"/>
    <p:sldId id="266" r:id="rId20"/>
    <p:sldId id="267" r:id="rId21"/>
    <p:sldId id="268" r:id="rId22"/>
    <p:sldId id="272" r:id="rId23"/>
    <p:sldId id="273" r:id="rId24"/>
    <p:sldId id="318" r:id="rId25"/>
    <p:sldId id="319" r:id="rId26"/>
    <p:sldId id="274" r:id="rId27"/>
    <p:sldId id="275" r:id="rId28"/>
    <p:sldId id="381" r:id="rId29"/>
    <p:sldId id="382" r:id="rId30"/>
    <p:sldId id="383" r:id="rId31"/>
    <p:sldId id="384" r:id="rId32"/>
    <p:sldId id="390" r:id="rId33"/>
    <p:sldId id="393" r:id="rId34"/>
    <p:sldId id="409" r:id="rId35"/>
    <p:sldId id="394" r:id="rId36"/>
    <p:sldId id="395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7982"/>
  </p:normalViewPr>
  <p:slideViewPr>
    <p:cSldViewPr snapToGrid="0">
      <p:cViewPr varScale="1">
        <p:scale>
          <a:sx n="87" d="100"/>
          <a:sy n="87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5B12-36A2-A74B-8C62-60EBE4174B19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A8092-BA9B-A344-BE08-019032D4B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6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mean_squared_error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 one of many of the metrics provided by Scikit-learn. You can find an overview of additional metrics on the [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Model Evaluation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-US" b="0" u="sng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https://scikit-</a:t>
            </a:r>
            <a:r>
              <a:rPr lang="en-US" b="0" u="sng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learn.org</a:t>
            </a:r>
            <a:r>
              <a:rPr lang="en-US" b="0" u="sng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/stable/modules/</a:t>
            </a:r>
            <a:r>
              <a:rPr lang="en-US" b="0" u="sng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model_evaluation.html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2F8A7-7E05-AE4F-B102-C0E2E85DC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1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8092-BA9B-A344-BE08-019032D4B5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8092-BA9B-A344-BE08-019032D4B5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8092-BA9B-A344-BE08-019032D4B5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8092-BA9B-A344-BE08-019032D4B5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1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E62572-697D-1B54-35AB-74EFCF52A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5F5A7-6A59-3D4A-BF0A-C74CB66186C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8EB12830-B87A-C37F-26B2-2F61EAAD5A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43C3030-506E-F138-1DA1-D23F12272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7C02BF8-6E0B-0094-EC2A-76B8B7CBC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CBE08-E855-8E40-8021-06C1C008A16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86F593AF-643E-BFE0-5F56-D6C4431FE6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52DA19FD-F055-7744-1DE2-9FAF53B61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E065AA0-6503-DB84-9AF0-D95AE0D043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55416-5AB4-3C46-AD65-9CDC2E23214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CD494E2A-C87B-6A3E-963A-36EA616936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5A7BF275-7619-407A-AB45-D6B7F0E0E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8092-BA9B-A344-BE08-019032D4B5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4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8092-BA9B-A344-BE08-019032D4B5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2769-BD1E-2C3D-8E21-3F326946B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91668-C916-7DA9-0886-9C1F792DA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86D5-259C-FEDD-5EB7-3B14B969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F0955-663A-888F-E341-135C3FE9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D487-BE00-B662-68E3-4D5CE09A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08B0-43E1-8D31-3CE5-615EA80F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94422-3BD5-7CBF-1D56-F53DB126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079B-8B8E-1708-E9D9-7C0F913C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6FD0-4A2D-1CDB-C3A1-26FDC33E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ACD9-445A-B323-86FD-D744202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ACCF1-07EC-2326-13D7-389283076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80D32-119A-59CC-B926-7C72E617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1B24-1CF9-AC3E-D010-C83250D5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A763-262B-A47B-9BF8-322EB243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1445-EC92-0DB3-57ED-D474D05B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E5E5-C535-8BE3-70B2-BFD4AF26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BBE0-C8FE-1B70-03BA-81BE0785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249D-41E7-F541-9609-E2DEE3E7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98AD-7A9B-FC6C-824A-F980AC0A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1556-8A9E-33D6-0272-6E45B2F9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EE3-7A69-2482-554B-C3EE9C16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A513-B382-3FC1-95A1-CBDB0054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6055-E0B7-7C77-2B62-131FA6DD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A964-FAE5-D6D5-80F5-214E6EDB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12B4-71E7-F4C2-25CD-72B49762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2901-7034-5010-07F2-D36FEE3A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38E4-F3F4-C857-D97A-81703125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2FB7-F458-C592-3F34-CA0D5CAE5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923F-64FD-9554-1229-793A9DB7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D3B9-80D8-CF2A-23A9-9E19ACBF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C10B-A562-4E5A-79A3-A405525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0AF-1DEB-60F4-621B-5506C727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A1228-3162-232A-AC3F-24ED108D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4D097-FB71-9E1D-1BD1-3F89B02B4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D3E52-7B0E-20B1-90A4-476D8B534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468E-DC7E-31DA-AA89-486064D15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AEB15-1007-2618-FFB3-4E0C1A9E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225C9-ECBA-5E9E-63B4-E1F11859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1234D-0AC8-559F-12CF-863D5256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263E-050D-6BC8-68F9-E83B8F0D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A0B06-071E-4DAD-3810-C6B94BC4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08C8E-865E-AD23-544D-C6810962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9911F-7F8F-513B-A94C-600D125D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735FB-AA09-2F77-F44F-F5E9F80F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AB5EE-1F3C-2A6C-9076-9921C1F2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4497-4652-B0B4-11CA-72EB0F00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70E-4D43-4040-BA7A-2B88C899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9215-71A7-F12A-4FC4-C13344EE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1BDD0-4BA2-CD76-F32C-4AB9A8BFF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D1238-6369-3EF3-F42B-C9FD3F34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7B064-9329-969C-2FFF-B6B2FA03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3F63-F2FE-C608-39D4-73D32C6E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E3C7-E947-361E-992D-F1541B7F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ACD9F-F648-0B90-B1A3-FBC33417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290D-2A44-D277-AA85-8EB449436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4E121-690C-DC9A-C816-F565B938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D473-9CFE-F7BB-BD7F-F7A64806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980F7-DC2C-DC2A-6AF5-96425033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94BF1-D1CE-A666-C1AC-1D38EB8A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53A4-ADAA-E1D0-A741-9D3A8263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6A27-8FB7-B100-620D-F59FE3B83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B561-DE02-D447-B474-E31F6AB6244F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C559-3FCC-FA5D-A10F-534A60F2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13465-8E80-8CCB-AB69-0B7887285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EF7D-7760-BA41-9E88-46C8A48F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T407-707/mcsweeney-exercises/tree/main" TargetMode="External"/><Relationship Id="rId2" Type="http://schemas.openxmlformats.org/officeDocument/2006/relationships/hyperlink" Target="https://github.com/IST407-707/707-lecture-mas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linear_model.Ridge.html" TargetMode="External"/><Relationship Id="rId4" Type="http://schemas.openxmlformats.org/officeDocument/2006/relationships/hyperlink" Target="https://scikit-learn.org/stable/modules/generated/sklearn.linear_model.Lasso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LinearSVC.html#sklearn.svm.LinearSVC" TargetMode="External"/><Relationship Id="rId2" Type="http://schemas.openxmlformats.org/officeDocument/2006/relationships/hyperlink" Target="https://scikit-learn.org/stable/modules/generated/sklearn.svm.SV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svm.NuSVC.html#sklearn.svm.NuSVC" TargetMode="External"/><Relationship Id="rId4" Type="http://schemas.openxmlformats.org/officeDocument/2006/relationships/hyperlink" Target="https://scikit-learn.org/stable/modules/svm.html#svm-classification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233F-9F20-D1AD-BBB5-2FF06DEB0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 707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58EA1-9923-D77C-5638-2C23ED588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96713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D4D3-595A-7AE1-1751-521BD1FE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5" name="Content Placeholder 4" descr="A mathematical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8C939A93-146C-D2B1-84DE-0B2445DED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0356" y="1227138"/>
            <a:ext cx="4305300" cy="9271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38AC6-5647-0B36-487F-1445BC76FF47}"/>
                  </a:ext>
                </a:extLst>
              </p:cNvPr>
              <p:cNvSpPr txBox="1"/>
              <p:nvPr/>
            </p:nvSpPr>
            <p:spPr>
              <a:xfrm>
                <a:off x="556419" y="1389181"/>
                <a:ext cx="571579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calculate the partial derivative with regard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aseline="-25000" dirty="0"/>
                  <a:t>j</a:t>
                </a:r>
                <a:r>
                  <a:rPr lang="en-US" sz="2400" dirty="0"/>
                  <a:t>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Much more efficient to calculate for all of them at once: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update function: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38AC6-5647-0B36-487F-1445BC76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9" y="1389181"/>
                <a:ext cx="5715794" cy="3785652"/>
              </a:xfrm>
              <a:prstGeom prst="rect">
                <a:avLst/>
              </a:prstGeom>
              <a:blipFill>
                <a:blip r:embed="rId4"/>
                <a:stretch>
                  <a:fillRect l="-1330" t="-1338" r="-1552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DB8B6026-C47D-8FE6-3CBB-99805C69A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240" y="2552701"/>
            <a:ext cx="5194300" cy="288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7325A8-A29C-62E7-D2AD-7DA3668DCD62}"/>
              </a:ext>
            </a:extLst>
          </p:cNvPr>
          <p:cNvSpPr txBox="1"/>
          <p:nvPr/>
        </p:nvSpPr>
        <p:spPr>
          <a:xfrm>
            <a:off x="7809125" y="5435601"/>
            <a:ext cx="315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 that we are calculating over all features and samples!!</a:t>
            </a:r>
          </a:p>
        </p:txBody>
      </p:sp>
      <p:pic>
        <p:nvPicPr>
          <p:cNvPr id="11" name="Picture 10" descr="A black and white math symbol&#10;&#10;Description automatically generated">
            <a:extLst>
              <a:ext uri="{FF2B5EF4-FFF2-40B4-BE49-F238E27FC236}">
                <a16:creationId xmlns:a16="http://schemas.microsoft.com/office/drawing/2014/main" id="{CA565E78-12C1-38FC-B6E9-ABF185346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476" y="5174833"/>
            <a:ext cx="4093455" cy="7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710-9F08-78AF-E6D4-FBB78CB3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</a:t>
            </a:r>
          </a:p>
        </p:txBody>
      </p:sp>
      <p:pic>
        <p:nvPicPr>
          <p:cNvPr id="5" name="Content Placeholder 4" descr="A graph of a line with a blue ball&#10;&#10;Description automatically generated with medium confidence">
            <a:extLst>
              <a:ext uri="{FF2B5EF4-FFF2-40B4-BE49-F238E27FC236}">
                <a16:creationId xmlns:a16="http://schemas.microsoft.com/office/drawing/2014/main" id="{0E35128B-FCBD-F133-8319-3823D224A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6" y="1690688"/>
            <a:ext cx="4483101" cy="2367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FBD0F-77B6-E4ED-FC43-647C215982E0}"/>
              </a:ext>
            </a:extLst>
          </p:cNvPr>
          <p:cNvSpPr txBox="1"/>
          <p:nvPr/>
        </p:nvSpPr>
        <p:spPr>
          <a:xfrm>
            <a:off x="5750718" y="2551387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a learning rate (step size) that is too small will mean that the algorithm converges too slowly!</a:t>
            </a:r>
          </a:p>
        </p:txBody>
      </p:sp>
      <p:pic>
        <p:nvPicPr>
          <p:cNvPr id="8" name="Picture 7" descr="A diagram of a line and a line&#10;&#10;Description automatically generated">
            <a:extLst>
              <a:ext uri="{FF2B5EF4-FFF2-40B4-BE49-F238E27FC236}">
                <a16:creationId xmlns:a16="http://schemas.microsoft.com/office/drawing/2014/main" id="{891E5617-38E3-047D-05A2-0A36CEAD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18" y="4058417"/>
            <a:ext cx="4861964" cy="260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35CBA-32D7-AAFC-A36A-B6E81B1C1328}"/>
              </a:ext>
            </a:extLst>
          </p:cNvPr>
          <p:cNvSpPr txBox="1"/>
          <p:nvPr/>
        </p:nvSpPr>
        <p:spPr>
          <a:xfrm>
            <a:off x="552450" y="4901677"/>
            <a:ext cx="506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a learning rate (step size) that is too large will lead towards oscillation, and the algorithm may never converge.</a:t>
            </a:r>
          </a:p>
        </p:txBody>
      </p:sp>
    </p:spTree>
    <p:extLst>
      <p:ext uri="{BB962C8B-B14F-4D97-AF65-F5344CB8AC3E}">
        <p14:creationId xmlns:p14="http://schemas.microsoft.com/office/powerpoint/2010/main" val="253919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2BD-56C4-8BCC-3B9A-373AF321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Optima vs Global Optima</a:t>
            </a:r>
          </a:p>
        </p:txBody>
      </p:sp>
      <p:pic>
        <p:nvPicPr>
          <p:cNvPr id="5" name="Content Placeholder 4" descr="A diagram of a global minimum and minimum&#10;&#10;Description automatically generated">
            <a:extLst>
              <a:ext uri="{FF2B5EF4-FFF2-40B4-BE49-F238E27FC236}">
                <a16:creationId xmlns:a16="http://schemas.microsoft.com/office/drawing/2014/main" id="{12B2FF06-3965-0AF8-0238-829C33DC7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094"/>
            <a:ext cx="6288088" cy="35856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044EA-8AA1-B24B-A5D8-DC855FE95A7D}"/>
              </a:ext>
            </a:extLst>
          </p:cNvPr>
          <p:cNvSpPr txBox="1"/>
          <p:nvPr/>
        </p:nvSpPr>
        <p:spPr>
          <a:xfrm>
            <a:off x="7410450" y="2562669"/>
            <a:ext cx="3943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</a:t>
            </a:r>
            <a:r>
              <a:rPr lang="en-US" b="1" i="1" dirty="0"/>
              <a:t>local minimum</a:t>
            </a:r>
            <a:r>
              <a:rPr lang="en-US" dirty="0"/>
              <a:t> is a minimum that is the smallest in some small neighborhood.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global minimum</a:t>
            </a:r>
            <a:r>
              <a:rPr lang="en-US" dirty="0"/>
              <a:t> is a minimum that is smallest across the entire function.</a:t>
            </a:r>
          </a:p>
        </p:txBody>
      </p:sp>
    </p:spTree>
    <p:extLst>
      <p:ext uri="{BB962C8B-B14F-4D97-AF65-F5344CB8AC3E}">
        <p14:creationId xmlns:p14="http://schemas.microsoft.com/office/powerpoint/2010/main" val="18368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320-6472-144B-3747-3B4F3226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7D5B-84AA-9F89-84A5-6D2E994E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convex function is one that if you pick any two points on the curve the line segment joining them is never below the curve.</a:t>
            </a:r>
          </a:p>
          <a:p>
            <a:r>
              <a:rPr lang="en-US" dirty="0"/>
              <a:t>Basically this means there are no local optima, just one global optima.</a:t>
            </a:r>
          </a:p>
          <a:p>
            <a:r>
              <a:rPr lang="en-US" dirty="0"/>
              <a:t>It is also a continuous function with a slope that never changes abruptly.</a:t>
            </a:r>
          </a:p>
          <a:p>
            <a:r>
              <a:rPr lang="en-US" dirty="0">
                <a:highlight>
                  <a:srgbClr val="FFFF00"/>
                </a:highlight>
              </a:rPr>
              <a:t>MSE as a cost function for linear regression happens to be convex!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126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9251-1847-0D83-02C4-72028955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60F0-4971-76E8-EB55-1E1D8CE3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Previously we used all training records to compute the gradient.  This is time consuming.</a:t>
            </a:r>
          </a:p>
          <a:p>
            <a:r>
              <a:rPr lang="en-US" dirty="0"/>
              <a:t>SGD picks 1 random instance at every step and computes the gradients using only that record.</a:t>
            </a:r>
          </a:p>
          <a:p>
            <a:r>
              <a:rPr lang="en-US" dirty="0"/>
              <a:t>Can train on huge number of records (larger than memory).</a:t>
            </a:r>
          </a:p>
          <a:p>
            <a:r>
              <a:rPr lang="en-US" dirty="0"/>
              <a:t>But will take more epochs to converge, as loss may go up for a single update.</a:t>
            </a:r>
          </a:p>
          <a:p>
            <a:r>
              <a:rPr lang="en-US" dirty="0"/>
              <a:t>Randomness can be good for escaping a local minimum (if using a different cost function or algorithm.</a:t>
            </a:r>
          </a:p>
          <a:p>
            <a:r>
              <a:rPr lang="en-US" dirty="0"/>
              <a:t>Training samples must be IID (independent &amp; identically distributed):</a:t>
            </a:r>
          </a:p>
          <a:p>
            <a:pPr lvl="1"/>
            <a:r>
              <a:rPr lang="en-US" dirty="0"/>
              <a:t>Be sure to randomize the set of training examples.</a:t>
            </a:r>
          </a:p>
        </p:txBody>
      </p:sp>
    </p:spTree>
    <p:extLst>
      <p:ext uri="{BB962C8B-B14F-4D97-AF65-F5344CB8AC3E}">
        <p14:creationId xmlns:p14="http://schemas.microsoft.com/office/powerpoint/2010/main" val="186145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9B3D-562D-D676-3B2C-F8744EDC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7B89-8C98-AA87-EEE7-53B9D788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Gradually reduce the learning rate.</a:t>
            </a:r>
          </a:p>
          <a:p>
            <a:r>
              <a:rPr lang="en-US" dirty="0"/>
              <a:t>The steps start out large, which helps make quick progress towards global optima.</a:t>
            </a:r>
          </a:p>
          <a:p>
            <a:r>
              <a:rPr lang="en-US" dirty="0"/>
              <a:t>But get’s smaller so we can converge as we get closer to the global optima.</a:t>
            </a:r>
          </a:p>
          <a:p>
            <a:r>
              <a:rPr lang="en-US" dirty="0"/>
              <a:t>Annealing is a process of allowing metal to cool slowly.</a:t>
            </a:r>
          </a:p>
          <a:p>
            <a:r>
              <a:rPr lang="en-US" dirty="0"/>
              <a:t>The rate of the learning function slowing down is called the </a:t>
            </a:r>
            <a:r>
              <a:rPr lang="en-US" b="1" i="1" dirty="0"/>
              <a:t>learning schedule.</a:t>
            </a:r>
          </a:p>
        </p:txBody>
      </p:sp>
    </p:spTree>
    <p:extLst>
      <p:ext uri="{BB962C8B-B14F-4D97-AF65-F5344CB8AC3E}">
        <p14:creationId xmlns:p14="http://schemas.microsoft.com/office/powerpoint/2010/main" val="189129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D55F-25A4-242D-8B87-A505D50D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354D-CBD6-2339-B9E7-78A13FBC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cost function is convex and its slope does not change abruptly, Batch Gradient Descent with a fixed learning rate will eventually converge to the optimal solution, but you may have to wait a while: </a:t>
            </a:r>
            <a:r>
              <a:rPr lang="en-US" dirty="0">
                <a:highlight>
                  <a:srgbClr val="FFFF00"/>
                </a:highlight>
              </a:rPr>
              <a:t>it can take O(1/</a:t>
            </a:r>
            <a:r>
              <a:rPr lang="el-GR" dirty="0">
                <a:highlight>
                  <a:srgbClr val="FFFF00"/>
                </a:highlight>
              </a:rPr>
              <a:t>ϵ) </a:t>
            </a:r>
            <a:r>
              <a:rPr lang="en-US" dirty="0">
                <a:highlight>
                  <a:srgbClr val="FFFF00"/>
                </a:highlight>
              </a:rPr>
              <a:t>iterations to reach the optimum within a range of </a:t>
            </a:r>
            <a:r>
              <a:rPr lang="el-GR" dirty="0">
                <a:highlight>
                  <a:srgbClr val="FFFF00"/>
                </a:highlight>
              </a:rPr>
              <a:t>ϵ </a:t>
            </a:r>
            <a:r>
              <a:rPr lang="en-US" dirty="0">
                <a:highlight>
                  <a:srgbClr val="FFFF00"/>
                </a:highlight>
              </a:rPr>
              <a:t>depending on the shape of the cost function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divide the tolerance by 10 to have a more precise solution, then the algorithm may have to run about 10 times longer.</a:t>
            </a:r>
          </a:p>
          <a:p>
            <a:pPr>
              <a:lnSpc>
                <a:spcPct val="100000"/>
              </a:lnSpc>
            </a:pPr>
            <a:r>
              <a:rPr lang="en-US" dirty="0"/>
              <a:t>Just wait until the loss falls below some threshold.</a:t>
            </a:r>
          </a:p>
        </p:txBody>
      </p:sp>
    </p:spTree>
    <p:extLst>
      <p:ext uri="{BB962C8B-B14F-4D97-AF65-F5344CB8AC3E}">
        <p14:creationId xmlns:p14="http://schemas.microsoft.com/office/powerpoint/2010/main" val="91326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D2A3-2F66-E45A-22D9-87F2190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8DF8-D65F-C738-5D1F-1B4591CC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(Batch or Full) Gradient Descent uses the full training set.</a:t>
            </a:r>
          </a:p>
          <a:p>
            <a:r>
              <a:rPr lang="en-US" dirty="0"/>
              <a:t>Stochastic gradient descent computes on a single instance.</a:t>
            </a:r>
          </a:p>
          <a:p>
            <a:r>
              <a:rPr lang="en-US" dirty="0"/>
              <a:t>Mini-batch descent grabs random handfuls and uses them to compute the gradients (handfuls = mini-batches).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We can compute many gradients at once using the matrix update method (which GPUs are great at).</a:t>
            </a:r>
          </a:p>
          <a:p>
            <a:pPr lvl="1"/>
            <a:r>
              <a:rPr lang="en-US" dirty="0"/>
              <a:t>So we get a performance boost with GPUs.</a:t>
            </a:r>
          </a:p>
        </p:txBody>
      </p:sp>
    </p:spTree>
    <p:extLst>
      <p:ext uri="{BB962C8B-B14F-4D97-AF65-F5344CB8AC3E}">
        <p14:creationId xmlns:p14="http://schemas.microsoft.com/office/powerpoint/2010/main" val="4195184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70C1-FC8F-9F54-FEA4-8975909D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Descents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20BE64C-7E9F-DEC4-96BB-4C0E417F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1905000"/>
            <a:ext cx="7505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18F2-5DF8-5B35-6B6A-6D17C04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9854-596E-0B7F-55CD-BF45410C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your data is not a straight line?</a:t>
            </a:r>
          </a:p>
          <a:p>
            <a:r>
              <a:rPr lang="en-US" dirty="0"/>
              <a:t>Add powers of each feature as a new feature.</a:t>
            </a:r>
          </a:p>
          <a:p>
            <a:r>
              <a:rPr lang="en-US" dirty="0"/>
              <a:t>For features a, b, we would with degree=2, we add:</a:t>
            </a:r>
            <a:r>
              <a:rPr lang="en-US" b="1" dirty="0"/>
              <a:t>  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, b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, ab</a:t>
            </a:r>
          </a:p>
          <a:p>
            <a:r>
              <a:rPr lang="en-US" dirty="0"/>
              <a:t>Transforms an array of n features into an array: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(n + d)! / </a:t>
            </a:r>
            <a:r>
              <a:rPr lang="en-US" i="1" dirty="0" err="1">
                <a:highlight>
                  <a:srgbClr val="FFFF00"/>
                </a:highlight>
              </a:rPr>
              <a:t>d!n</a:t>
            </a:r>
            <a:r>
              <a:rPr lang="en-US" i="1" dirty="0">
                <a:highlight>
                  <a:srgbClr val="FFFF00"/>
                </a:highlight>
              </a:rPr>
              <a:t>!</a:t>
            </a:r>
          </a:p>
          <a:p>
            <a:pPr lvl="1"/>
            <a:endParaRPr lang="en-US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430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2CCF-8350-8CE8-E97A-48CB1A3D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 &amp;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CF16-7072-40B8-7184-03A1FDD9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1.  HW 1 was due on Thursday 02/01 at Midnight.  The automatic grace period ends on </a:t>
            </a:r>
            <a:r>
              <a:rPr lang="en-US" b="1" i="0" u="sng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Thursday 02/08 Midnight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2. HW 2 is due before class Tuesday 02/05, with an automatic extension ending on </a:t>
            </a:r>
            <a:r>
              <a:rPr lang="en-US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Tuesday 02/12 (prior to class)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3. You should have read chapters 4 &amp; 5 from the textbook prior to class; and step through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 (and execute)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 the notebooks from your fork of: </a:t>
            </a:r>
            <a:r>
              <a:rPr lang="en-US" b="0" i="0" u="none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hlinkClick r:id="rId2" tooltip="https://github.com/IST407-707/707-lecture-master"/>
              </a:rPr>
              <a:t>https://github.com/IST407-707/707-lecture-master</a:t>
            </a:r>
            <a:r>
              <a:rPr lang="en-US" b="0" i="0" u="none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For next week you should read chapters 6 &amp; 7 from the textbook prior to class.</a:t>
            </a:r>
          </a:p>
          <a:p>
            <a:pPr algn="l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4. I've shared my solutions (which are incomplete, but at minimum has everything I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demonste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in class) for you at: </a:t>
            </a:r>
            <a:r>
              <a:rPr lang="en-US" b="0" i="0" u="none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hlinkClick r:id="rId3" tooltip="https://github.com/IST407-707/mcsweeney-exercises/tree/main"/>
              </a:rPr>
              <a:t>https://github.com/IST407-707/mcsweeney-exercises/tree/main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which should be public.</a:t>
            </a:r>
          </a:p>
          <a:p>
            <a:pPr algn="l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5. On request I'll be moving my office from Friday to </a:t>
            </a:r>
            <a:r>
              <a:rPr lang="en-US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Wednesday 10:00 to 11:30am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on discord. </a:t>
            </a:r>
          </a:p>
          <a:p>
            <a:pPr>
              <a:lnSpc>
                <a:spcPct val="120000"/>
              </a:lnSpc>
            </a:pPr>
            <a:endParaRPr lang="en-US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21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2BCD-B7E6-BD3A-BF9D-430A5705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Bias/Variance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5941-4A14-571D-99AA-273DC5FB8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20" y="1427418"/>
            <a:ext cx="10515600" cy="49143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model’s generalization error can be expressed as the sum of three very different errors: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Bias: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Due to wrong assumptions. Such as assuming that the data is linear when it is quadratic.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Likely to underfit the training data.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Variance: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Due to the model’s excessive sensitivity to small variations in the training data. A model with many degrees of freedom is likely to have high variance.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Likely to overfit the training data.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Irreducible error: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Due to the noisiness of the data itself. The only way to reduce this part of the error is to clean up the data (e.g., fix the data sources).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Increasing a model’s complexity will typically increase its variance and reduce its bias.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Conversely, reducing a model’s complexity increases its bias and reduces its variance.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This is why it is called a tradeoff!</a:t>
            </a:r>
          </a:p>
        </p:txBody>
      </p:sp>
    </p:spTree>
    <p:extLst>
      <p:ext uri="{BB962C8B-B14F-4D97-AF65-F5344CB8AC3E}">
        <p14:creationId xmlns:p14="http://schemas.microsoft.com/office/powerpoint/2010/main" val="4174566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8770-77EA-8446-FB2B-5F532770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A8ED-CD16-DE26-2D69-8962678B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20026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Regularization is a method that aims to reduce overfitting of models.</a:t>
            </a:r>
          </a:p>
          <a:p>
            <a:r>
              <a:rPr lang="en-US" b="1" u="sng" dirty="0"/>
              <a:t>Ridge regression</a:t>
            </a:r>
            <a:r>
              <a:rPr lang="en-US" dirty="0"/>
              <a:t> (aka L2) aids a regularization term to the cost function which forces the algorithm to keeps weights small: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Lasso regression</a:t>
            </a:r>
            <a:r>
              <a:rPr lang="en-US" dirty="0"/>
              <a:t> (aka L1) is just like ridge but uses the L1 norm: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Lasso tends to eliminate weights of the least important features (sets them to 0). Helps reduce model size.</a:t>
            </a:r>
          </a:p>
        </p:txBody>
      </p:sp>
      <p:pic>
        <p:nvPicPr>
          <p:cNvPr id="5" name="Picture 4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20F6FB15-A57F-D59D-D7ED-A072C86F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09" y="3223033"/>
            <a:ext cx="3609668" cy="937394"/>
          </a:xfrm>
          <a:prstGeom prst="rect">
            <a:avLst/>
          </a:prstGeom>
        </p:spPr>
      </p:pic>
      <p:pic>
        <p:nvPicPr>
          <p:cNvPr id="7" name="Picture 6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4FB8A46D-5C46-F25F-79B6-C46BBE43B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09" y="4715546"/>
            <a:ext cx="3276600" cy="85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D1D73-11E4-745C-E09E-5F879AE54044}"/>
              </a:ext>
            </a:extLst>
          </p:cNvPr>
          <p:cNvSpPr txBox="1"/>
          <p:nvPr/>
        </p:nvSpPr>
        <p:spPr>
          <a:xfrm>
            <a:off x="838200" y="1291554"/>
            <a:ext cx="106870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https://scikit-learn.org/stable/modules/generated/sklearn.linear_model.Lasso.html</a:t>
            </a:r>
            <a:br>
              <a:rPr lang="en-US" dirty="0"/>
            </a:br>
            <a:r>
              <a:rPr lang="en-US" dirty="0">
                <a:hlinkClick r:id="rId5"/>
              </a:rPr>
              <a:t>https://scikit-learn.org/stable/modules/generated/sklearn.linear_model.Ridge.html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7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662E-2B0B-71F2-690D-34C7902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4FD8-08FE-5F3E-1D3A-82F4DDE9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stop training your model earlier than convergence.</a:t>
            </a:r>
          </a:p>
          <a:p>
            <a:r>
              <a:rPr lang="en-US" dirty="0"/>
              <a:t>Examine you learning curve to see when validation error starts to go back up.  </a:t>
            </a:r>
          </a:p>
        </p:txBody>
      </p:sp>
    </p:spTree>
    <p:extLst>
      <p:ext uri="{BB962C8B-B14F-4D97-AF65-F5344CB8AC3E}">
        <p14:creationId xmlns:p14="http://schemas.microsoft.com/office/powerpoint/2010/main" val="149355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D3A8-7E13-7C0B-F903-78F1B2FE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1E3E-F3F9-6A74-3574-FF7E064E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estimate the probability of an instance belonging to a certain class.</a:t>
            </a:r>
          </a:p>
          <a:p>
            <a:r>
              <a:rPr lang="en-US" dirty="0"/>
              <a:t>Use a threshold to decide actual class.</a:t>
            </a:r>
          </a:p>
        </p:txBody>
      </p:sp>
      <p:pic>
        <p:nvPicPr>
          <p:cNvPr id="5" name="Picture 4" descr="A black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9538747-DD8D-3EBD-B2BC-F5DEC50E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276600" cy="850900"/>
          </a:xfrm>
          <a:prstGeom prst="rect">
            <a:avLst/>
          </a:prstGeom>
        </p:spPr>
      </p:pic>
      <p:pic>
        <p:nvPicPr>
          <p:cNvPr id="7" name="Picture 6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7538DD30-F8EE-587E-9C4B-11EAC145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22" y="4648609"/>
            <a:ext cx="2451100" cy="85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23189E-6D8B-23D2-8A3A-FEE6E137EB89}"/>
              </a:ext>
            </a:extLst>
          </p:cNvPr>
          <p:cNvSpPr txBox="1"/>
          <p:nvPr/>
        </p:nvSpPr>
        <p:spPr>
          <a:xfrm>
            <a:off x="838200" y="5744263"/>
            <a:ext cx="632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Sigma is a sigmoid function</a:t>
            </a:r>
          </a:p>
        </p:txBody>
      </p:sp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9C0001AC-2094-2A6C-6FFF-31F65BE06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142" y="3517419"/>
            <a:ext cx="7500580" cy="24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17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08C2-8381-3887-E89F-B045AE89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pic>
        <p:nvPicPr>
          <p:cNvPr id="5" name="Content Placeholder 4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D46AD4F3-0F95-A5AA-2AC6-2539A4393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61" y="1916668"/>
            <a:ext cx="3187700" cy="1143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848FA-094D-3395-F327-797614A604DC}"/>
              </a:ext>
            </a:extLst>
          </p:cNvPr>
          <p:cNvSpPr txBox="1"/>
          <p:nvPr/>
        </p:nvSpPr>
        <p:spPr>
          <a:xfrm>
            <a:off x="4563809" y="1518675"/>
            <a:ext cx="7204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– log(t) grows very large when t approaches 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be large if the model estimates a probability close to 0 for a positive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also be very large if the model estimates a probability close to 1 for a negative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– log(t) is close to 0 when t is close to 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be close to 0 if the estimated probability is close to 0 for a negative instance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be close to 0 if t=1 for a positive instance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42F1982-1CE8-147E-70A6-B4301E71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4667355"/>
            <a:ext cx="5803900" cy="8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FFF691-A6B0-5747-23B0-2FD401F40020}"/>
              </a:ext>
            </a:extLst>
          </p:cNvPr>
          <p:cNvSpPr txBox="1"/>
          <p:nvPr/>
        </p:nvSpPr>
        <p:spPr>
          <a:xfrm>
            <a:off x="838200" y="3059668"/>
            <a:ext cx="318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For a single training instance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93825-4E95-DD3B-C250-FF5144161033}"/>
              </a:ext>
            </a:extLst>
          </p:cNvPr>
          <p:cNvSpPr txBox="1"/>
          <p:nvPr/>
        </p:nvSpPr>
        <p:spPr>
          <a:xfrm>
            <a:off x="3347885" y="5568793"/>
            <a:ext cx="50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training instance we just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416533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4F28-8C9A-9A35-9512-1E7A2439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BC27-A1DF-078E-C9CA-D278AF3C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closed form to calculate.</a:t>
            </a:r>
          </a:p>
          <a:p>
            <a:r>
              <a:rPr lang="en-US" dirty="0"/>
              <a:t>But cost function is convex!</a:t>
            </a:r>
          </a:p>
          <a:p>
            <a:r>
              <a:rPr lang="en-US" dirty="0"/>
              <a:t>Can still use L1 or L2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22601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4A81-B130-26D8-AB43-C7ECC593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32F4-1816-1E5D-1BFC-835FEEDA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can be generalized for multiple classes</a:t>
            </a:r>
          </a:p>
        </p:txBody>
      </p:sp>
    </p:spTree>
    <p:extLst>
      <p:ext uri="{BB962C8B-B14F-4D97-AF65-F5344CB8AC3E}">
        <p14:creationId xmlns:p14="http://schemas.microsoft.com/office/powerpoint/2010/main" val="1108783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2A12-D26C-AB52-F701-68134AA6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21" y="1187223"/>
            <a:ext cx="8597158" cy="2852737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171364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2D87BE2-2B27-2FBD-4EA5-EB24A20EF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Separators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A3E4E38A-D58A-D101-52A2-432B83C6E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04950"/>
            <a:ext cx="8229600" cy="5029200"/>
          </a:xfrm>
        </p:spPr>
        <p:txBody>
          <a:bodyPr/>
          <a:lstStyle/>
          <a:p>
            <a:r>
              <a:rPr lang="en-US" altLang="en-US" dirty="0"/>
              <a:t>Binary classification can be viewed as the task of separating classes in feature space:</a:t>
            </a:r>
          </a:p>
        </p:txBody>
      </p:sp>
      <p:sp>
        <p:nvSpPr>
          <p:cNvPr id="165892" name="Line 4">
            <a:extLst>
              <a:ext uri="{FF2B5EF4-FFF2-40B4-BE49-F238E27FC236}">
                <a16:creationId xmlns:a16="http://schemas.microsoft.com/office/drawing/2014/main" id="{F9EB4E4E-D2D4-BE93-0FED-AF0D533CD5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0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3" name="Line 5">
            <a:extLst>
              <a:ext uri="{FF2B5EF4-FFF2-40B4-BE49-F238E27FC236}">
                <a16:creationId xmlns:a16="http://schemas.microsoft.com/office/drawing/2014/main" id="{6AE236BB-B690-8FDC-8A6E-7BAAC4AC7B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1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894" name="AutoShape 6">
            <a:extLst>
              <a:ext uri="{FF2B5EF4-FFF2-40B4-BE49-F238E27FC236}">
                <a16:creationId xmlns:a16="http://schemas.microsoft.com/office/drawing/2014/main" id="{3CED4EDF-98CB-6BAE-0A8D-F740AACA3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AutoShape 7">
            <a:extLst>
              <a:ext uri="{FF2B5EF4-FFF2-40B4-BE49-F238E27FC236}">
                <a16:creationId xmlns:a16="http://schemas.microsoft.com/office/drawing/2014/main" id="{7833B1FA-ABF3-FD62-9368-C5E362AC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AutoShape 8">
            <a:extLst>
              <a:ext uri="{FF2B5EF4-FFF2-40B4-BE49-F238E27FC236}">
                <a16:creationId xmlns:a16="http://schemas.microsoft.com/office/drawing/2014/main" id="{85196589-2B21-CFC1-1F82-B27397CC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7" name="AutoShape 9">
            <a:extLst>
              <a:ext uri="{FF2B5EF4-FFF2-40B4-BE49-F238E27FC236}">
                <a16:creationId xmlns:a16="http://schemas.microsoft.com/office/drawing/2014/main" id="{967A95EB-4BD9-D888-2185-966C7A4D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8" name="AutoShape 10">
            <a:extLst>
              <a:ext uri="{FF2B5EF4-FFF2-40B4-BE49-F238E27FC236}">
                <a16:creationId xmlns:a16="http://schemas.microsoft.com/office/drawing/2014/main" id="{49CC4114-DDE2-9E14-E8CE-E7CE7D56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9" name="AutoShape 11">
            <a:extLst>
              <a:ext uri="{FF2B5EF4-FFF2-40B4-BE49-F238E27FC236}">
                <a16:creationId xmlns:a16="http://schemas.microsoft.com/office/drawing/2014/main" id="{1FDAF864-BB84-680D-A071-51A0597D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0" name="AutoShape 12">
            <a:extLst>
              <a:ext uri="{FF2B5EF4-FFF2-40B4-BE49-F238E27FC236}">
                <a16:creationId xmlns:a16="http://schemas.microsoft.com/office/drawing/2014/main" id="{B7687139-7C63-C54C-7E0F-D1DD8704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AutoShape 13">
            <a:extLst>
              <a:ext uri="{FF2B5EF4-FFF2-40B4-BE49-F238E27FC236}">
                <a16:creationId xmlns:a16="http://schemas.microsoft.com/office/drawing/2014/main" id="{B9E662EE-A65F-30F7-1EAC-F2B13C14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AutoShape 14">
            <a:extLst>
              <a:ext uri="{FF2B5EF4-FFF2-40B4-BE49-F238E27FC236}">
                <a16:creationId xmlns:a16="http://schemas.microsoft.com/office/drawing/2014/main" id="{1178DEFB-ACAB-6A10-53B9-E6FB0A7B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AutoShape 15">
            <a:extLst>
              <a:ext uri="{FF2B5EF4-FFF2-40B4-BE49-F238E27FC236}">
                <a16:creationId xmlns:a16="http://schemas.microsoft.com/office/drawing/2014/main" id="{94E1012E-CC70-5F43-EFFB-24340D8D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AutoShape 16">
            <a:extLst>
              <a:ext uri="{FF2B5EF4-FFF2-40B4-BE49-F238E27FC236}">
                <a16:creationId xmlns:a16="http://schemas.microsoft.com/office/drawing/2014/main" id="{BFC1C947-A0C9-3E11-52D0-E7B418F5B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AutoShape 17">
            <a:extLst>
              <a:ext uri="{FF2B5EF4-FFF2-40B4-BE49-F238E27FC236}">
                <a16:creationId xmlns:a16="http://schemas.microsoft.com/office/drawing/2014/main" id="{2A10652F-16F7-9F7E-6C96-571D40F5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6" name="AutoShape 18">
            <a:extLst>
              <a:ext uri="{FF2B5EF4-FFF2-40B4-BE49-F238E27FC236}">
                <a16:creationId xmlns:a16="http://schemas.microsoft.com/office/drawing/2014/main" id="{006DA154-0B4E-C7E4-7680-89968862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7" name="AutoShape 19">
            <a:extLst>
              <a:ext uri="{FF2B5EF4-FFF2-40B4-BE49-F238E27FC236}">
                <a16:creationId xmlns:a16="http://schemas.microsoft.com/office/drawing/2014/main" id="{6A911F7F-6F80-C71D-C2D2-34EFC91E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8" name="AutoShape 20">
            <a:extLst>
              <a:ext uri="{FF2B5EF4-FFF2-40B4-BE49-F238E27FC236}">
                <a16:creationId xmlns:a16="http://schemas.microsoft.com/office/drawing/2014/main" id="{760C3C83-9177-B799-9FD8-B87FEFAB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9" name="AutoShape 21">
            <a:extLst>
              <a:ext uri="{FF2B5EF4-FFF2-40B4-BE49-F238E27FC236}">
                <a16:creationId xmlns:a16="http://schemas.microsoft.com/office/drawing/2014/main" id="{B691E772-9174-0D73-01C8-61E915BC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0" name="Line 22">
            <a:extLst>
              <a:ext uri="{FF2B5EF4-FFF2-40B4-BE49-F238E27FC236}">
                <a16:creationId xmlns:a16="http://schemas.microsoft.com/office/drawing/2014/main" id="{2FACC47E-E5E8-1091-C120-C5EC63DE3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3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1" name="AutoShape 23">
            <a:extLst>
              <a:ext uri="{FF2B5EF4-FFF2-40B4-BE49-F238E27FC236}">
                <a16:creationId xmlns:a16="http://schemas.microsoft.com/office/drawing/2014/main" id="{B3DBEBCE-6704-ED17-2C17-3315E3CB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AutoShape 24">
            <a:extLst>
              <a:ext uri="{FF2B5EF4-FFF2-40B4-BE49-F238E27FC236}">
                <a16:creationId xmlns:a16="http://schemas.microsoft.com/office/drawing/2014/main" id="{6FF7E0FF-B2BB-0770-7C81-BDF0E9650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3" name="AutoShape 25">
            <a:extLst>
              <a:ext uri="{FF2B5EF4-FFF2-40B4-BE49-F238E27FC236}">
                <a16:creationId xmlns:a16="http://schemas.microsoft.com/office/drawing/2014/main" id="{1C2ABF37-B0DF-6F44-4CB5-F5D22F6D3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4" name="Text Box 26">
            <a:extLst>
              <a:ext uri="{FF2B5EF4-FFF2-40B4-BE49-F238E27FC236}">
                <a16:creationId xmlns:a16="http://schemas.microsoft.com/office/drawing/2014/main" id="{E3E701BD-0D1B-BA2D-3833-4ED000A5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695575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= 0</a:t>
            </a:r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id="{0DBB214C-BD1C-9E2E-F5D7-2253A8226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25755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&lt; 0</a:t>
            </a:r>
          </a:p>
        </p:txBody>
      </p:sp>
      <p:sp>
        <p:nvSpPr>
          <p:cNvPr id="165916" name="Text Box 28">
            <a:extLst>
              <a:ext uri="{FF2B5EF4-FFF2-40B4-BE49-F238E27FC236}">
                <a16:creationId xmlns:a16="http://schemas.microsoft.com/office/drawing/2014/main" id="{FE297C39-A9FB-9691-A4A9-3BD025A3A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3038475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b="1"/>
              <a:t> &gt; 0</a:t>
            </a:r>
          </a:p>
        </p:txBody>
      </p:sp>
      <p:sp>
        <p:nvSpPr>
          <p:cNvPr id="165917" name="Text Box 29">
            <a:extLst>
              <a:ext uri="{FF2B5EF4-FFF2-40B4-BE49-F238E27FC236}">
                <a16:creationId xmlns:a16="http://schemas.microsoft.com/office/drawing/2014/main" id="{CB9D24A5-C667-5288-B231-4D825DC9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4381500"/>
            <a:ext cx="2933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/>
              <a:t>)</a:t>
            </a:r>
            <a:r>
              <a:rPr lang="en-US" altLang="en-US" i="1"/>
              <a:t> = </a:t>
            </a:r>
            <a:r>
              <a:rPr lang="en-US" altLang="en-US"/>
              <a:t>sign(</a:t>
            </a:r>
            <a:r>
              <a:rPr lang="en-US" altLang="en-US" b="1"/>
              <a:t>w</a:t>
            </a:r>
            <a:r>
              <a:rPr lang="en-US" altLang="en-US" b="1" baseline="30000"/>
              <a:t>T</a:t>
            </a:r>
            <a:r>
              <a:rPr lang="en-US" altLang="en-US" b="1"/>
              <a:t>x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/>
              <a:t>)</a:t>
            </a:r>
            <a:endParaRPr lang="en-US" altLang="en-US" b="1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4" grpId="0"/>
      <p:bldP spid="165915" grpId="0"/>
      <p:bldP spid="165916" grpId="0"/>
      <p:bldP spid="1659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AAB822B7-A76E-B85A-6B51-49E476DF5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Separators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BC280F34-8469-7D21-219A-A0D5EA80C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04950"/>
            <a:ext cx="8229600" cy="5029200"/>
          </a:xfrm>
        </p:spPr>
        <p:txBody>
          <a:bodyPr/>
          <a:lstStyle/>
          <a:p>
            <a:r>
              <a:rPr lang="en-US" altLang="en-US"/>
              <a:t>Which of the linear separators is optimal? </a:t>
            </a:r>
          </a:p>
        </p:txBody>
      </p:sp>
      <p:sp>
        <p:nvSpPr>
          <p:cNvPr id="205828" name="Line 4">
            <a:extLst>
              <a:ext uri="{FF2B5EF4-FFF2-40B4-BE49-F238E27FC236}">
                <a16:creationId xmlns:a16="http://schemas.microsoft.com/office/drawing/2014/main" id="{56309A27-2A63-5AF4-8A75-0F2CB7A46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0675" y="2825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9" name="Line 5">
            <a:extLst>
              <a:ext uri="{FF2B5EF4-FFF2-40B4-BE49-F238E27FC236}">
                <a16:creationId xmlns:a16="http://schemas.microsoft.com/office/drawing/2014/main" id="{3981DAB4-953C-B011-60C4-BF00BEEF89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57515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0" name="AutoShape 6">
            <a:extLst>
              <a:ext uri="{FF2B5EF4-FFF2-40B4-BE49-F238E27FC236}">
                <a16:creationId xmlns:a16="http://schemas.microsoft.com/office/drawing/2014/main" id="{D2F732B9-A405-E79D-990C-CA62335D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1" name="AutoShape 7">
            <a:extLst>
              <a:ext uri="{FF2B5EF4-FFF2-40B4-BE49-F238E27FC236}">
                <a16:creationId xmlns:a16="http://schemas.microsoft.com/office/drawing/2014/main" id="{727D6D95-F431-C9F3-3366-457EDBF4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3938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AutoShape 8">
            <a:extLst>
              <a:ext uri="{FF2B5EF4-FFF2-40B4-BE49-F238E27FC236}">
                <a16:creationId xmlns:a16="http://schemas.microsoft.com/office/drawing/2014/main" id="{4183E361-6281-DCE1-74AE-0EBE5FD1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3" name="AutoShape 9">
            <a:extLst>
              <a:ext uri="{FF2B5EF4-FFF2-40B4-BE49-F238E27FC236}">
                <a16:creationId xmlns:a16="http://schemas.microsoft.com/office/drawing/2014/main" id="{E894515E-62E3-514A-2C54-339B96141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AutoShape 10">
            <a:extLst>
              <a:ext uri="{FF2B5EF4-FFF2-40B4-BE49-F238E27FC236}">
                <a16:creationId xmlns:a16="http://schemas.microsoft.com/office/drawing/2014/main" id="{18DC5C94-4300-47AC-557A-27B04200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3341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5" name="AutoShape 11">
            <a:extLst>
              <a:ext uri="{FF2B5EF4-FFF2-40B4-BE49-F238E27FC236}">
                <a16:creationId xmlns:a16="http://schemas.microsoft.com/office/drawing/2014/main" id="{27D49EFB-D3B8-340F-8933-12D3B1A10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AutoShape 12">
            <a:extLst>
              <a:ext uri="{FF2B5EF4-FFF2-40B4-BE49-F238E27FC236}">
                <a16:creationId xmlns:a16="http://schemas.microsoft.com/office/drawing/2014/main" id="{A2436EA4-C15B-8E24-1107-C297AEA5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7" name="AutoShape 13">
            <a:extLst>
              <a:ext uri="{FF2B5EF4-FFF2-40B4-BE49-F238E27FC236}">
                <a16:creationId xmlns:a16="http://schemas.microsoft.com/office/drawing/2014/main" id="{723BCBFE-644A-9A0E-A4B7-8B9352F6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AutoShape 14">
            <a:extLst>
              <a:ext uri="{FF2B5EF4-FFF2-40B4-BE49-F238E27FC236}">
                <a16:creationId xmlns:a16="http://schemas.microsoft.com/office/drawing/2014/main" id="{088CEBC3-2379-C785-30C1-8EB5ED10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9" name="AutoShape 15">
            <a:extLst>
              <a:ext uri="{FF2B5EF4-FFF2-40B4-BE49-F238E27FC236}">
                <a16:creationId xmlns:a16="http://schemas.microsoft.com/office/drawing/2014/main" id="{F4FE79D6-3519-5499-A834-18EFD7D2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0" name="AutoShape 16">
            <a:extLst>
              <a:ext uri="{FF2B5EF4-FFF2-40B4-BE49-F238E27FC236}">
                <a16:creationId xmlns:a16="http://schemas.microsoft.com/office/drawing/2014/main" id="{823B120D-3457-817E-BF97-6A29C576B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494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1" name="AutoShape 17">
            <a:extLst>
              <a:ext uri="{FF2B5EF4-FFF2-40B4-BE49-F238E27FC236}">
                <a16:creationId xmlns:a16="http://schemas.microsoft.com/office/drawing/2014/main" id="{A8C21A0A-54CB-F079-5A67-FB3B3B57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546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2" name="AutoShape 18">
            <a:extLst>
              <a:ext uri="{FF2B5EF4-FFF2-40B4-BE49-F238E27FC236}">
                <a16:creationId xmlns:a16="http://schemas.microsoft.com/office/drawing/2014/main" id="{C87CD196-F6FA-81CA-4F53-D5DBAC42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3" name="AutoShape 19">
            <a:extLst>
              <a:ext uri="{FF2B5EF4-FFF2-40B4-BE49-F238E27FC236}">
                <a16:creationId xmlns:a16="http://schemas.microsoft.com/office/drawing/2014/main" id="{F1E61092-E365-C86B-7BFB-53678D0D3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4776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4" name="AutoShape 20">
            <a:extLst>
              <a:ext uri="{FF2B5EF4-FFF2-40B4-BE49-F238E27FC236}">
                <a16:creationId xmlns:a16="http://schemas.microsoft.com/office/drawing/2014/main" id="{C5FABB14-D79F-4E34-3F72-71C37A99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5" name="AutoShape 21">
            <a:extLst>
              <a:ext uri="{FF2B5EF4-FFF2-40B4-BE49-F238E27FC236}">
                <a16:creationId xmlns:a16="http://schemas.microsoft.com/office/drawing/2014/main" id="{2B85C90D-9198-9DDB-EF0E-1CC2ADB7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6" name="Line 22">
            <a:extLst>
              <a:ext uri="{FF2B5EF4-FFF2-40B4-BE49-F238E27FC236}">
                <a16:creationId xmlns:a16="http://schemas.microsoft.com/office/drawing/2014/main" id="{7B93561C-461D-D7E0-F526-C1FC346264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3414" y="30480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7" name="AutoShape 23">
            <a:extLst>
              <a:ext uri="{FF2B5EF4-FFF2-40B4-BE49-F238E27FC236}">
                <a16:creationId xmlns:a16="http://schemas.microsoft.com/office/drawing/2014/main" id="{A18561EA-D305-9AB7-13F0-C20DFA9E5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2743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8" name="AutoShape 24">
            <a:extLst>
              <a:ext uri="{FF2B5EF4-FFF2-40B4-BE49-F238E27FC236}">
                <a16:creationId xmlns:a16="http://schemas.microsoft.com/office/drawing/2014/main" id="{4594EFDE-AC1C-3CC1-0418-38425775D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49" name="AutoShape 25">
            <a:extLst>
              <a:ext uri="{FF2B5EF4-FFF2-40B4-BE49-F238E27FC236}">
                <a16:creationId xmlns:a16="http://schemas.microsoft.com/office/drawing/2014/main" id="{6A67F922-1FEA-877A-F075-DD2E758D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3581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51" name="Line 27">
            <a:extLst>
              <a:ext uri="{FF2B5EF4-FFF2-40B4-BE49-F238E27FC236}">
                <a16:creationId xmlns:a16="http://schemas.microsoft.com/office/drawing/2014/main" id="{90FE881B-97EE-BA8C-BF42-E03082B60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814" y="27432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2" name="Line 28">
            <a:extLst>
              <a:ext uri="{FF2B5EF4-FFF2-40B4-BE49-F238E27FC236}">
                <a16:creationId xmlns:a16="http://schemas.microsoft.com/office/drawing/2014/main" id="{5EFB6359-C1D5-D537-F529-B1C06B8738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30480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3" name="Line 29">
            <a:extLst>
              <a:ext uri="{FF2B5EF4-FFF2-40B4-BE49-F238E27FC236}">
                <a16:creationId xmlns:a16="http://schemas.microsoft.com/office/drawing/2014/main" id="{FE975852-018C-A736-1DD5-2307B4A208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7738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4" name="Line 30">
            <a:extLst>
              <a:ext uri="{FF2B5EF4-FFF2-40B4-BE49-F238E27FC236}">
                <a16:creationId xmlns:a16="http://schemas.microsoft.com/office/drawing/2014/main" id="{D82DE9A8-D6E6-7875-C585-EF8CEC2BE7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9138" y="27432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55" name="Line 31">
            <a:extLst>
              <a:ext uri="{FF2B5EF4-FFF2-40B4-BE49-F238E27FC236}">
                <a16:creationId xmlns:a16="http://schemas.microsoft.com/office/drawing/2014/main" id="{E431ABC5-2D4D-E55A-4167-B6C97DC4AF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6738" y="2895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28FB-5A81-B841-CD7B-584CA0A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B982-23A4-ED7F-E28B-75843A2F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Administrata</a:t>
            </a:r>
            <a:r>
              <a:rPr lang="en-US" dirty="0"/>
              <a:t> (0-5)</a:t>
            </a:r>
          </a:p>
          <a:p>
            <a:r>
              <a:rPr lang="en-US" dirty="0"/>
              <a:t>Review (regression, regularization, </a:t>
            </a:r>
            <a:r>
              <a:rPr lang="en-US" dirty="0" err="1"/>
              <a:t>svms</a:t>
            </a:r>
            <a:r>
              <a:rPr lang="en-US" dirty="0"/>
              <a:t>) (45-60)</a:t>
            </a:r>
          </a:p>
          <a:p>
            <a:r>
              <a:rPr lang="en-US" dirty="0"/>
              <a:t>Quiz (20  - 30)</a:t>
            </a:r>
          </a:p>
          <a:p>
            <a:r>
              <a:rPr lang="en-US" dirty="0"/>
              <a:t>In class Exercises (2x at 15 minutes)</a:t>
            </a:r>
          </a:p>
          <a:p>
            <a:r>
              <a:rPr lang="en-US" dirty="0"/>
              <a:t>Last 10 minutes: Brainstorming for your group projects.  By week 7 you need your groups data and plan. </a:t>
            </a:r>
            <a:r>
              <a:rPr lang="en-US" b="1" u="sng" dirty="0"/>
              <a:t>This will come sooner than you think.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9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55203AB-FDF6-84CA-1B9E-CF7C75B77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Margin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52C24E28-2103-27D2-9E0A-1067A0D81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485900"/>
            <a:ext cx="8648700" cy="5029200"/>
          </a:xfrm>
        </p:spPr>
        <p:txBody>
          <a:bodyPr/>
          <a:lstStyle/>
          <a:p>
            <a:r>
              <a:rPr lang="en-US" altLang="en-US" sz="2400"/>
              <a:t>Distance from example </a:t>
            </a:r>
            <a:r>
              <a:rPr lang="en-US" altLang="en-US" sz="2400" b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/>
              <a:t> to the separator is </a:t>
            </a:r>
          </a:p>
          <a:p>
            <a:r>
              <a:rPr lang="en-US" altLang="en-US" sz="2400"/>
              <a:t>Examples closest to the hyperplane are </a:t>
            </a:r>
            <a:r>
              <a:rPr lang="en-US" altLang="en-US" sz="2400" b="1" i="1"/>
              <a:t>support vectors</a:t>
            </a:r>
            <a:r>
              <a:rPr lang="en-US" altLang="en-US" sz="2400"/>
              <a:t>. </a:t>
            </a:r>
          </a:p>
          <a:p>
            <a:r>
              <a:rPr lang="en-US" altLang="en-US" sz="2400" b="1" i="1"/>
              <a:t>Margin</a:t>
            </a:r>
            <a:r>
              <a:rPr lang="en-US" altLang="en-US" sz="2400"/>
              <a:t> </a:t>
            </a:r>
            <a:r>
              <a:rPr lang="el-GR" altLang="en-US" sz="2400" i="1">
                <a:cs typeface="Times New Roman" panose="02020603050405020304" pitchFamily="18" charset="0"/>
              </a:rPr>
              <a:t>ρ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/>
              <a:t>of the separator is the distance between support vectors.</a:t>
            </a:r>
          </a:p>
          <a:p>
            <a:endParaRPr lang="en-US" altLang="en-US"/>
          </a:p>
        </p:txBody>
      </p:sp>
      <p:sp>
        <p:nvSpPr>
          <p:cNvPr id="207876" name="Line 4">
            <a:extLst>
              <a:ext uri="{FF2B5EF4-FFF2-40B4-BE49-F238E27FC236}">
                <a16:creationId xmlns:a16="http://schemas.microsoft.com/office/drawing/2014/main" id="{22DC5513-DF4B-DFED-DC6F-1A6A0F7B5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7" name="Line 5">
            <a:extLst>
              <a:ext uri="{FF2B5EF4-FFF2-40B4-BE49-F238E27FC236}">
                <a16:creationId xmlns:a16="http://schemas.microsoft.com/office/drawing/2014/main" id="{93BBD298-1808-C6B1-1BAF-F458CFD76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78" name="AutoShape 6">
            <a:extLst>
              <a:ext uri="{FF2B5EF4-FFF2-40B4-BE49-F238E27FC236}">
                <a16:creationId xmlns:a16="http://schemas.microsoft.com/office/drawing/2014/main" id="{3D50690A-3F9F-C076-3F77-05FD5E06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AutoShape 7">
            <a:extLst>
              <a:ext uri="{FF2B5EF4-FFF2-40B4-BE49-F238E27FC236}">
                <a16:creationId xmlns:a16="http://schemas.microsoft.com/office/drawing/2014/main" id="{63F997B1-147E-7D74-C02B-7D931DCF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0" name="AutoShape 8">
            <a:extLst>
              <a:ext uri="{FF2B5EF4-FFF2-40B4-BE49-F238E27FC236}">
                <a16:creationId xmlns:a16="http://schemas.microsoft.com/office/drawing/2014/main" id="{C5D0414E-4FBA-98DF-05E8-1046D29B8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AutoShape 9">
            <a:extLst>
              <a:ext uri="{FF2B5EF4-FFF2-40B4-BE49-F238E27FC236}">
                <a16:creationId xmlns:a16="http://schemas.microsoft.com/office/drawing/2014/main" id="{193E4EBF-8A9B-C691-42F0-7236EBDE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AutoShape 10">
            <a:extLst>
              <a:ext uri="{FF2B5EF4-FFF2-40B4-BE49-F238E27FC236}">
                <a16:creationId xmlns:a16="http://schemas.microsoft.com/office/drawing/2014/main" id="{77CA7442-7FE7-372A-8785-F40089C54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AutoShape 11">
            <a:extLst>
              <a:ext uri="{FF2B5EF4-FFF2-40B4-BE49-F238E27FC236}">
                <a16:creationId xmlns:a16="http://schemas.microsoft.com/office/drawing/2014/main" id="{BD6217E7-9F6B-B9BC-E153-E6080E65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AutoShape 12">
            <a:extLst>
              <a:ext uri="{FF2B5EF4-FFF2-40B4-BE49-F238E27FC236}">
                <a16:creationId xmlns:a16="http://schemas.microsoft.com/office/drawing/2014/main" id="{3A2CD75C-BD50-050F-D7BD-8BAC15CD9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AutoShape 13">
            <a:extLst>
              <a:ext uri="{FF2B5EF4-FFF2-40B4-BE49-F238E27FC236}">
                <a16:creationId xmlns:a16="http://schemas.microsoft.com/office/drawing/2014/main" id="{2D981B0F-E1BB-8583-31FA-7BF238C8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AutoShape 14">
            <a:extLst>
              <a:ext uri="{FF2B5EF4-FFF2-40B4-BE49-F238E27FC236}">
                <a16:creationId xmlns:a16="http://schemas.microsoft.com/office/drawing/2014/main" id="{147B634D-8353-EEB0-99BB-DB95CA93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AutoShape 15">
            <a:extLst>
              <a:ext uri="{FF2B5EF4-FFF2-40B4-BE49-F238E27FC236}">
                <a16:creationId xmlns:a16="http://schemas.microsoft.com/office/drawing/2014/main" id="{4B79FFFF-6619-0573-F99F-8A256701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AutoShape 16">
            <a:extLst>
              <a:ext uri="{FF2B5EF4-FFF2-40B4-BE49-F238E27FC236}">
                <a16:creationId xmlns:a16="http://schemas.microsoft.com/office/drawing/2014/main" id="{8DC9053B-064E-5723-FD08-419E9813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AutoShape 17">
            <a:extLst>
              <a:ext uri="{FF2B5EF4-FFF2-40B4-BE49-F238E27FC236}">
                <a16:creationId xmlns:a16="http://schemas.microsoft.com/office/drawing/2014/main" id="{78C6180D-9497-4303-F336-821FCACD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0" name="AutoShape 18">
            <a:extLst>
              <a:ext uri="{FF2B5EF4-FFF2-40B4-BE49-F238E27FC236}">
                <a16:creationId xmlns:a16="http://schemas.microsoft.com/office/drawing/2014/main" id="{6ED053E2-6D45-7634-E9F8-453B1A75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1" name="AutoShape 19">
            <a:extLst>
              <a:ext uri="{FF2B5EF4-FFF2-40B4-BE49-F238E27FC236}">
                <a16:creationId xmlns:a16="http://schemas.microsoft.com/office/drawing/2014/main" id="{A51DD90A-CE91-A0B7-C088-EEBC1CA5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2" name="AutoShape 20">
            <a:extLst>
              <a:ext uri="{FF2B5EF4-FFF2-40B4-BE49-F238E27FC236}">
                <a16:creationId xmlns:a16="http://schemas.microsoft.com/office/drawing/2014/main" id="{AAA5F4E2-2095-127A-7132-E458AFF8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3" name="AutoShape 21">
            <a:extLst>
              <a:ext uri="{FF2B5EF4-FFF2-40B4-BE49-F238E27FC236}">
                <a16:creationId xmlns:a16="http://schemas.microsoft.com/office/drawing/2014/main" id="{6CC6FF4C-D357-7AD7-5091-607DEE0B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5" name="AutoShape 23">
            <a:extLst>
              <a:ext uri="{FF2B5EF4-FFF2-40B4-BE49-F238E27FC236}">
                <a16:creationId xmlns:a16="http://schemas.microsoft.com/office/drawing/2014/main" id="{4447F3B2-BED8-EF0D-50C3-9B255A51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6" name="AutoShape 24">
            <a:extLst>
              <a:ext uri="{FF2B5EF4-FFF2-40B4-BE49-F238E27FC236}">
                <a16:creationId xmlns:a16="http://schemas.microsoft.com/office/drawing/2014/main" id="{58359A0E-66DA-5B58-86BB-62A01046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7" name="AutoShape 25">
            <a:extLst>
              <a:ext uri="{FF2B5EF4-FFF2-40B4-BE49-F238E27FC236}">
                <a16:creationId xmlns:a16="http://schemas.microsoft.com/office/drawing/2014/main" id="{8F86A07C-265D-89DB-0CE7-A8949A60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98" name="Line 26">
            <a:extLst>
              <a:ext uri="{FF2B5EF4-FFF2-40B4-BE49-F238E27FC236}">
                <a16:creationId xmlns:a16="http://schemas.microsoft.com/office/drawing/2014/main" id="{DFABA383-443A-E8A3-DE45-3D404397D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5" name="Line 33">
            <a:extLst>
              <a:ext uri="{FF2B5EF4-FFF2-40B4-BE49-F238E27FC236}">
                <a16:creationId xmlns:a16="http://schemas.microsoft.com/office/drawing/2014/main" id="{1E5377E7-211D-97EA-1D9D-ED55A5CF1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06" name="Line 34">
            <a:extLst>
              <a:ext uri="{FF2B5EF4-FFF2-40B4-BE49-F238E27FC236}">
                <a16:creationId xmlns:a16="http://schemas.microsoft.com/office/drawing/2014/main" id="{2C181F4F-7204-A75B-DE0C-75B06AB8D7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7908" name="Object 36">
            <a:extLst>
              <a:ext uri="{FF2B5EF4-FFF2-40B4-BE49-F238E27FC236}">
                <a16:creationId xmlns:a16="http://schemas.microsoft.com/office/drawing/2014/main" id="{FE35CD73-2F3B-6423-EA04-D7C5551D7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6051" y="1365250"/>
          <a:ext cx="1260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19800" imgH="10820400" progId="Equation.3">
                  <p:embed/>
                </p:oleObj>
              </mc:Choice>
              <mc:Fallback>
                <p:oleObj name="Equation" r:id="rId3" imgW="18719800" imgH="10820400" progId="Equation.3">
                  <p:embed/>
                  <p:pic>
                    <p:nvPicPr>
                      <p:cNvPr id="207908" name="Object 36">
                        <a:extLst>
                          <a:ext uri="{FF2B5EF4-FFF2-40B4-BE49-F238E27FC236}">
                            <a16:creationId xmlns:a16="http://schemas.microsoft.com/office/drawing/2014/main" id="{FE35CD73-2F3B-6423-EA04-D7C5551D7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1" y="1365250"/>
                        <a:ext cx="12604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9" name="Text Box 37">
            <a:extLst>
              <a:ext uri="{FF2B5EF4-FFF2-40B4-BE49-F238E27FC236}">
                <a16:creationId xmlns:a16="http://schemas.microsoft.com/office/drawing/2014/main" id="{BD189710-F744-1E21-9458-98F4CF87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3476625"/>
            <a:ext cx="495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r</a:t>
            </a:r>
          </a:p>
        </p:txBody>
      </p:sp>
      <p:sp>
        <p:nvSpPr>
          <p:cNvPr id="207910" name="Oval 38">
            <a:extLst>
              <a:ext uri="{FF2B5EF4-FFF2-40B4-BE49-F238E27FC236}">
                <a16:creationId xmlns:a16="http://schemas.microsoft.com/office/drawing/2014/main" id="{7C07BA5B-82E8-D637-9052-DE4BA83F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>
            <a:extLst>
              <a:ext uri="{FF2B5EF4-FFF2-40B4-BE49-F238E27FC236}">
                <a16:creationId xmlns:a16="http://schemas.microsoft.com/office/drawing/2014/main" id="{BF804A34-CE99-B601-2B0A-910A17DA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>
            <a:extLst>
              <a:ext uri="{FF2B5EF4-FFF2-40B4-BE49-F238E27FC236}">
                <a16:creationId xmlns:a16="http://schemas.microsoft.com/office/drawing/2014/main" id="{6A11B549-4F91-4C97-2A83-34535841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913" name="Line 41">
            <a:extLst>
              <a:ext uri="{FF2B5EF4-FFF2-40B4-BE49-F238E27FC236}">
                <a16:creationId xmlns:a16="http://schemas.microsoft.com/office/drawing/2014/main" id="{9173A437-FFC9-D44A-4941-DD1DB851FE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4" name="Line 42">
            <a:extLst>
              <a:ext uri="{FF2B5EF4-FFF2-40B4-BE49-F238E27FC236}">
                <a16:creationId xmlns:a16="http://schemas.microsoft.com/office/drawing/2014/main" id="{5A71FD3D-74E3-0312-77E6-C2162A5AD4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5" name="Line 43">
            <a:extLst>
              <a:ext uri="{FF2B5EF4-FFF2-40B4-BE49-F238E27FC236}">
                <a16:creationId xmlns:a16="http://schemas.microsoft.com/office/drawing/2014/main" id="{3AE95589-FDFB-DC5F-A195-5CB441F11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6" name="Line 44">
            <a:extLst>
              <a:ext uri="{FF2B5EF4-FFF2-40B4-BE49-F238E27FC236}">
                <a16:creationId xmlns:a16="http://schemas.microsoft.com/office/drawing/2014/main" id="{43D17EC6-A5EE-B968-938A-16B4D2D50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7" name="Line 45">
            <a:extLst>
              <a:ext uri="{FF2B5EF4-FFF2-40B4-BE49-F238E27FC236}">
                <a16:creationId xmlns:a16="http://schemas.microsoft.com/office/drawing/2014/main" id="{B0B9B2B7-4ABE-C540-A007-B352D0851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18" name="Text Box 46">
            <a:extLst>
              <a:ext uri="{FF2B5EF4-FFF2-40B4-BE49-F238E27FC236}">
                <a16:creationId xmlns:a16="http://schemas.microsoft.com/office/drawing/2014/main" id="{2CE3EC2A-59AD-205B-A769-84852E5C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2819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i="1"/>
              <a:t>ρ</a:t>
            </a:r>
            <a:endParaRPr lang="en-US" altLang="en-US" i="1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BBBA578A-D944-142E-B97A-8AD436E35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Margin Classification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3BC36430-D873-F1DF-7096-5B7737FBC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9225"/>
            <a:ext cx="8229600" cy="5029200"/>
          </a:xfrm>
        </p:spPr>
        <p:txBody>
          <a:bodyPr/>
          <a:lstStyle/>
          <a:p>
            <a:r>
              <a:rPr lang="en-US" altLang="en-US" sz="2400" dirty="0"/>
              <a:t>Maximizing the margin is good according to intuition and theory.</a:t>
            </a:r>
          </a:p>
          <a:p>
            <a:r>
              <a:rPr lang="en-US" altLang="en-US" sz="2400" dirty="0"/>
              <a:t>Implies that only support vectors matter; other training examples are ignorable. </a:t>
            </a:r>
          </a:p>
        </p:txBody>
      </p:sp>
      <p:sp>
        <p:nvSpPr>
          <p:cNvPr id="209950" name="Line 30">
            <a:extLst>
              <a:ext uri="{FF2B5EF4-FFF2-40B4-BE49-F238E27FC236}">
                <a16:creationId xmlns:a16="http://schemas.microsoft.com/office/drawing/2014/main" id="{8FC13AF3-AF6E-4108-9EFD-37EA941AC3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1" name="Line 31">
            <a:extLst>
              <a:ext uri="{FF2B5EF4-FFF2-40B4-BE49-F238E27FC236}">
                <a16:creationId xmlns:a16="http://schemas.microsoft.com/office/drawing/2014/main" id="{D835B0AE-AE92-6A4C-CFE6-5807B23D1F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52" name="AutoShape 32">
            <a:extLst>
              <a:ext uri="{FF2B5EF4-FFF2-40B4-BE49-F238E27FC236}">
                <a16:creationId xmlns:a16="http://schemas.microsoft.com/office/drawing/2014/main" id="{022BA09C-02AD-3AA4-5D50-A953FAA18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3" name="AutoShape 33">
            <a:extLst>
              <a:ext uri="{FF2B5EF4-FFF2-40B4-BE49-F238E27FC236}">
                <a16:creationId xmlns:a16="http://schemas.microsoft.com/office/drawing/2014/main" id="{F2342616-C6C0-2BF5-8013-C41AE814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4" name="AutoShape 34">
            <a:extLst>
              <a:ext uri="{FF2B5EF4-FFF2-40B4-BE49-F238E27FC236}">
                <a16:creationId xmlns:a16="http://schemas.microsoft.com/office/drawing/2014/main" id="{952897FB-CD61-BFC4-BD31-EEC03F4C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5" name="AutoShape 35">
            <a:extLst>
              <a:ext uri="{FF2B5EF4-FFF2-40B4-BE49-F238E27FC236}">
                <a16:creationId xmlns:a16="http://schemas.microsoft.com/office/drawing/2014/main" id="{1568AA28-8FDA-2B10-1C5F-97186147B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6" name="AutoShape 36">
            <a:extLst>
              <a:ext uri="{FF2B5EF4-FFF2-40B4-BE49-F238E27FC236}">
                <a16:creationId xmlns:a16="http://schemas.microsoft.com/office/drawing/2014/main" id="{E168B1B6-FC0B-AB1D-B2AF-65A2A8A6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7" name="AutoShape 37">
            <a:extLst>
              <a:ext uri="{FF2B5EF4-FFF2-40B4-BE49-F238E27FC236}">
                <a16:creationId xmlns:a16="http://schemas.microsoft.com/office/drawing/2014/main" id="{FF227B15-957B-D5B7-1931-FD917FF7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8" name="AutoShape 38">
            <a:extLst>
              <a:ext uri="{FF2B5EF4-FFF2-40B4-BE49-F238E27FC236}">
                <a16:creationId xmlns:a16="http://schemas.microsoft.com/office/drawing/2014/main" id="{E89CAA7B-633F-6430-3AED-24DE8A66B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59" name="AutoShape 39">
            <a:extLst>
              <a:ext uri="{FF2B5EF4-FFF2-40B4-BE49-F238E27FC236}">
                <a16:creationId xmlns:a16="http://schemas.microsoft.com/office/drawing/2014/main" id="{FAEFCC9D-705C-6D43-B86D-FAE7CF1C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0" name="AutoShape 40">
            <a:extLst>
              <a:ext uri="{FF2B5EF4-FFF2-40B4-BE49-F238E27FC236}">
                <a16:creationId xmlns:a16="http://schemas.microsoft.com/office/drawing/2014/main" id="{D083387F-7012-0790-60AA-EA652843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1" name="AutoShape 41">
            <a:extLst>
              <a:ext uri="{FF2B5EF4-FFF2-40B4-BE49-F238E27FC236}">
                <a16:creationId xmlns:a16="http://schemas.microsoft.com/office/drawing/2014/main" id="{AB4B2D20-C554-BB34-F039-642717BC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2" name="AutoShape 42">
            <a:extLst>
              <a:ext uri="{FF2B5EF4-FFF2-40B4-BE49-F238E27FC236}">
                <a16:creationId xmlns:a16="http://schemas.microsoft.com/office/drawing/2014/main" id="{45E93EDE-7C9C-0C58-3143-5DF2FF44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3" name="AutoShape 43">
            <a:extLst>
              <a:ext uri="{FF2B5EF4-FFF2-40B4-BE49-F238E27FC236}">
                <a16:creationId xmlns:a16="http://schemas.microsoft.com/office/drawing/2014/main" id="{ADDFA56B-B33B-A2DE-3197-87DD69F1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4" name="AutoShape 44">
            <a:extLst>
              <a:ext uri="{FF2B5EF4-FFF2-40B4-BE49-F238E27FC236}">
                <a16:creationId xmlns:a16="http://schemas.microsoft.com/office/drawing/2014/main" id="{9DEACE3C-31A7-DBA3-0520-22CB17B4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5" name="AutoShape 45">
            <a:extLst>
              <a:ext uri="{FF2B5EF4-FFF2-40B4-BE49-F238E27FC236}">
                <a16:creationId xmlns:a16="http://schemas.microsoft.com/office/drawing/2014/main" id="{EB8C29D5-97BF-C242-D700-E57BD259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6" name="AutoShape 46">
            <a:extLst>
              <a:ext uri="{FF2B5EF4-FFF2-40B4-BE49-F238E27FC236}">
                <a16:creationId xmlns:a16="http://schemas.microsoft.com/office/drawing/2014/main" id="{FABD0E28-1B5D-636B-5EE4-CC17F1AB1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7" name="AutoShape 47">
            <a:extLst>
              <a:ext uri="{FF2B5EF4-FFF2-40B4-BE49-F238E27FC236}">
                <a16:creationId xmlns:a16="http://schemas.microsoft.com/office/drawing/2014/main" id="{0472DD79-9784-8E91-F128-F3DC6EAB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8" name="AutoShape 48">
            <a:extLst>
              <a:ext uri="{FF2B5EF4-FFF2-40B4-BE49-F238E27FC236}">
                <a16:creationId xmlns:a16="http://schemas.microsoft.com/office/drawing/2014/main" id="{19569084-FB4E-EF1B-78A1-51C100C6A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69" name="AutoShape 49">
            <a:extLst>
              <a:ext uri="{FF2B5EF4-FFF2-40B4-BE49-F238E27FC236}">
                <a16:creationId xmlns:a16="http://schemas.microsoft.com/office/drawing/2014/main" id="{696C1111-2F6E-B601-A1DD-A72F3D68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0" name="AutoShape 50">
            <a:extLst>
              <a:ext uri="{FF2B5EF4-FFF2-40B4-BE49-F238E27FC236}">
                <a16:creationId xmlns:a16="http://schemas.microsoft.com/office/drawing/2014/main" id="{CFBD93F4-4852-1E0A-40ED-C0CB6F8B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1" name="Line 51">
            <a:extLst>
              <a:ext uri="{FF2B5EF4-FFF2-40B4-BE49-F238E27FC236}">
                <a16:creationId xmlns:a16="http://schemas.microsoft.com/office/drawing/2014/main" id="{894DE6F6-F62F-6F5E-1720-E41548AF7B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3" name="Line 53">
            <a:extLst>
              <a:ext uri="{FF2B5EF4-FFF2-40B4-BE49-F238E27FC236}">
                <a16:creationId xmlns:a16="http://schemas.microsoft.com/office/drawing/2014/main" id="{C45D458A-432A-E277-1938-F9AD64F2CF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5" name="Oval 55">
            <a:extLst>
              <a:ext uri="{FF2B5EF4-FFF2-40B4-BE49-F238E27FC236}">
                <a16:creationId xmlns:a16="http://schemas.microsoft.com/office/drawing/2014/main" id="{979BE1C6-59CD-D397-1B72-507A095A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6" name="Oval 56">
            <a:extLst>
              <a:ext uri="{FF2B5EF4-FFF2-40B4-BE49-F238E27FC236}">
                <a16:creationId xmlns:a16="http://schemas.microsoft.com/office/drawing/2014/main" id="{83487E16-07CB-3CB7-BDB8-D852C948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7" name="Oval 57">
            <a:extLst>
              <a:ext uri="{FF2B5EF4-FFF2-40B4-BE49-F238E27FC236}">
                <a16:creationId xmlns:a16="http://schemas.microsoft.com/office/drawing/2014/main" id="{572ACF44-01A9-CF19-98CD-50FD75D3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78" name="Line 58">
            <a:extLst>
              <a:ext uri="{FF2B5EF4-FFF2-40B4-BE49-F238E27FC236}">
                <a16:creationId xmlns:a16="http://schemas.microsoft.com/office/drawing/2014/main" id="{A64DABD1-66C0-036A-F8BA-88B4FAB9F6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79" name="Line 59">
            <a:extLst>
              <a:ext uri="{FF2B5EF4-FFF2-40B4-BE49-F238E27FC236}">
                <a16:creationId xmlns:a16="http://schemas.microsoft.com/office/drawing/2014/main" id="{A281CE59-3E14-F3B3-8D0A-CA021145ED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0" name="Line 60">
            <a:extLst>
              <a:ext uri="{FF2B5EF4-FFF2-40B4-BE49-F238E27FC236}">
                <a16:creationId xmlns:a16="http://schemas.microsoft.com/office/drawing/2014/main" id="{D9111D34-5977-5CE2-69D6-E82860D77E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1" name="Line 61">
            <a:extLst>
              <a:ext uri="{FF2B5EF4-FFF2-40B4-BE49-F238E27FC236}">
                <a16:creationId xmlns:a16="http://schemas.microsoft.com/office/drawing/2014/main" id="{C4364A9C-0B65-BDC8-EC72-6F3CA3D136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3FD4D-F686-B9AD-8E14-55AC7FE4E703}"/>
              </a:ext>
            </a:extLst>
          </p:cNvPr>
          <p:cNvSpPr txBox="1"/>
          <p:nvPr/>
        </p:nvSpPr>
        <p:spPr>
          <a:xfrm>
            <a:off x="440538" y="3615075"/>
            <a:ext cx="261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 Margin SVM:</a:t>
            </a:r>
            <a:r>
              <a:rPr lang="en-US" dirty="0"/>
              <a:t> Assumes that the data is perfectly separable and tries to find a hyperplane with no violations (i.e., all points are on the correct side of the margin).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7F590DB0-4788-9F28-2729-E50B29FC0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 Margin Classification  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5BCDCB69-5DBE-0FEB-0F83-A78820BF7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582" y="1661781"/>
            <a:ext cx="10515583" cy="2725736"/>
          </a:xfrm>
        </p:spPr>
        <p:txBody>
          <a:bodyPr>
            <a:normAutofit/>
          </a:bodyPr>
          <a:lstStyle/>
          <a:p>
            <a:r>
              <a:rPr lang="en-US" altLang="en-US" dirty="0"/>
              <a:t>What if the training set is not linearly separable?</a:t>
            </a:r>
            <a:endParaRPr lang="en-US" altLang="en-US" i="1" dirty="0"/>
          </a:p>
          <a:p>
            <a:r>
              <a:rPr lang="en-US" altLang="en-US" i="1" dirty="0"/>
              <a:t>Slack variables</a:t>
            </a:r>
            <a:r>
              <a:rPr lang="en-US" altLang="en-US" dirty="0"/>
              <a:t> </a:t>
            </a:r>
            <a:r>
              <a:rPr lang="el-GR" altLang="en-US" i="1" dirty="0">
                <a:cs typeface="Times New Roman" panose="02020603050405020304" pitchFamily="18" charset="0"/>
              </a:rPr>
              <a:t>ξ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can be added to allow misclassification of difficult or noisy examples, resulting margin called </a:t>
            </a:r>
            <a:r>
              <a:rPr lang="en-US" altLang="en-US" i="1" dirty="0"/>
              <a:t>soft</a:t>
            </a:r>
            <a:r>
              <a:rPr lang="en-US" altLang="en-US" dirty="0"/>
              <a:t>.</a:t>
            </a:r>
          </a:p>
        </p:txBody>
      </p:sp>
      <p:sp>
        <p:nvSpPr>
          <p:cNvPr id="218116" name="Line 4">
            <a:extLst>
              <a:ext uri="{FF2B5EF4-FFF2-40B4-BE49-F238E27FC236}">
                <a16:creationId xmlns:a16="http://schemas.microsoft.com/office/drawing/2014/main" id="{CCD34A6A-AE8D-A6F9-66F0-8AF2291B5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1017" y="337502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7" name="Line 5">
            <a:extLst>
              <a:ext uri="{FF2B5EF4-FFF2-40B4-BE49-F238E27FC236}">
                <a16:creationId xmlns:a16="http://schemas.microsoft.com/office/drawing/2014/main" id="{F0F6A40D-87A3-F442-70C9-71529F816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449" y="6466707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18" name="AutoShape 6">
            <a:extLst>
              <a:ext uri="{FF2B5EF4-FFF2-40B4-BE49-F238E27FC236}">
                <a16:creationId xmlns:a16="http://schemas.microsoft.com/office/drawing/2014/main" id="{F757BB63-E68A-E66D-F559-88E67759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830" y="41306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9" name="AutoShape 7">
            <a:extLst>
              <a:ext uri="{FF2B5EF4-FFF2-40B4-BE49-F238E27FC236}">
                <a16:creationId xmlns:a16="http://schemas.microsoft.com/office/drawing/2014/main" id="{E316FDF1-AAB4-966A-0F16-7F3C997E4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155" y="4487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0" name="AutoShape 8">
            <a:extLst>
              <a:ext uri="{FF2B5EF4-FFF2-40B4-BE49-F238E27FC236}">
                <a16:creationId xmlns:a16="http://schemas.microsoft.com/office/drawing/2014/main" id="{D51E3FB9-C771-C4B2-3B5E-EFE30CA84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555" y="50339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1" name="AutoShape 9">
            <a:extLst>
              <a:ext uri="{FF2B5EF4-FFF2-40B4-BE49-F238E27FC236}">
                <a16:creationId xmlns:a16="http://schemas.microsoft.com/office/drawing/2014/main" id="{9135857C-8F87-BF97-B868-EFC3A8C4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55" y="54911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2" name="AutoShape 10">
            <a:extLst>
              <a:ext uri="{FF2B5EF4-FFF2-40B4-BE49-F238E27FC236}">
                <a16:creationId xmlns:a16="http://schemas.microsoft.com/office/drawing/2014/main" id="{B7F58061-5D65-C88D-FCFA-3DBA7B66C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955" y="38909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AutoShape 11">
            <a:extLst>
              <a:ext uri="{FF2B5EF4-FFF2-40B4-BE49-F238E27FC236}">
                <a16:creationId xmlns:a16="http://schemas.microsoft.com/office/drawing/2014/main" id="{9CF807F7-98DF-236F-6AED-411ED0D6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55" y="480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4" name="AutoShape 12">
            <a:extLst>
              <a:ext uri="{FF2B5EF4-FFF2-40B4-BE49-F238E27FC236}">
                <a16:creationId xmlns:a16="http://schemas.microsoft.com/office/drawing/2014/main" id="{1DEC7664-73DF-8746-4325-A2C91FEE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955" y="4957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AutoShape 13">
            <a:extLst>
              <a:ext uri="{FF2B5EF4-FFF2-40B4-BE49-F238E27FC236}">
                <a16:creationId xmlns:a16="http://schemas.microsoft.com/office/drawing/2014/main" id="{CBCC313B-B4BB-A539-705E-67BB2EACA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955" y="4576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6" name="AutoShape 14">
            <a:extLst>
              <a:ext uri="{FF2B5EF4-FFF2-40B4-BE49-F238E27FC236}">
                <a16:creationId xmlns:a16="http://schemas.microsoft.com/office/drawing/2014/main" id="{58BB60ED-DD2F-D2FA-EBA4-01DBBF2A6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655" y="45640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AutoShape 15">
            <a:extLst>
              <a:ext uri="{FF2B5EF4-FFF2-40B4-BE49-F238E27FC236}">
                <a16:creationId xmlns:a16="http://schemas.microsoft.com/office/drawing/2014/main" id="{456AC477-0D40-7A11-5180-A7F70F5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355" y="54911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8" name="AutoShape 16">
            <a:extLst>
              <a:ext uri="{FF2B5EF4-FFF2-40B4-BE49-F238E27FC236}">
                <a16:creationId xmlns:a16="http://schemas.microsoft.com/office/drawing/2014/main" id="{372FCC4A-9A3B-18D4-5943-633EB93F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955" y="54911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29" name="AutoShape 17">
            <a:extLst>
              <a:ext uri="{FF2B5EF4-FFF2-40B4-BE49-F238E27FC236}">
                <a16:creationId xmlns:a16="http://schemas.microsoft.com/office/drawing/2014/main" id="{AC52848C-F325-48B8-DB0B-6C373A82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855" y="6011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0" name="AutoShape 18">
            <a:extLst>
              <a:ext uri="{FF2B5EF4-FFF2-40B4-BE49-F238E27FC236}">
                <a16:creationId xmlns:a16="http://schemas.microsoft.com/office/drawing/2014/main" id="{C0E969EB-FE9E-63EF-A576-B0FE6049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155" y="48815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1" name="AutoShape 19">
            <a:extLst>
              <a:ext uri="{FF2B5EF4-FFF2-40B4-BE49-F238E27FC236}">
                <a16:creationId xmlns:a16="http://schemas.microsoft.com/office/drawing/2014/main" id="{73FAD23D-5C2E-0CFC-9F99-35112ED2E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830" y="53752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2" name="AutoShape 20">
            <a:extLst>
              <a:ext uri="{FF2B5EF4-FFF2-40B4-BE49-F238E27FC236}">
                <a16:creationId xmlns:a16="http://schemas.microsoft.com/office/drawing/2014/main" id="{018F0508-F547-E6FD-6AD1-DA3D8FEB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355" y="57197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3" name="AutoShape 21">
            <a:extLst>
              <a:ext uri="{FF2B5EF4-FFF2-40B4-BE49-F238E27FC236}">
                <a16:creationId xmlns:a16="http://schemas.microsoft.com/office/drawing/2014/main" id="{45682D96-F5D4-9623-6FC0-BA85A856A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155" y="480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4" name="AutoShape 22">
            <a:extLst>
              <a:ext uri="{FF2B5EF4-FFF2-40B4-BE49-F238E27FC236}">
                <a16:creationId xmlns:a16="http://schemas.microsoft.com/office/drawing/2014/main" id="{044DF7A0-B8F8-8EA0-1326-D51C6F39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80" y="32924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5" name="AutoShape 23">
            <a:extLst>
              <a:ext uri="{FF2B5EF4-FFF2-40B4-BE49-F238E27FC236}">
                <a16:creationId xmlns:a16="http://schemas.microsoft.com/office/drawing/2014/main" id="{FB2B9B45-036B-5DD7-B710-902980B8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280" y="33686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6" name="AutoShape 24">
            <a:extLst>
              <a:ext uri="{FF2B5EF4-FFF2-40B4-BE49-F238E27FC236}">
                <a16:creationId xmlns:a16="http://schemas.microsoft.com/office/drawing/2014/main" id="{6C097DCB-27EC-4DD6-BB39-537DDC5E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080" y="41306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7" name="AutoShape 25">
            <a:extLst>
              <a:ext uri="{FF2B5EF4-FFF2-40B4-BE49-F238E27FC236}">
                <a16:creationId xmlns:a16="http://schemas.microsoft.com/office/drawing/2014/main" id="{77DB0DA9-0B96-262D-8588-EBC4F2B0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05" y="45751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8" name="AutoShape 26">
            <a:extLst>
              <a:ext uri="{FF2B5EF4-FFF2-40B4-BE49-F238E27FC236}">
                <a16:creationId xmlns:a16="http://schemas.microsoft.com/office/drawing/2014/main" id="{72DCEB8E-43BB-5087-FD1F-B93FBEB46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105" y="52816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9" name="AutoShape 27">
            <a:extLst>
              <a:ext uri="{FF2B5EF4-FFF2-40B4-BE49-F238E27FC236}">
                <a16:creationId xmlns:a16="http://schemas.microsoft.com/office/drawing/2014/main" id="{32C76B0E-6BF2-8A19-D31E-19C31465B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267" y="4360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40" name="Line 28">
            <a:extLst>
              <a:ext uri="{FF2B5EF4-FFF2-40B4-BE49-F238E27FC236}">
                <a16:creationId xmlns:a16="http://schemas.microsoft.com/office/drawing/2014/main" id="{916F1B8E-6ABF-F30F-EB42-EF2404992D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6156" y="3292475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1" name="Line 29">
            <a:extLst>
              <a:ext uri="{FF2B5EF4-FFF2-40B4-BE49-F238E27FC236}">
                <a16:creationId xmlns:a16="http://schemas.microsoft.com/office/drawing/2014/main" id="{5150F9D9-4700-E0B8-E5E8-22E6A15AC8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71242" y="4397375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2" name="Oval 30">
            <a:extLst>
              <a:ext uri="{FF2B5EF4-FFF2-40B4-BE49-F238E27FC236}">
                <a16:creationId xmlns:a16="http://schemas.microsoft.com/office/drawing/2014/main" id="{FB65F8AC-BE07-ED3C-2BDC-095D51B68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342" y="4511676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43" name="Oval 31">
            <a:extLst>
              <a:ext uri="{FF2B5EF4-FFF2-40B4-BE49-F238E27FC236}">
                <a16:creationId xmlns:a16="http://schemas.microsoft.com/office/drawing/2014/main" id="{CF2C3147-B232-724D-8178-9F04788E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392" y="5307014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44" name="Oval 32">
            <a:extLst>
              <a:ext uri="{FF2B5EF4-FFF2-40B4-BE49-F238E27FC236}">
                <a16:creationId xmlns:a16="http://schemas.microsoft.com/office/drawing/2014/main" id="{CB640228-CA6A-5E07-DCDB-A5230ACA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805" y="4494214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45" name="Line 33">
            <a:extLst>
              <a:ext uri="{FF2B5EF4-FFF2-40B4-BE49-F238E27FC236}">
                <a16:creationId xmlns:a16="http://schemas.microsoft.com/office/drawing/2014/main" id="{EE122767-FA1D-041C-28A3-DE66B1AFFF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47356" y="5211764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6" name="Line 34">
            <a:extLst>
              <a:ext uri="{FF2B5EF4-FFF2-40B4-BE49-F238E27FC236}">
                <a16:creationId xmlns:a16="http://schemas.microsoft.com/office/drawing/2014/main" id="{34E580AE-E778-297E-FBDF-5F4BE9C011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99742" y="4649789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7" name="Line 35">
            <a:extLst>
              <a:ext uri="{FF2B5EF4-FFF2-40B4-BE49-F238E27FC236}">
                <a16:creationId xmlns:a16="http://schemas.microsoft.com/office/drawing/2014/main" id="{5B56547D-6D30-45CA-0C26-C162E9A8D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4306" y="3473450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8" name="Line 36">
            <a:extLst>
              <a:ext uri="{FF2B5EF4-FFF2-40B4-BE49-F238E27FC236}">
                <a16:creationId xmlns:a16="http://schemas.microsoft.com/office/drawing/2014/main" id="{266BB42E-7FFC-E441-CB36-24754299C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6606" y="3111500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49" name="Line 37">
            <a:extLst>
              <a:ext uri="{FF2B5EF4-FFF2-40B4-BE49-F238E27FC236}">
                <a16:creationId xmlns:a16="http://schemas.microsoft.com/office/drawing/2014/main" id="{BF741678-5C4B-6F6A-070E-28DAE4AC8E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6481" y="3795713"/>
            <a:ext cx="841375" cy="582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50" name="Line 38">
            <a:extLst>
              <a:ext uri="{FF2B5EF4-FFF2-40B4-BE49-F238E27FC236}">
                <a16:creationId xmlns:a16="http://schemas.microsoft.com/office/drawing/2014/main" id="{0D098E78-4819-5744-908F-9083C98E9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7468" y="4651375"/>
            <a:ext cx="809625" cy="5778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51" name="Text Box 39">
            <a:extLst>
              <a:ext uri="{FF2B5EF4-FFF2-40B4-BE49-F238E27FC236}">
                <a16:creationId xmlns:a16="http://schemas.microsoft.com/office/drawing/2014/main" id="{5048E68D-B5EB-BF14-2289-B337C6C31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030" y="4191001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 i="1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8152" name="Text Box 40">
            <a:extLst>
              <a:ext uri="{FF2B5EF4-FFF2-40B4-BE49-F238E27FC236}">
                <a16:creationId xmlns:a16="http://schemas.microsoft.com/office/drawing/2014/main" id="{DCE9A145-66E6-6B11-A286-AA726CE01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092" y="4654551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 i="1" dirty="0"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i</a:t>
            </a:r>
            <a:endParaRPr lang="en-US" altLang="en-US" sz="2000" i="1" baseline="-25000" dirty="0">
              <a:cs typeface="Times New Roman" panose="02020603050405020304" pitchFamily="18" charset="0"/>
            </a:endParaRPr>
          </a:p>
        </p:txBody>
      </p:sp>
      <p:sp>
        <p:nvSpPr>
          <p:cNvPr id="218153" name="Oval 41">
            <a:extLst>
              <a:ext uri="{FF2B5EF4-FFF2-40B4-BE49-F238E27FC236}">
                <a16:creationId xmlns:a16="http://schemas.microsoft.com/office/drawing/2014/main" id="{BC38DFF4-56D2-381C-33DA-C885EFBA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242" y="4295776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54" name="Oval 42">
            <a:extLst>
              <a:ext uri="{FF2B5EF4-FFF2-40B4-BE49-F238E27FC236}">
                <a16:creationId xmlns:a16="http://schemas.microsoft.com/office/drawing/2014/main" id="{F008E429-BA7C-F42E-8C34-E56FF471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067" y="450373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51" grpId="0"/>
      <p:bldP spid="2181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BDA9047A-C434-03D3-6B17-8ACD30F56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SVMs:  Overview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1E28AF43-6C18-E0A8-1CDF-51A620BE8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8142" y="2197510"/>
            <a:ext cx="9866671" cy="4355690"/>
          </a:xfrm>
        </p:spPr>
        <p:txBody>
          <a:bodyPr>
            <a:normAutofit/>
          </a:bodyPr>
          <a:lstStyle/>
          <a:p>
            <a:r>
              <a:rPr lang="en-US" altLang="en-US" dirty="0"/>
              <a:t>The classifier is a </a:t>
            </a:r>
            <a:r>
              <a:rPr lang="en-US" altLang="en-US" i="1" dirty="0"/>
              <a:t>separating hyperplane.</a:t>
            </a:r>
            <a:endParaRPr lang="en-US" altLang="en-US" dirty="0"/>
          </a:p>
          <a:p>
            <a:r>
              <a:rPr lang="en-US" altLang="en-US" dirty="0"/>
              <a:t>Most “important” training points are support vectors; they define the hyperplane.</a:t>
            </a:r>
          </a:p>
          <a:p>
            <a:r>
              <a:rPr lang="en-US" altLang="en-US" dirty="0"/>
              <a:t>Scaling is critical, as at its heart SVM is a distance based solution</a:t>
            </a:r>
          </a:p>
          <a:p>
            <a:endParaRPr lang="en-US" altLang="en-US" b="1" baseline="-25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D99E-D179-6C46-6A6A-B99F2F9C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4E588-A9B9-F388-E919-900E210F938D}"/>
              </a:ext>
            </a:extLst>
          </p:cNvPr>
          <p:cNvSpPr txBox="1"/>
          <p:nvPr/>
        </p:nvSpPr>
        <p:spPr>
          <a:xfrm>
            <a:off x="867696" y="1506022"/>
            <a:ext cx="98287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https://scikit-learn.org/stable/modules/generated/sklearn.svm.SVC.html</a:t>
            </a:r>
            <a:endParaRPr lang="en-US" dirty="0"/>
          </a:p>
          <a:p>
            <a:r>
              <a:rPr lang="en-US" dirty="0">
                <a:hlinkClick r:id="rId3"/>
              </a:rPr>
              <a:t>https://scikit-learn.org/stable/modules/generated/sklearn.svm.LinearSVC.html#sklearn.svm.LinearSVC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https://scikit-learn.org/stable/modules/svm.html#svm-classification</a:t>
            </a:r>
            <a:endParaRPr lang="en-US" dirty="0"/>
          </a:p>
          <a:p>
            <a:r>
              <a:rPr lang="en-US" dirty="0">
                <a:hlinkClick r:id="rId5"/>
              </a:rPr>
              <a:t>https://scikit-learn.org/stable/modules/generated/sklearn.svm.NuSVC.html#sklearn.svm.NuSVC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three implementations: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SVC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NuSVC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LinearSVC</a:t>
            </a:r>
            <a:r>
              <a:rPr lang="en-US" dirty="0"/>
              <a:t> (slightly faster)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area all (slightly) different implementations of Support Vector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perform classification or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follow the fit, predict API.</a:t>
            </a:r>
          </a:p>
        </p:txBody>
      </p:sp>
    </p:spTree>
    <p:extLst>
      <p:ext uri="{BB962C8B-B14F-4D97-AF65-F5344CB8AC3E}">
        <p14:creationId xmlns:p14="http://schemas.microsoft.com/office/powerpoint/2010/main" val="1174861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57B66FC1-AF83-2640-F541-00D0C7088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Non-linear SVMs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3074C29A-750B-CB80-A2E3-B760B8D31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6"/>
            <a:ext cx="5695949" cy="4383012"/>
          </a:xfrm>
        </p:spPr>
        <p:txBody>
          <a:bodyPr>
            <a:normAutofit/>
          </a:bodyPr>
          <a:lstStyle/>
          <a:p>
            <a:r>
              <a:rPr lang="en-US" altLang="en-US" dirty="0"/>
              <a:t>Datasets that are linearly separable with some noise work out great.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But what are we going to do if the dataset is just too hard? 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How about… mapping data to a higher-dimensional space:</a:t>
            </a:r>
          </a:p>
        </p:txBody>
      </p:sp>
      <p:sp>
        <p:nvSpPr>
          <p:cNvPr id="222212" name="Line 4">
            <a:extLst>
              <a:ext uri="{FF2B5EF4-FFF2-40B4-BE49-F238E27FC236}">
                <a16:creationId xmlns:a16="http://schemas.microsoft.com/office/drawing/2014/main" id="{21063BEC-6F8D-F261-9726-2EBBA5F81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6100" y="1966913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3" name="AutoShape 5">
            <a:extLst>
              <a:ext uri="{FF2B5EF4-FFF2-40B4-BE49-F238E27FC236}">
                <a16:creationId xmlns:a16="http://schemas.microsoft.com/office/drawing/2014/main" id="{9856B3EA-6965-B0D3-A429-315FE17D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19272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Line 6">
            <a:extLst>
              <a:ext uri="{FF2B5EF4-FFF2-40B4-BE49-F238E27FC236}">
                <a16:creationId xmlns:a16="http://schemas.microsoft.com/office/drawing/2014/main" id="{1FA51E5F-AF27-14BA-2F4B-91EC7A0BF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5850" y="1909763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5" name="Text Box 7">
            <a:extLst>
              <a:ext uri="{FF2B5EF4-FFF2-40B4-BE49-F238E27FC236}">
                <a16:creationId xmlns:a16="http://schemas.microsoft.com/office/drawing/2014/main" id="{EF835598-BC82-FEF0-E426-432F40CF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1966914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22216" name="AutoShape 8">
            <a:extLst>
              <a:ext uri="{FF2B5EF4-FFF2-40B4-BE49-F238E27FC236}">
                <a16:creationId xmlns:a16="http://schemas.microsoft.com/office/drawing/2014/main" id="{2015272D-4A8D-7169-5EFE-3792D5DE4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3" y="19177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AutoShape 9">
            <a:extLst>
              <a:ext uri="{FF2B5EF4-FFF2-40B4-BE49-F238E27FC236}">
                <a16:creationId xmlns:a16="http://schemas.microsoft.com/office/drawing/2014/main" id="{009300B6-9A66-7B4E-63C6-BBF4B4B2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19272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8" name="AutoShape 10">
            <a:extLst>
              <a:ext uri="{FF2B5EF4-FFF2-40B4-BE49-F238E27FC236}">
                <a16:creationId xmlns:a16="http://schemas.microsoft.com/office/drawing/2014/main" id="{33FEC20C-EC3C-7BC3-19F7-FEB49AEDA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19272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9" name="AutoShape 11">
            <a:extLst>
              <a:ext uri="{FF2B5EF4-FFF2-40B4-BE49-F238E27FC236}">
                <a16:creationId xmlns:a16="http://schemas.microsoft.com/office/drawing/2014/main" id="{0FB19BE2-B4F7-3370-A9B3-1D66C394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013" y="1927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0" name="AutoShape 12">
            <a:extLst>
              <a:ext uri="{FF2B5EF4-FFF2-40B4-BE49-F238E27FC236}">
                <a16:creationId xmlns:a16="http://schemas.microsoft.com/office/drawing/2014/main" id="{5187257B-D654-AE1D-3AB5-5D4B944B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613" y="1927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1" name="AutoShape 13">
            <a:extLst>
              <a:ext uri="{FF2B5EF4-FFF2-40B4-BE49-F238E27FC236}">
                <a16:creationId xmlns:a16="http://schemas.microsoft.com/office/drawing/2014/main" id="{7C232DEA-9548-AAFF-2B68-E698D3C4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663" y="19272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2" name="Line 14">
            <a:extLst>
              <a:ext uri="{FF2B5EF4-FFF2-40B4-BE49-F238E27FC236}">
                <a16:creationId xmlns:a16="http://schemas.microsoft.com/office/drawing/2014/main" id="{86F4DF8C-DBD9-9500-757D-920FF5435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0150" y="1719263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3" name="Oval 15">
            <a:extLst>
              <a:ext uri="{FF2B5EF4-FFF2-40B4-BE49-F238E27FC236}">
                <a16:creationId xmlns:a16="http://schemas.microsoft.com/office/drawing/2014/main" id="{7CE81B79-05C6-1847-2156-62DD15E46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8" y="1863727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4" name="Oval 16">
            <a:extLst>
              <a:ext uri="{FF2B5EF4-FFF2-40B4-BE49-F238E27FC236}">
                <a16:creationId xmlns:a16="http://schemas.microsoft.com/office/drawing/2014/main" id="{0FD1C5F9-F97E-AB4E-86A9-47D9CB6C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263" y="1854202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26" name="Line 18">
            <a:extLst>
              <a:ext uri="{FF2B5EF4-FFF2-40B4-BE49-F238E27FC236}">
                <a16:creationId xmlns:a16="http://schemas.microsoft.com/office/drawing/2014/main" id="{903D8131-25B1-F918-774E-82D0C5F546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48764" y="1690688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7" name="Line 19">
            <a:extLst>
              <a:ext uri="{FF2B5EF4-FFF2-40B4-BE49-F238E27FC236}">
                <a16:creationId xmlns:a16="http://schemas.microsoft.com/office/drawing/2014/main" id="{20EF85C1-6FB3-B832-44B1-CB477E493D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4389" y="1690688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8" name="Line 20">
            <a:extLst>
              <a:ext uri="{FF2B5EF4-FFF2-40B4-BE49-F238E27FC236}">
                <a16:creationId xmlns:a16="http://schemas.microsoft.com/office/drawing/2014/main" id="{0877814A-1214-9553-CCAC-F7EA947F4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6100" y="3395663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29" name="AutoShape 21">
            <a:extLst>
              <a:ext uri="{FF2B5EF4-FFF2-40B4-BE49-F238E27FC236}">
                <a16:creationId xmlns:a16="http://schemas.microsoft.com/office/drawing/2014/main" id="{3608FDFB-FEA3-6E8E-EC66-D4526C6F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33559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0" name="Line 22">
            <a:extLst>
              <a:ext uri="{FF2B5EF4-FFF2-40B4-BE49-F238E27FC236}">
                <a16:creationId xmlns:a16="http://schemas.microsoft.com/office/drawing/2014/main" id="{AA045871-2BBE-816A-6A1F-BE0438669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5850" y="3338513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31" name="Text Box 23">
            <a:extLst>
              <a:ext uri="{FF2B5EF4-FFF2-40B4-BE49-F238E27FC236}">
                <a16:creationId xmlns:a16="http://schemas.microsoft.com/office/drawing/2014/main" id="{88DBCDB5-C668-0237-AC35-0D8BBA491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3395664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22232" name="AutoShape 24">
            <a:extLst>
              <a:ext uri="{FF2B5EF4-FFF2-40B4-BE49-F238E27FC236}">
                <a16:creationId xmlns:a16="http://schemas.microsoft.com/office/drawing/2014/main" id="{A692F1CC-BBCF-FD33-A1C1-EBC197E3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3" y="33464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3" name="AutoShape 25">
            <a:extLst>
              <a:ext uri="{FF2B5EF4-FFF2-40B4-BE49-F238E27FC236}">
                <a16:creationId xmlns:a16="http://schemas.microsoft.com/office/drawing/2014/main" id="{43A274EC-4FB3-E166-4267-3B8C86BA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3559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4" name="AutoShape 26">
            <a:extLst>
              <a:ext uri="{FF2B5EF4-FFF2-40B4-BE49-F238E27FC236}">
                <a16:creationId xmlns:a16="http://schemas.microsoft.com/office/drawing/2014/main" id="{D9373ACF-7CB0-5B1E-5ED5-147498EC5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3559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5" name="AutoShape 27">
            <a:extLst>
              <a:ext uri="{FF2B5EF4-FFF2-40B4-BE49-F238E27FC236}">
                <a16:creationId xmlns:a16="http://schemas.microsoft.com/office/drawing/2014/main" id="{139FF863-E83F-FB91-CC45-97521028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013" y="33559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6" name="AutoShape 28">
            <a:extLst>
              <a:ext uri="{FF2B5EF4-FFF2-40B4-BE49-F238E27FC236}">
                <a16:creationId xmlns:a16="http://schemas.microsoft.com/office/drawing/2014/main" id="{C7392932-5A3C-BAE0-7B87-DD3AAF69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613" y="33559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7" name="AutoShape 29">
            <a:extLst>
              <a:ext uri="{FF2B5EF4-FFF2-40B4-BE49-F238E27FC236}">
                <a16:creationId xmlns:a16="http://schemas.microsoft.com/office/drawing/2014/main" id="{3917A9F5-A6FE-E1B9-CD58-EE55D80D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663" y="33559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3" name="AutoShape 35">
            <a:extLst>
              <a:ext uri="{FF2B5EF4-FFF2-40B4-BE49-F238E27FC236}">
                <a16:creationId xmlns:a16="http://schemas.microsoft.com/office/drawing/2014/main" id="{BD542169-5A79-F27B-DB1B-95327E062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613" y="33559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4" name="AutoShape 36">
            <a:extLst>
              <a:ext uri="{FF2B5EF4-FFF2-40B4-BE49-F238E27FC236}">
                <a16:creationId xmlns:a16="http://schemas.microsoft.com/office/drawing/2014/main" id="{7D0E6441-02DF-B2B7-98D8-336B82DB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213" y="33559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5" name="AutoShape 37">
            <a:extLst>
              <a:ext uri="{FF2B5EF4-FFF2-40B4-BE49-F238E27FC236}">
                <a16:creationId xmlns:a16="http://schemas.microsoft.com/office/drawing/2014/main" id="{7CBA20A9-694E-8886-5647-8A5F2185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7513" y="33464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6" name="Line 38">
            <a:extLst>
              <a:ext uri="{FF2B5EF4-FFF2-40B4-BE49-F238E27FC236}">
                <a16:creationId xmlns:a16="http://schemas.microsoft.com/office/drawing/2014/main" id="{12B27EEF-4F91-78E8-DE3F-0A67955D8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5" y="5843588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47" name="AutoShape 39">
            <a:extLst>
              <a:ext uri="{FF2B5EF4-FFF2-40B4-BE49-F238E27FC236}">
                <a16:creationId xmlns:a16="http://schemas.microsoft.com/office/drawing/2014/main" id="{60537005-4699-F5E7-9E3A-2432EB33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48228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8" name="Line 40">
            <a:extLst>
              <a:ext uri="{FF2B5EF4-FFF2-40B4-BE49-F238E27FC236}">
                <a16:creationId xmlns:a16="http://schemas.microsoft.com/office/drawing/2014/main" id="{6033E5A2-B2EB-C881-4E4B-B2FB995C7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25" y="5786438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49" name="Text Box 41">
            <a:extLst>
              <a:ext uri="{FF2B5EF4-FFF2-40B4-BE49-F238E27FC236}">
                <a16:creationId xmlns:a16="http://schemas.microsoft.com/office/drawing/2014/main" id="{FC8E6584-2D31-D85A-FD17-A0ED9A950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0" y="5815014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22250" name="AutoShape 42">
            <a:extLst>
              <a:ext uri="{FF2B5EF4-FFF2-40B4-BE49-F238E27FC236}">
                <a16:creationId xmlns:a16="http://schemas.microsoft.com/office/drawing/2014/main" id="{9888D998-8DB3-917D-0E86-1ACD6D6F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52990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1" name="AutoShape 43">
            <a:extLst>
              <a:ext uri="{FF2B5EF4-FFF2-40B4-BE49-F238E27FC236}">
                <a16:creationId xmlns:a16="http://schemas.microsoft.com/office/drawing/2014/main" id="{9279C2E5-B13B-2F7D-AF81-C440E1DC5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988" y="56134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2" name="AutoShape 44">
            <a:extLst>
              <a:ext uri="{FF2B5EF4-FFF2-40B4-BE49-F238E27FC236}">
                <a16:creationId xmlns:a16="http://schemas.microsoft.com/office/drawing/2014/main" id="{F844E5E0-4DFD-2A3E-FCA1-4BABCEA5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588" y="57086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3" name="AutoShape 45">
            <a:extLst>
              <a:ext uri="{FF2B5EF4-FFF2-40B4-BE49-F238E27FC236}">
                <a16:creationId xmlns:a16="http://schemas.microsoft.com/office/drawing/2014/main" id="{2E31C1F4-2758-3895-2216-0516337B6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88" y="56229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4" name="AutoShape 46">
            <a:extLst>
              <a:ext uri="{FF2B5EF4-FFF2-40B4-BE49-F238E27FC236}">
                <a16:creationId xmlns:a16="http://schemas.microsoft.com/office/drawing/2014/main" id="{91D8FF22-65C8-477D-6B16-3BB48000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388" y="54419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5" name="AutoShape 47">
            <a:extLst>
              <a:ext uri="{FF2B5EF4-FFF2-40B4-BE49-F238E27FC236}">
                <a16:creationId xmlns:a16="http://schemas.microsoft.com/office/drawing/2014/main" id="{7FF33569-5F61-C1B0-2C5C-70E409717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288" y="568960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6" name="AutoShape 48">
            <a:extLst>
              <a:ext uri="{FF2B5EF4-FFF2-40B4-BE49-F238E27FC236}">
                <a16:creationId xmlns:a16="http://schemas.microsoft.com/office/drawing/2014/main" id="{F59FCA54-1BD1-1D86-BDE6-200C5E2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388" y="51181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7" name="AutoShape 49">
            <a:extLst>
              <a:ext uri="{FF2B5EF4-FFF2-40B4-BE49-F238E27FC236}">
                <a16:creationId xmlns:a16="http://schemas.microsoft.com/office/drawing/2014/main" id="{DB3FF00C-41E8-0E65-BD7E-A5219D96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138" y="48133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8" name="AutoShape 50">
            <a:extLst>
              <a:ext uri="{FF2B5EF4-FFF2-40B4-BE49-F238E27FC236}">
                <a16:creationId xmlns:a16="http://schemas.microsoft.com/office/drawing/2014/main" id="{8E56EA4D-CC81-1F03-223A-68E2A3DE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3238" y="42894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59" name="Line 51">
            <a:extLst>
              <a:ext uri="{FF2B5EF4-FFF2-40B4-BE49-F238E27FC236}">
                <a16:creationId xmlns:a16="http://schemas.microsoft.com/office/drawing/2014/main" id="{D51C6011-C42E-8D4A-C2E9-1BC3F2BB7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25" y="4395788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60" name="Text Box 52">
            <a:extLst>
              <a:ext uri="{FF2B5EF4-FFF2-40B4-BE49-F238E27FC236}">
                <a16:creationId xmlns:a16="http://schemas.microsoft.com/office/drawing/2014/main" id="{AE684F93-B77E-1F91-683A-F5C5A23EA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5" y="421481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x</a:t>
            </a:r>
            <a:r>
              <a:rPr lang="en-US" altLang="en-US" i="1" baseline="30000"/>
              <a:t>2</a:t>
            </a:r>
          </a:p>
        </p:txBody>
      </p:sp>
      <p:sp>
        <p:nvSpPr>
          <p:cNvPr id="222261" name="Text Box 53">
            <a:extLst>
              <a:ext uri="{FF2B5EF4-FFF2-40B4-BE49-F238E27FC236}">
                <a16:creationId xmlns:a16="http://schemas.microsoft.com/office/drawing/2014/main" id="{70870279-C153-E40B-2071-B8FA36357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6600" y="5748339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x</a:t>
            </a:r>
            <a:endParaRPr lang="en-US" altLang="en-US" i="1" baseline="30000"/>
          </a:p>
        </p:txBody>
      </p:sp>
      <p:sp>
        <p:nvSpPr>
          <p:cNvPr id="222262" name="Text Box 54">
            <a:extLst>
              <a:ext uri="{FF2B5EF4-FFF2-40B4-BE49-F238E27FC236}">
                <a16:creationId xmlns:a16="http://schemas.microsoft.com/office/drawing/2014/main" id="{220AC211-EB2C-F542-AA73-0995C2E4D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5150" y="333851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x</a:t>
            </a:r>
            <a:endParaRPr lang="en-US" altLang="en-US" i="1" baseline="30000"/>
          </a:p>
        </p:txBody>
      </p:sp>
      <p:sp>
        <p:nvSpPr>
          <p:cNvPr id="222263" name="Text Box 55">
            <a:extLst>
              <a:ext uri="{FF2B5EF4-FFF2-40B4-BE49-F238E27FC236}">
                <a16:creationId xmlns:a16="http://schemas.microsoft.com/office/drawing/2014/main" id="{EE2BD696-2749-E81A-48E6-632251571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250" y="189071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x</a:t>
            </a:r>
            <a:endParaRPr lang="en-US" altLang="en-US" i="1" baseline="30000"/>
          </a:p>
        </p:txBody>
      </p:sp>
      <p:sp>
        <p:nvSpPr>
          <p:cNvPr id="222264" name="Line 56">
            <a:extLst>
              <a:ext uri="{FF2B5EF4-FFF2-40B4-BE49-F238E27FC236}">
                <a16:creationId xmlns:a16="http://schemas.microsoft.com/office/drawing/2014/main" id="{81F498E5-38C7-07C2-E174-774B2A909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2450" y="4700588"/>
            <a:ext cx="318135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65" name="Line 57">
            <a:extLst>
              <a:ext uri="{FF2B5EF4-FFF2-40B4-BE49-F238E27FC236}">
                <a16:creationId xmlns:a16="http://schemas.microsoft.com/office/drawing/2014/main" id="{7E5EBF06-AC09-F79F-CC87-C52C6EBD2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7689" y="4624388"/>
            <a:ext cx="3114675" cy="12842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66" name="Line 58">
            <a:extLst>
              <a:ext uri="{FF2B5EF4-FFF2-40B4-BE49-F238E27FC236}">
                <a16:creationId xmlns:a16="http://schemas.microsoft.com/office/drawing/2014/main" id="{0D766779-1AE3-F5CC-80F1-332FE7815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1989" y="4795838"/>
            <a:ext cx="3057525" cy="1246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67" name="Oval 59">
            <a:extLst>
              <a:ext uri="{FF2B5EF4-FFF2-40B4-BE49-F238E27FC236}">
                <a16:creationId xmlns:a16="http://schemas.microsoft.com/office/drawing/2014/main" id="{1E266A25-A97B-6418-C40C-E32CDF17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888" y="5054602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68" name="Oval 60">
            <a:extLst>
              <a:ext uri="{FF2B5EF4-FFF2-40B4-BE49-F238E27FC236}">
                <a16:creationId xmlns:a16="http://schemas.microsoft.com/office/drawing/2014/main" id="{59B0020E-2383-D671-0256-2196A9C13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363" y="5368927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69" name="Oval 61">
            <a:extLst>
              <a:ext uri="{FF2B5EF4-FFF2-40B4-BE49-F238E27FC236}">
                <a16:creationId xmlns:a16="http://schemas.microsoft.com/office/drawing/2014/main" id="{C34990E6-53C9-458F-750B-E31974E2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3" y="5645152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1" grpId="0"/>
      <p:bldP spid="222249" grpId="0"/>
      <p:bldP spid="222260" grpId="0"/>
      <p:bldP spid="222261" grpId="0"/>
      <p:bldP spid="2222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B3F0B9EF-B588-A02B-2531-F3DB3CB73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Non-linear SVMs:  Feature spaces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15DAFC31-9F36-2F5E-D3FA-6436427A1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r>
              <a:rPr lang="en-US" altLang="en-US" dirty="0"/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223274" name="Line 42">
            <a:extLst>
              <a:ext uri="{FF2B5EF4-FFF2-40B4-BE49-F238E27FC236}">
                <a16:creationId xmlns:a16="http://schemas.microsoft.com/office/drawing/2014/main" id="{B218B6D5-1B8F-F19B-FF63-6587070C4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9160" y="27876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75" name="Line 43">
            <a:extLst>
              <a:ext uri="{FF2B5EF4-FFF2-40B4-BE49-F238E27FC236}">
                <a16:creationId xmlns:a16="http://schemas.microsoft.com/office/drawing/2014/main" id="{1DA8E2EB-4846-638E-1779-F7861B992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8323" y="43989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76" name="AutoShape 44">
            <a:extLst>
              <a:ext uri="{FF2B5EF4-FFF2-40B4-BE49-F238E27FC236}">
                <a16:creationId xmlns:a16="http://schemas.microsoft.com/office/drawing/2014/main" id="{3A4BF3D5-3E66-6C4D-100B-2B60C4BFC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322" y="36195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7" name="AutoShape 45">
            <a:extLst>
              <a:ext uri="{FF2B5EF4-FFF2-40B4-BE49-F238E27FC236}">
                <a16:creationId xmlns:a16="http://schemas.microsoft.com/office/drawing/2014/main" id="{36B8F022-895F-88CA-79BD-DBC4BA90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647" y="397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8" name="AutoShape 46">
            <a:extLst>
              <a:ext uri="{FF2B5EF4-FFF2-40B4-BE49-F238E27FC236}">
                <a16:creationId xmlns:a16="http://schemas.microsoft.com/office/drawing/2014/main" id="{5DC2D0EA-2171-107A-AE7A-1F0EEB11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047" y="4522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9" name="AutoShape 47">
            <a:extLst>
              <a:ext uri="{FF2B5EF4-FFF2-40B4-BE49-F238E27FC236}">
                <a16:creationId xmlns:a16="http://schemas.microsoft.com/office/drawing/2014/main" id="{FC8A127C-EB41-EECB-EE95-7F9D3FF0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447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0" name="AutoShape 48">
            <a:extLst>
              <a:ext uri="{FF2B5EF4-FFF2-40B4-BE49-F238E27FC236}">
                <a16:creationId xmlns:a16="http://schemas.microsoft.com/office/drawing/2014/main" id="{A176BB8C-BFF8-A8D6-A947-975081AE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47" y="3665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1" name="AutoShape 49">
            <a:extLst>
              <a:ext uri="{FF2B5EF4-FFF2-40B4-BE49-F238E27FC236}">
                <a16:creationId xmlns:a16="http://schemas.microsoft.com/office/drawing/2014/main" id="{77976213-3022-8D95-B6A8-6C203B194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47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2" name="AutoShape 50">
            <a:extLst>
              <a:ext uri="{FF2B5EF4-FFF2-40B4-BE49-F238E27FC236}">
                <a16:creationId xmlns:a16="http://schemas.microsoft.com/office/drawing/2014/main" id="{5A2B1055-74F5-4B17-D114-86220800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147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3" name="AutoShape 51">
            <a:extLst>
              <a:ext uri="{FF2B5EF4-FFF2-40B4-BE49-F238E27FC236}">
                <a16:creationId xmlns:a16="http://schemas.microsoft.com/office/drawing/2014/main" id="{F1CF1DFF-DC31-8BF2-2FA5-D7E48C4A2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447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4" name="AutoShape 52">
            <a:extLst>
              <a:ext uri="{FF2B5EF4-FFF2-40B4-BE49-F238E27FC236}">
                <a16:creationId xmlns:a16="http://schemas.microsoft.com/office/drawing/2014/main" id="{9DCDC1C4-C9DD-4DA0-AE26-9FA2AC37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147" y="4052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5" name="AutoShape 53">
            <a:extLst>
              <a:ext uri="{FF2B5EF4-FFF2-40B4-BE49-F238E27FC236}">
                <a16:creationId xmlns:a16="http://schemas.microsoft.com/office/drawing/2014/main" id="{38305F06-5E69-B35A-F217-244520D0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447" y="5265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6" name="AutoShape 54">
            <a:extLst>
              <a:ext uri="{FF2B5EF4-FFF2-40B4-BE49-F238E27FC236}">
                <a16:creationId xmlns:a16="http://schemas.microsoft.com/office/drawing/2014/main" id="{ECB3A3CE-E838-C390-6763-6F7D7384F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547" y="4179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7" name="AutoShape 55">
            <a:extLst>
              <a:ext uri="{FF2B5EF4-FFF2-40B4-BE49-F238E27FC236}">
                <a16:creationId xmlns:a16="http://schemas.microsoft.com/office/drawing/2014/main" id="{5444293B-CF01-E097-568C-81159D35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847" y="563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8" name="AutoShape 56">
            <a:extLst>
              <a:ext uri="{FF2B5EF4-FFF2-40B4-BE49-F238E27FC236}">
                <a16:creationId xmlns:a16="http://schemas.microsoft.com/office/drawing/2014/main" id="{5E1DE6DC-368F-F58F-7E46-526446F5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047" y="478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89" name="AutoShape 57">
            <a:extLst>
              <a:ext uri="{FF2B5EF4-FFF2-40B4-BE49-F238E27FC236}">
                <a16:creationId xmlns:a16="http://schemas.microsoft.com/office/drawing/2014/main" id="{C37E6065-EA78-22F1-6091-BBFBD0EB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97" y="5329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90" name="AutoShape 58">
            <a:extLst>
              <a:ext uri="{FF2B5EF4-FFF2-40B4-BE49-F238E27FC236}">
                <a16:creationId xmlns:a16="http://schemas.microsoft.com/office/drawing/2014/main" id="{ADB0A02E-0E4A-2994-ACE9-800C1C87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47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91" name="AutoShape 59">
            <a:extLst>
              <a:ext uri="{FF2B5EF4-FFF2-40B4-BE49-F238E27FC236}">
                <a16:creationId xmlns:a16="http://schemas.microsoft.com/office/drawing/2014/main" id="{56F1474D-C98F-0C73-ED3A-09E6B45E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97" y="3322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93" name="AutoShape 61">
            <a:extLst>
              <a:ext uri="{FF2B5EF4-FFF2-40B4-BE49-F238E27FC236}">
                <a16:creationId xmlns:a16="http://schemas.microsoft.com/office/drawing/2014/main" id="{23C4E965-B2E9-F559-0AB1-8CC01A3C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722" y="44577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94" name="AutoShape 62">
            <a:extLst>
              <a:ext uri="{FF2B5EF4-FFF2-40B4-BE49-F238E27FC236}">
                <a16:creationId xmlns:a16="http://schemas.microsoft.com/office/drawing/2014/main" id="{C6F36FCC-5234-9A1D-9621-DB8611112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722" y="45910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95" name="AutoShape 63">
            <a:extLst>
              <a:ext uri="{FF2B5EF4-FFF2-40B4-BE49-F238E27FC236}">
                <a16:creationId xmlns:a16="http://schemas.microsoft.com/office/drawing/2014/main" id="{DC40776B-D0DE-F9E3-5E16-233C957BB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472" y="33528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98" name="Oval 66">
            <a:extLst>
              <a:ext uri="{FF2B5EF4-FFF2-40B4-BE49-F238E27FC236}">
                <a16:creationId xmlns:a16="http://schemas.microsoft.com/office/drawing/2014/main" id="{BE8A8A80-5323-EE4C-B9F4-B6C23B5C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072" y="34385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99" name="AutoShape 67">
            <a:extLst>
              <a:ext uri="{FF2B5EF4-FFF2-40B4-BE49-F238E27FC236}">
                <a16:creationId xmlns:a16="http://schemas.microsoft.com/office/drawing/2014/main" id="{BF1C7600-7BEB-E1A5-9B9B-85CE93AE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97" y="3475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00" name="AutoShape 68">
            <a:extLst>
              <a:ext uri="{FF2B5EF4-FFF2-40B4-BE49-F238E27FC236}">
                <a16:creationId xmlns:a16="http://schemas.microsoft.com/office/drawing/2014/main" id="{D7793D81-5670-6189-851D-66CA2FDA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747" y="3455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01" name="Line 69">
            <a:extLst>
              <a:ext uri="{FF2B5EF4-FFF2-40B4-BE49-F238E27FC236}">
                <a16:creationId xmlns:a16="http://schemas.microsoft.com/office/drawing/2014/main" id="{F126F1CD-0BAD-F5E6-F6B3-3B307FA485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9762" y="2719388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302" name="Line 70">
            <a:extLst>
              <a:ext uri="{FF2B5EF4-FFF2-40B4-BE49-F238E27FC236}">
                <a16:creationId xmlns:a16="http://schemas.microsoft.com/office/drawing/2014/main" id="{1D1306C6-8965-776A-3B86-2BAC4D173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9600" y="4806951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303" name="AutoShape 71">
            <a:extLst>
              <a:ext uri="{FF2B5EF4-FFF2-40B4-BE49-F238E27FC236}">
                <a16:creationId xmlns:a16="http://schemas.microsoft.com/office/drawing/2014/main" id="{74529E33-55DA-CB02-CEE0-CEF0435C1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049" y="4170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04" name="AutoShape 72">
            <a:extLst>
              <a:ext uri="{FF2B5EF4-FFF2-40B4-BE49-F238E27FC236}">
                <a16:creationId xmlns:a16="http://schemas.microsoft.com/office/drawing/2014/main" id="{55864F02-EE16-AD42-1EE0-828E48B5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74" y="45275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05" name="AutoShape 73">
            <a:extLst>
              <a:ext uri="{FF2B5EF4-FFF2-40B4-BE49-F238E27FC236}">
                <a16:creationId xmlns:a16="http://schemas.microsoft.com/office/drawing/2014/main" id="{3C29BB55-4232-B500-27AA-FAF0E5DC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374" y="50831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06" name="AutoShape 74">
            <a:extLst>
              <a:ext uri="{FF2B5EF4-FFF2-40B4-BE49-F238E27FC236}">
                <a16:creationId xmlns:a16="http://schemas.microsoft.com/office/drawing/2014/main" id="{77A15180-9888-C119-92AE-0B504A76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524" y="50831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07" name="AutoShape 75">
            <a:extLst>
              <a:ext uri="{FF2B5EF4-FFF2-40B4-BE49-F238E27FC236}">
                <a16:creationId xmlns:a16="http://schemas.microsoft.com/office/drawing/2014/main" id="{75462A37-3E51-1337-5050-787EB6D8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74" y="42164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08" name="AutoShape 76">
            <a:extLst>
              <a:ext uri="{FF2B5EF4-FFF2-40B4-BE49-F238E27FC236}">
                <a16:creationId xmlns:a16="http://schemas.microsoft.com/office/drawing/2014/main" id="{DB2F61D8-E1AB-36E6-CEEB-1FBA95DF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24" y="449262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09" name="AutoShape 77">
            <a:extLst>
              <a:ext uri="{FF2B5EF4-FFF2-40B4-BE49-F238E27FC236}">
                <a16:creationId xmlns:a16="http://schemas.microsoft.com/office/drawing/2014/main" id="{75324884-3621-D35B-6E1A-9609E94C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8224" y="512127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0" name="AutoShape 78">
            <a:extLst>
              <a:ext uri="{FF2B5EF4-FFF2-40B4-BE49-F238E27FC236}">
                <a16:creationId xmlns:a16="http://schemas.microsoft.com/office/drawing/2014/main" id="{BEFFE2E2-17FC-FF00-5F1C-1BD8018A5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174" y="46164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1" name="AutoShape 79">
            <a:extLst>
              <a:ext uri="{FF2B5EF4-FFF2-40B4-BE49-F238E27FC236}">
                <a16:creationId xmlns:a16="http://schemas.microsoft.com/office/drawing/2014/main" id="{077ED291-3AF3-D10F-2AAE-CF15E9A2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724" y="42513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2" name="AutoShape 80">
            <a:extLst>
              <a:ext uri="{FF2B5EF4-FFF2-40B4-BE49-F238E27FC236}">
                <a16:creationId xmlns:a16="http://schemas.microsoft.com/office/drawing/2014/main" id="{582C82C8-65CB-2EE5-11F9-E373C7B1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024" y="54641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3" name="AutoShape 81">
            <a:extLst>
              <a:ext uri="{FF2B5EF4-FFF2-40B4-BE49-F238E27FC236}">
                <a16:creationId xmlns:a16="http://schemas.microsoft.com/office/drawing/2014/main" id="{F146A457-D4C3-433A-F2C5-97D502F7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774" y="32162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4" name="AutoShape 82">
            <a:extLst>
              <a:ext uri="{FF2B5EF4-FFF2-40B4-BE49-F238E27FC236}">
                <a16:creationId xmlns:a16="http://schemas.microsoft.com/office/drawing/2014/main" id="{E5F3D166-2B4E-7543-EC4B-6DF7FFCB5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6124" y="44799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5" name="AutoShape 83">
            <a:extLst>
              <a:ext uri="{FF2B5EF4-FFF2-40B4-BE49-F238E27FC236}">
                <a16:creationId xmlns:a16="http://schemas.microsoft.com/office/drawing/2014/main" id="{F7A18848-FD77-BC5D-22E8-6B799E4D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624" y="49879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6" name="AutoShape 84">
            <a:extLst>
              <a:ext uri="{FF2B5EF4-FFF2-40B4-BE49-F238E27FC236}">
                <a16:creationId xmlns:a16="http://schemas.microsoft.com/office/drawing/2014/main" id="{FDABD142-2F94-E348-1670-6705B1A8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874" y="39274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7" name="AutoShape 85">
            <a:extLst>
              <a:ext uri="{FF2B5EF4-FFF2-40B4-BE49-F238E27FC236}">
                <a16:creationId xmlns:a16="http://schemas.microsoft.com/office/drawing/2014/main" id="{E62A293D-6705-C40A-F610-3CFC6D5BA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124" y="515937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8" name="AutoShape 86">
            <a:extLst>
              <a:ext uri="{FF2B5EF4-FFF2-40B4-BE49-F238E27FC236}">
                <a16:creationId xmlns:a16="http://schemas.microsoft.com/office/drawing/2014/main" id="{83B26136-2DD9-9453-3C22-AE9CAE8C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74" y="34258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19" name="AutoShape 87">
            <a:extLst>
              <a:ext uri="{FF2B5EF4-FFF2-40B4-BE49-F238E27FC236}">
                <a16:creationId xmlns:a16="http://schemas.microsoft.com/office/drawing/2014/main" id="{FD867B9F-13B0-47BC-A324-9143851D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24" y="4932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20" name="AutoShape 88">
            <a:extLst>
              <a:ext uri="{FF2B5EF4-FFF2-40B4-BE49-F238E27FC236}">
                <a16:creationId xmlns:a16="http://schemas.microsoft.com/office/drawing/2014/main" id="{BE1C03AC-B56F-ADB3-861E-9E5368D08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24" y="50657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21" name="AutoShape 89">
            <a:extLst>
              <a:ext uri="{FF2B5EF4-FFF2-40B4-BE49-F238E27FC236}">
                <a16:creationId xmlns:a16="http://schemas.microsoft.com/office/drawing/2014/main" id="{77C1AC8C-004E-B96D-F71E-9A62AFC0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49" y="3551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23" name="AutoShape 91">
            <a:extLst>
              <a:ext uri="{FF2B5EF4-FFF2-40B4-BE49-F238E27FC236}">
                <a16:creationId xmlns:a16="http://schemas.microsoft.com/office/drawing/2014/main" id="{45AA8BE1-9B24-9E82-6E6E-3EB52E6F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374" y="30829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24" name="AutoShape 92">
            <a:extLst>
              <a:ext uri="{FF2B5EF4-FFF2-40B4-BE49-F238E27FC236}">
                <a16:creationId xmlns:a16="http://schemas.microsoft.com/office/drawing/2014/main" id="{6E772E71-C4F8-3525-605E-F6121939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324" y="3654426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325" name="Line 93">
            <a:extLst>
              <a:ext uri="{FF2B5EF4-FFF2-40B4-BE49-F238E27FC236}">
                <a16:creationId xmlns:a16="http://schemas.microsoft.com/office/drawing/2014/main" id="{DC46C434-358E-93AB-02FD-23F54361CC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1987" y="4808538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326" name="Line 94">
            <a:extLst>
              <a:ext uri="{FF2B5EF4-FFF2-40B4-BE49-F238E27FC236}">
                <a16:creationId xmlns:a16="http://schemas.microsoft.com/office/drawing/2014/main" id="{45DE716E-4CAC-2F8F-FFD0-BB615500D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8649" y="3455988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327" name="Line 95">
            <a:extLst>
              <a:ext uri="{FF2B5EF4-FFF2-40B4-BE49-F238E27FC236}">
                <a16:creationId xmlns:a16="http://schemas.microsoft.com/office/drawing/2014/main" id="{AB56804B-27E5-1F56-95DD-4D1D4ECED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77249" y="4827588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328" name="Line 96">
            <a:extLst>
              <a:ext uri="{FF2B5EF4-FFF2-40B4-BE49-F238E27FC236}">
                <a16:creationId xmlns:a16="http://schemas.microsoft.com/office/drawing/2014/main" id="{D6F3314E-4049-2945-AEBA-F71465BD58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1799" y="3494088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329" name="Line 97">
            <a:extLst>
              <a:ext uri="{FF2B5EF4-FFF2-40B4-BE49-F238E27FC236}">
                <a16:creationId xmlns:a16="http://schemas.microsoft.com/office/drawing/2014/main" id="{5887952C-8706-2334-3F58-384115C96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4606" y="4332288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331" name="Text Box 99">
            <a:extLst>
              <a:ext uri="{FF2B5EF4-FFF2-40B4-BE49-F238E27FC236}">
                <a16:creationId xmlns:a16="http://schemas.microsoft.com/office/drawing/2014/main" id="{EE164538-465E-7573-4D59-8A7A6E055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766" y="4194175"/>
            <a:ext cx="167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000" dirty="0">
                <a:cs typeface="Times New Roman" panose="02020603050405020304" pitchFamily="18" charset="0"/>
              </a:rPr>
              <a:t>Φ</a:t>
            </a:r>
            <a:r>
              <a:rPr lang="en-US" altLang="en-US" sz="2000" dirty="0">
                <a:cs typeface="Times New Roman" panose="02020603050405020304" pitchFamily="18" charset="0"/>
              </a:rPr>
              <a:t>:  </a:t>
            </a:r>
            <a:r>
              <a:rPr lang="en-US" altLang="en-US" sz="2000" b="1" dirty="0"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→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l-GR" altLang="en-US" sz="2000" b="1" dirty="0">
                <a:cs typeface="Times New Roman" panose="02020603050405020304" pitchFamily="18" charset="0"/>
              </a:rPr>
              <a:t>φ</a:t>
            </a:r>
            <a:r>
              <a:rPr lang="en-US" altLang="en-US" sz="2000" dirty="0"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B86-9836-DB5E-F296-B0928A7B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0DBE-6575-6996-BBE7-4782FC43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Low degree polynomials may not separate out our features.</a:t>
            </a:r>
          </a:p>
          <a:p>
            <a:pPr>
              <a:lnSpc>
                <a:spcPct val="120000"/>
              </a:lnSpc>
            </a:pPr>
            <a:r>
              <a:rPr lang="en-US" dirty="0"/>
              <a:t>High degree polynomials add too many features.  What to do?</a:t>
            </a:r>
          </a:p>
          <a:p>
            <a:pPr marL="2743200" lvl="6" indent="0">
              <a:lnSpc>
                <a:spcPct val="120000"/>
              </a:lnSpc>
              <a:buNone/>
            </a:pPr>
            <a:r>
              <a:rPr lang="en-US" sz="3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The Kernel Trick</a:t>
            </a:r>
            <a:endParaRPr lang="en-US" dirty="0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</a:pPr>
            <a:r>
              <a:rPr lang="en-US" b="1" dirty="0"/>
              <a:t>A kernel</a:t>
            </a:r>
            <a:r>
              <a:rPr lang="en-US" dirty="0"/>
              <a:t> is a function that takes two inputs and returns a scalar output </a:t>
            </a:r>
          </a:p>
          <a:p>
            <a:pPr>
              <a:lnSpc>
                <a:spcPct val="120000"/>
              </a:lnSpc>
            </a:pPr>
            <a:r>
              <a:rPr lang="en-US" dirty="0"/>
              <a:t>It essentially computes a measure of similarity between the inputs.</a:t>
            </a:r>
          </a:p>
          <a:p>
            <a:pPr>
              <a:lnSpc>
                <a:spcPct val="120000"/>
              </a:lnSpc>
            </a:pPr>
            <a:r>
              <a:rPr lang="en-US" dirty="0"/>
              <a:t>The kernel provides a shortcut: It computes the results of the high-dimensional operations without explicitly visiting the high-dimensional space</a:t>
            </a:r>
          </a:p>
          <a:p>
            <a:pPr>
              <a:lnSpc>
                <a:spcPct val="120000"/>
              </a:lnSpc>
            </a:pPr>
            <a:r>
              <a:rPr lang="en-US" dirty="0"/>
              <a:t>Instead of separating the classes in the original space, a kernel transforms the data into a higher-dimensional space. </a:t>
            </a:r>
          </a:p>
          <a:p>
            <a:pPr>
              <a:lnSpc>
                <a:spcPct val="120000"/>
              </a:lnSpc>
            </a:pPr>
            <a:r>
              <a:rPr lang="en-US" dirty="0"/>
              <a:t>In this new space, the data becomes linearly separable, allowing SVM to find a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247354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8532-48D0-CB21-6343-F2045E0D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A143FFD2-CDD1-C53E-98F9-55B0E5DF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73" y="1690688"/>
            <a:ext cx="5651500" cy="3911600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078E892-ED49-2541-1307-51EE2CFB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5" y="1690688"/>
            <a:ext cx="5651500" cy="3911600"/>
          </a:xfrm>
          <a:prstGeom prst="rect">
            <a:avLst/>
          </a:prstGeom>
        </p:spPr>
      </p:pic>
      <p:pic>
        <p:nvPicPr>
          <p:cNvPr id="9" name="Picture 8" descr="A symbol of a person equal to a person&#10;&#10;Description automatically generated with medium confidence">
            <a:extLst>
              <a:ext uri="{FF2B5EF4-FFF2-40B4-BE49-F238E27FC236}">
                <a16:creationId xmlns:a16="http://schemas.microsoft.com/office/drawing/2014/main" id="{4110C629-3084-4234-51DF-197DB7031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28" y="5845943"/>
            <a:ext cx="1820994" cy="6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6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BB05-22B4-1CA9-BD06-B88F72F4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5" name="Picture 4" descr="A black and white image of a symbol&#10;&#10;Description automatically generated">
            <a:extLst>
              <a:ext uri="{FF2B5EF4-FFF2-40B4-BE49-F238E27FC236}">
                <a16:creationId xmlns:a16="http://schemas.microsoft.com/office/drawing/2014/main" id="{0AC26C0D-34FF-53CB-EF3C-B4BE400F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28" y="3585703"/>
            <a:ext cx="1841500" cy="342900"/>
          </a:xfrm>
          <a:prstGeom prst="rect">
            <a:avLst/>
          </a:prstGeom>
        </p:spPr>
      </p:pic>
      <p:pic>
        <p:nvPicPr>
          <p:cNvPr id="7" name="Picture 6" descr="A black and white image of a symbol&#10;&#10;Description automatically generated">
            <a:extLst>
              <a:ext uri="{FF2B5EF4-FFF2-40B4-BE49-F238E27FC236}">
                <a16:creationId xmlns:a16="http://schemas.microsoft.com/office/drawing/2014/main" id="{74C78565-CC02-8CF8-70F5-148DC9EC2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305" y="4149752"/>
            <a:ext cx="1968500" cy="342900"/>
          </a:xfrm>
          <a:prstGeom prst="rect">
            <a:avLst/>
          </a:prstGeom>
        </p:spPr>
      </p:pic>
      <p:pic>
        <p:nvPicPr>
          <p:cNvPr id="9" name="Picture 8" descr="A black and white math symbol&#10;&#10;Description automatically generated">
            <a:extLst>
              <a:ext uri="{FF2B5EF4-FFF2-40B4-BE49-F238E27FC236}">
                <a16:creationId xmlns:a16="http://schemas.microsoft.com/office/drawing/2014/main" id="{94185866-3692-7869-55DF-992981E50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00" y="1852919"/>
            <a:ext cx="2413000" cy="342900"/>
          </a:xfrm>
          <a:prstGeom prst="rect">
            <a:avLst/>
          </a:prstGeom>
        </p:spPr>
      </p:pic>
      <p:pic>
        <p:nvPicPr>
          <p:cNvPr id="11" name="Picture 10" descr="A number and equal sign&#10;&#10;Description automatically generated with medium confidence">
            <a:extLst>
              <a:ext uri="{FF2B5EF4-FFF2-40B4-BE49-F238E27FC236}">
                <a16:creationId xmlns:a16="http://schemas.microsoft.com/office/drawing/2014/main" id="{E7493B07-B8AB-3B4A-2E59-7EF92A9E5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05" y="3264924"/>
            <a:ext cx="1943100" cy="342900"/>
          </a:xfrm>
          <a:prstGeom prst="rect">
            <a:avLst/>
          </a:prstGeom>
        </p:spPr>
      </p:pic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01D86052-8562-32C6-AB5C-099129C732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0639" y="2022449"/>
            <a:ext cx="2235200" cy="342900"/>
          </a:xfrm>
          <a:prstGeom prst="rect">
            <a:avLst/>
          </a:prstGeom>
        </p:spPr>
      </p:pic>
      <p:pic>
        <p:nvPicPr>
          <p:cNvPr id="15" name="Picture 14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7E58BBDE-0B26-3C59-8202-5B2E11D44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578" y="2623369"/>
            <a:ext cx="1041400" cy="342900"/>
          </a:xfrm>
          <a:prstGeom prst="rect">
            <a:avLst/>
          </a:prstGeom>
        </p:spPr>
      </p:pic>
      <p:pic>
        <p:nvPicPr>
          <p:cNvPr id="17" name="Picture 16" descr="A black text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C885BFCF-398B-E1AC-2656-DC2BCC3E2A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1100" y="5218931"/>
            <a:ext cx="1041400" cy="342900"/>
          </a:xfrm>
          <a:prstGeom prst="rect">
            <a:avLst/>
          </a:prstGeom>
        </p:spPr>
      </p:pic>
      <p:pic>
        <p:nvPicPr>
          <p:cNvPr id="19" name="Picture 18" descr="A symbol of a person equal to a person&#10;&#10;Description automatically generated with medium confidence">
            <a:extLst>
              <a:ext uri="{FF2B5EF4-FFF2-40B4-BE49-F238E27FC236}">
                <a16:creationId xmlns:a16="http://schemas.microsoft.com/office/drawing/2014/main" id="{3F8AA52E-DA45-36F8-A396-F8D4E95217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0639" y="5263331"/>
            <a:ext cx="965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DAB0-6386-2A91-C768-1B661DAC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881BC-45B1-E2C7-7755-20CA7C1D9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5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C241-06BE-0565-3DE0-17456DF9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CA53-6983-A9A1-426B-79B4CDB2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  <a:p>
            <a:r>
              <a:rPr lang="en-US" dirty="0"/>
              <a:t>Polynomial</a:t>
            </a:r>
          </a:p>
          <a:p>
            <a:r>
              <a:rPr lang="en-US" dirty="0"/>
              <a:t>Radial Basis Function (RBF) or Gaussian Kernel</a:t>
            </a:r>
          </a:p>
          <a:p>
            <a:r>
              <a:rPr lang="en-US" dirty="0"/>
              <a:t>Sigmoid Kernel</a:t>
            </a:r>
          </a:p>
        </p:txBody>
      </p:sp>
    </p:spTree>
    <p:extLst>
      <p:ext uri="{BB962C8B-B14F-4D97-AF65-F5344CB8AC3E}">
        <p14:creationId xmlns:p14="http://schemas.microsoft.com/office/powerpoint/2010/main" val="4168005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3AD7-944B-64A7-A960-2682919A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A809-9A4B-DB4F-895D-3A302BA0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form, equivalent to not applying any transformation. </a:t>
            </a:r>
          </a:p>
          <a:p>
            <a:r>
              <a:rPr lang="en-US" dirty="0"/>
              <a:t>Use if the dataset is linearly separable or nearly linearly separable. </a:t>
            </a:r>
          </a:p>
          <a:p>
            <a:r>
              <a:rPr lang="en-US" dirty="0"/>
              <a:t>It's less computationally expensive than other kernels. </a:t>
            </a:r>
          </a:p>
          <a:p>
            <a:r>
              <a:rPr lang="en-US" dirty="0"/>
              <a:t>Always worth trying as a first step, as it can be surprising how often linear methods can be effective. </a:t>
            </a:r>
          </a:p>
          <a:p>
            <a:r>
              <a:rPr lang="en-US" dirty="0"/>
              <a:t>If computational resources are limited, or if you have a very large dataset, the linear kernel might be a good choice due to its efficiency.</a:t>
            </a:r>
          </a:p>
        </p:txBody>
      </p:sp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0022B1AC-C24D-7E13-33BA-EA34D835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10" y="577158"/>
            <a:ext cx="3873090" cy="9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7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A277-F432-C7B8-2A10-23ED02E0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9C6F-6EA1-6C50-AECF-2927790C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a polynomial transformation to the data. </a:t>
            </a:r>
          </a:p>
          <a:p>
            <a:r>
              <a:rPr lang="en-US" dirty="0"/>
              <a:t>If there's a reason to believe that the data could be separated not just by a line, but by some polynomial function. </a:t>
            </a:r>
          </a:p>
          <a:p>
            <a:r>
              <a:rPr lang="en-US" dirty="0"/>
              <a:t>Increasing the degree of the polynomial increases the risk of overfitting. </a:t>
            </a:r>
          </a:p>
          <a:p>
            <a:r>
              <a:rPr lang="en-US" dirty="0"/>
              <a:t>Cross-validation is crucial to find the right degree (d in equation).</a:t>
            </a:r>
          </a:p>
          <a:p>
            <a:endParaRPr lang="en-US" dirty="0"/>
          </a:p>
        </p:txBody>
      </p:sp>
      <p:pic>
        <p:nvPicPr>
          <p:cNvPr id="5" name="Picture 4" descr="A black and white symbol&#10;&#10;Description automatically generated">
            <a:extLst>
              <a:ext uri="{FF2B5EF4-FFF2-40B4-BE49-F238E27FC236}">
                <a16:creationId xmlns:a16="http://schemas.microsoft.com/office/drawing/2014/main" id="{C2214673-E45A-3886-06C3-ABCA3D76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35" y="681037"/>
            <a:ext cx="4091722" cy="6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44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183B-14DA-9131-28D6-D40AB4B5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Radial Basis Function (RBF) or Gaussian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8502-F12A-2D43-B2AD-A399312B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most popular kernels, it can map data into </a:t>
            </a:r>
            <a:r>
              <a:rPr lang="en-US" dirty="0">
                <a:solidFill>
                  <a:srgbClr val="FF0000"/>
                </a:solidFill>
              </a:rPr>
              <a:t>an infinite-dimensional space. </a:t>
            </a:r>
          </a:p>
          <a:p>
            <a:r>
              <a:rPr lang="en-US" dirty="0"/>
              <a:t>Useful for non-linear problems. </a:t>
            </a:r>
          </a:p>
          <a:p>
            <a:r>
              <a:rPr lang="en-US" dirty="0"/>
              <a:t>When there's no prior knowledge about the data, the RBF kernel is a good default choice. </a:t>
            </a:r>
          </a:p>
          <a:p>
            <a:r>
              <a:rPr lang="en-US" dirty="0"/>
              <a:t>Has an additional hyperparameter (gamma) to tune. </a:t>
            </a:r>
          </a:p>
          <a:p>
            <a:r>
              <a:rPr lang="en-US" dirty="0"/>
              <a:t>If gamma is set too high, the decision boundary might be too strict and can overfit. </a:t>
            </a:r>
          </a:p>
          <a:p>
            <a:r>
              <a:rPr lang="en-US" dirty="0"/>
              <a:t>If set too low, it might be too flexible and can underfit. </a:t>
            </a:r>
          </a:p>
          <a:p>
            <a:r>
              <a:rPr lang="en-US" dirty="0"/>
              <a:t>Requires proper scaling of input features.</a:t>
            </a:r>
          </a:p>
        </p:txBody>
      </p:sp>
      <p:pic>
        <p:nvPicPr>
          <p:cNvPr id="8" name="Picture 7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AA70A43E-C657-675C-F6BD-23D76A8E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2" y="934423"/>
            <a:ext cx="3544992" cy="75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68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5B86-C531-069C-7EF7-47B43B3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Sigmoid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4E68-7DB2-0A4F-BEB5-76A39477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neural network activation function. </a:t>
            </a:r>
          </a:p>
          <a:p>
            <a:r>
              <a:rPr lang="en-US" dirty="0"/>
              <a:t>Historically used in neural networks. </a:t>
            </a:r>
          </a:p>
          <a:p>
            <a:r>
              <a:rPr lang="en-US" dirty="0"/>
              <a:t>Less common in SVMs but can be useful for some types of data. </a:t>
            </a:r>
          </a:p>
          <a:p>
            <a:r>
              <a:rPr lang="en-US" dirty="0"/>
              <a:t>Like the polynomial kernel, the sigmoid kernel is not always positive semi-definite, which can cause convergence issues.</a:t>
            </a:r>
          </a:p>
          <a:p>
            <a:r>
              <a:rPr lang="en-US" dirty="0"/>
              <a:t>Alpha and C are constants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F1DB132-0201-5647-F843-B904DE29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69" y="592549"/>
            <a:ext cx="4894019" cy="8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89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E5BA-5ED4-2B0C-1865-04891CB0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Guidelines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2AFC-6278-A8FB-EC72-DFF034D3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Feature Scaling</a:t>
            </a:r>
            <a:r>
              <a:rPr lang="en-US" dirty="0"/>
              <a:t>: Kernels, especially the RBF, are sensitive to feature scaling. It's essential to normalize or standardize data before applying SVM with a kernel.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Cross-Validation</a:t>
            </a:r>
            <a:r>
              <a:rPr lang="en-US" dirty="0"/>
              <a:t>: Given that there are hyperparameters associated with most kernels (like the degree of the polynomial or the gamma of the RBF), using cross-validation to tune these hyperparameters is crucial.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Visual Inspection</a:t>
            </a:r>
            <a:r>
              <a:rPr lang="en-US" dirty="0"/>
              <a:t>: For lower-dimensional data, visualizing the data can give insights into whether the data is linearly separable or if there might be some non-linear patterns.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Start Simple</a:t>
            </a:r>
            <a:r>
              <a:rPr lang="en-US" dirty="0"/>
              <a:t>: It's often a good strategy to start with the linear kernel. If it's inadequate in terms of performance, then move to more complex kernels like the RBF.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Overfitting</a:t>
            </a:r>
            <a:r>
              <a:rPr lang="en-US" dirty="0"/>
              <a:t>: More complex kernels can capture intricate patterns in the data, but they can also overfit. If a non-linear kernel gives very high accuracy on training data but performs poorly on test data, it might be overfitting.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Computational Resources</a:t>
            </a:r>
            <a:r>
              <a:rPr lang="en-US" dirty="0"/>
              <a:t>: Training an SVM with a complex kernel on a large dataset can be computationally intensive. Consider the available resources and the size of the dataset when choosing a kernel.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F41E-DBA1-F6E2-5F98-21E6095C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9023-B7A2-4713-3B56-60012B75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3038"/>
                <a:ext cx="10515600" cy="47339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linear model makes a prediction by simply computing a weighted sum of the input features, plus a constant called the bias term: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 the predicted value</a:t>
                </a:r>
              </a:p>
              <a:p>
                <a:r>
                  <a:rPr lang="en-US" sz="2400" dirty="0"/>
                  <a:t>n is the number of features</a:t>
                </a:r>
              </a:p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is the </a:t>
                </a:r>
                <a:r>
                  <a:rPr lang="en-US" sz="2400" dirty="0" err="1"/>
                  <a:t>i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feature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is the parameter vector with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aseline="-25000" dirty="0"/>
                  <a:t>i</a:t>
                </a:r>
                <a:r>
                  <a:rPr lang="en-US" sz="2400" dirty="0"/>
                  <a:t> being the </a:t>
                </a:r>
                <a:r>
                  <a:rPr lang="en-US" sz="2400" dirty="0" err="1"/>
                  <a:t>i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parameter.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aseline="-25000" dirty="0"/>
                  <a:t>0</a:t>
                </a:r>
                <a:r>
                  <a:rPr lang="en-US" sz="2400" dirty="0"/>
                  <a:t> is the bias term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9023-B7A2-4713-3B56-60012B75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3038"/>
                <a:ext cx="10515600" cy="4733925"/>
              </a:xfrm>
              <a:blipFill>
                <a:blip r:embed="rId2"/>
                <a:stretch>
                  <a:fillRect l="-1086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DD6332DB-B820-6904-01E6-ED816010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27" y="2289969"/>
            <a:ext cx="5459945" cy="957263"/>
          </a:xfrm>
          <a:prstGeom prst="rect">
            <a:avLst/>
          </a:prstGeom>
        </p:spPr>
      </p:pic>
      <p:pic>
        <p:nvPicPr>
          <p:cNvPr id="9" name="Picture 8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22B8344C-4C2E-43F7-8432-BDD0AF595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37" y="3766345"/>
            <a:ext cx="2286000" cy="55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9BFFCA-AB66-FE8E-2C47-D45A28EBBBDD}"/>
              </a:ext>
            </a:extLst>
          </p:cNvPr>
          <p:cNvSpPr txBox="1"/>
          <p:nvPr/>
        </p:nvSpPr>
        <p:spPr>
          <a:xfrm>
            <a:off x="6055290" y="4473477"/>
            <a:ext cx="3208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be written in vector </a:t>
            </a:r>
            <a:br>
              <a:rPr lang="en-US" dirty="0"/>
            </a:br>
            <a:r>
              <a:rPr lang="en-US" dirty="0"/>
              <a:t>form where:</a:t>
            </a:r>
          </a:p>
          <a:p>
            <a:r>
              <a:rPr lang="en-US" dirty="0"/>
              <a:t>      is the dot product operation.</a:t>
            </a:r>
          </a:p>
        </p:txBody>
      </p:sp>
      <p:pic>
        <p:nvPicPr>
          <p:cNvPr id="12" name="Picture 11" descr="A black numbers and a dot&#10;&#10;Description automatically generated">
            <a:extLst>
              <a:ext uri="{FF2B5EF4-FFF2-40B4-BE49-F238E27FC236}">
                <a16:creationId xmlns:a16="http://schemas.microsoft.com/office/drawing/2014/main" id="{9D9D6410-9558-452D-176A-84D7ECB8E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736" y="4737222"/>
            <a:ext cx="558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736D-BE5B-46A7-E1F7-964D927D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9F455-9735-6E1C-28CC-431EF7070C76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12018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Learning works by optimizing a loss function.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linear regression we are trying to find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that minimizes </a:t>
                </a:r>
                <a:r>
                  <a:rPr lang="en-US" sz="2400" b="1" dirty="0"/>
                  <a:t>MSE</a:t>
                </a:r>
                <a:r>
                  <a:rPr lang="en-US" sz="2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MSE (mean squared error) computes the distance of all actual labels from the prediction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9F455-9735-6E1C-28CC-431EF7070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120187" cy="1938992"/>
              </a:xfrm>
              <a:prstGeom prst="rect">
                <a:avLst/>
              </a:prstGeom>
              <a:blipFill>
                <a:blip r:embed="rId3"/>
                <a:stretch>
                  <a:fillRect l="-974" t="-1948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-up of a number&#10;&#10;Description automatically generated">
            <a:extLst>
              <a:ext uri="{FF2B5EF4-FFF2-40B4-BE49-F238E27FC236}">
                <a16:creationId xmlns:a16="http://schemas.microsoft.com/office/drawing/2014/main" id="{09687B22-509E-82C9-4070-7BEA37246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4027486"/>
            <a:ext cx="708229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CD2D-431B-AEA9-C068-8EC85452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E0A1-87C4-3CF8-AE8E-14483AC0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exists a closed form solution (mathematical equation) that gives the result directly: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is the training matrix: 1 row per record, 1 column per feature.</a:t>
            </a:r>
          </a:p>
          <a:p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 is the transpose of a matrix</a:t>
            </a:r>
            <a:endParaRPr lang="en-US" baseline="30000" dirty="0"/>
          </a:p>
          <a:p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 X is a matrix multiplication</a:t>
            </a:r>
          </a:p>
          <a:p>
            <a:r>
              <a:rPr lang="en-US" dirty="0"/>
              <a:t>(X)</a:t>
            </a:r>
            <a:r>
              <a:rPr lang="en-US" baseline="30000" dirty="0"/>
              <a:t>-1</a:t>
            </a:r>
            <a:r>
              <a:rPr lang="en-US" dirty="0"/>
              <a:t> is an inverse matrix operation</a:t>
            </a:r>
          </a:p>
          <a:p>
            <a:r>
              <a:rPr lang="en-US" dirty="0"/>
              <a:t>y is the vector of labels</a:t>
            </a:r>
          </a:p>
          <a:p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 y is a matrix-vector multiplication</a:t>
            </a:r>
          </a:p>
          <a:p>
            <a:endParaRPr lang="en-US" dirty="0"/>
          </a:p>
        </p:txBody>
      </p:sp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E8F84410-DBEB-8B91-A560-478A45F22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10" y="2498481"/>
            <a:ext cx="3071813" cy="7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A241-8603-E112-D996-0E0BAB8C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C4D8-52CC-10AA-6198-D269E355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equation computes: X</a:t>
            </a:r>
            <a:r>
              <a:rPr lang="en-US" baseline="30000" dirty="0"/>
              <a:t>T</a:t>
            </a:r>
            <a:r>
              <a:rPr lang="en-US" dirty="0"/>
              <a:t> X, which is an (n+1) x (n+1) operation.  Where n is the number of features.</a:t>
            </a:r>
          </a:p>
          <a:p>
            <a:r>
              <a:rPr lang="en-US" dirty="0"/>
              <a:t>Inverting a matrix is O(n</a:t>
            </a:r>
            <a:r>
              <a:rPr lang="en-US" baseline="30000" dirty="0"/>
              <a:t>2.4</a:t>
            </a:r>
            <a:r>
              <a:rPr lang="en-US" dirty="0"/>
              <a:t>) to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82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0F5C-23C9-40C9-B373-05044B9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4EF1-B1E9-258C-A855-A3830622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4705350"/>
          </a:xfrm>
        </p:spPr>
        <p:txBody>
          <a:bodyPr/>
          <a:lstStyle/>
          <a:p>
            <a:r>
              <a:rPr lang="en-US" dirty="0"/>
              <a:t>Gradient descent is a generic optimization algorithm capable of finding optimal solutions to a wide range of problems.</a:t>
            </a:r>
          </a:p>
          <a:p>
            <a:endParaRPr lang="en-US" dirty="0"/>
          </a:p>
        </p:txBody>
      </p:sp>
      <p:pic>
        <p:nvPicPr>
          <p:cNvPr id="5" name="Picture 4" descr="A diagram of a curve&#10;&#10;Description automatically generated">
            <a:extLst>
              <a:ext uri="{FF2B5EF4-FFF2-40B4-BE49-F238E27FC236}">
                <a16:creationId xmlns:a16="http://schemas.microsoft.com/office/drawing/2014/main" id="{7848B735-8AA8-AD34-1FA2-7D4D43F9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136"/>
            <a:ext cx="6538914" cy="39008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2EF26-F63D-A1FA-57FD-A15C19F4CC46}"/>
                  </a:ext>
                </a:extLst>
              </p:cNvPr>
              <p:cNvSpPr txBox="1"/>
              <p:nvPr/>
            </p:nvSpPr>
            <p:spPr>
              <a:xfrm>
                <a:off x="6972299" y="2781300"/>
                <a:ext cx="5014913" cy="2349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Compute the gradient of the cost function with regard to each model parameter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baseline="-25000" dirty="0"/>
                  <a:t>I</a:t>
                </a:r>
                <a:br>
                  <a:rPr lang="en-US" sz="2200" baseline="-25000" dirty="0"/>
                </a:br>
                <a:endParaRPr lang="en-US" sz="22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Calculate how much the cost function will change if I change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baseline="-25000" dirty="0"/>
                  <a:t>i</a:t>
                </a:r>
                <a:r>
                  <a:rPr lang="en-US" sz="2200" dirty="0"/>
                  <a:t> by a little bit.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2EF26-F63D-A1FA-57FD-A15C19F4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299" y="2781300"/>
                <a:ext cx="5014913" cy="2349361"/>
              </a:xfrm>
              <a:prstGeom prst="rect">
                <a:avLst/>
              </a:prstGeom>
              <a:blipFill>
                <a:blip r:embed="rId3"/>
                <a:stretch>
                  <a:fillRect l="-1519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5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2734</Words>
  <Application>Microsoft Macintosh PowerPoint</Application>
  <PresentationFormat>Widescreen</PresentationFormat>
  <Paragraphs>258</Paragraphs>
  <Slides>45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Menlo</vt:lpstr>
      <vt:lpstr>Times New Roman</vt:lpstr>
      <vt:lpstr>Office Theme</vt:lpstr>
      <vt:lpstr>Microsoft Equation 3.0</vt:lpstr>
      <vt:lpstr>IST 707</vt:lpstr>
      <vt:lpstr>Reminders &amp; Announcement</vt:lpstr>
      <vt:lpstr>Class Layout</vt:lpstr>
      <vt:lpstr>Regression</vt:lpstr>
      <vt:lpstr>Linear Regression</vt:lpstr>
      <vt:lpstr>Mean Squared Error</vt:lpstr>
      <vt:lpstr>The Normal Equation</vt:lpstr>
      <vt:lpstr>Runtime</vt:lpstr>
      <vt:lpstr>Gradient Descent</vt:lpstr>
      <vt:lpstr>Gradient Descent</vt:lpstr>
      <vt:lpstr>Step function</vt:lpstr>
      <vt:lpstr>Local Optima vs Global Optima</vt:lpstr>
      <vt:lpstr>Convex Problem Space</vt:lpstr>
      <vt:lpstr>Stochastic Gradient Descent</vt:lpstr>
      <vt:lpstr>Simulated Annealing</vt:lpstr>
      <vt:lpstr>Convergence Criteria</vt:lpstr>
      <vt:lpstr>Mini-Batch Gradient Descent</vt:lpstr>
      <vt:lpstr>Comparing Descents</vt:lpstr>
      <vt:lpstr>Polynomial Regression</vt:lpstr>
      <vt:lpstr>Bias/Variance Tradeoff</vt:lpstr>
      <vt:lpstr>Regularization</vt:lpstr>
      <vt:lpstr>Early Stopping</vt:lpstr>
      <vt:lpstr>Logistic Regression</vt:lpstr>
      <vt:lpstr>Cost Function</vt:lpstr>
      <vt:lpstr>Logistic Regression Properties</vt:lpstr>
      <vt:lpstr>Softmax Regression</vt:lpstr>
      <vt:lpstr>Support Vector Machines</vt:lpstr>
      <vt:lpstr>Linear Separators </vt:lpstr>
      <vt:lpstr>Linear Separators</vt:lpstr>
      <vt:lpstr>Classification Margin</vt:lpstr>
      <vt:lpstr>Maximum Margin Classification</vt:lpstr>
      <vt:lpstr>Soft Margin Classification  </vt:lpstr>
      <vt:lpstr>Linear SVMs:  Overview</vt:lpstr>
      <vt:lpstr>SVM in Sklearn</vt:lpstr>
      <vt:lpstr>Non-linear SVMs</vt:lpstr>
      <vt:lpstr>Non-linear SVMs:  Feature spaces</vt:lpstr>
      <vt:lpstr>The Kernel Trick</vt:lpstr>
      <vt:lpstr>Simple example</vt:lpstr>
      <vt:lpstr>Transformation</vt:lpstr>
      <vt:lpstr>Common Kernel methods</vt:lpstr>
      <vt:lpstr>Linear Kernel</vt:lpstr>
      <vt:lpstr>Polynomial kernel</vt:lpstr>
      <vt:lpstr>Radial Basis Function (RBF) or Gaussian Kernel</vt:lpstr>
      <vt:lpstr>Sigmoid Kernel</vt:lpstr>
      <vt:lpstr>General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707</dc:title>
  <dc:creator>Patrick J McSweeney</dc:creator>
  <cp:lastModifiedBy>Patrick J McSweeney</cp:lastModifiedBy>
  <cp:revision>23</cp:revision>
  <dcterms:created xsi:type="dcterms:W3CDTF">2024-02-03T16:40:54Z</dcterms:created>
  <dcterms:modified xsi:type="dcterms:W3CDTF">2024-02-04T18:47:23Z</dcterms:modified>
</cp:coreProperties>
</file>