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9" r:id="rId4"/>
    <p:sldId id="260" r:id="rId5"/>
    <p:sldId id="283" r:id="rId6"/>
    <p:sldId id="281" r:id="rId7"/>
    <p:sldId id="282" r:id="rId8"/>
    <p:sldId id="299" r:id="rId9"/>
    <p:sldId id="298" r:id="rId10"/>
    <p:sldId id="288" r:id="rId11"/>
    <p:sldId id="289" r:id="rId12"/>
    <p:sldId id="290" r:id="rId13"/>
    <p:sldId id="292" r:id="rId14"/>
    <p:sldId id="287" r:id="rId15"/>
    <p:sldId id="293" r:id="rId16"/>
    <p:sldId id="284" r:id="rId17"/>
    <p:sldId id="294" r:id="rId18"/>
    <p:sldId id="285" r:id="rId19"/>
    <p:sldId id="295" r:id="rId20"/>
    <p:sldId id="296" r:id="rId21"/>
    <p:sldId id="297" r:id="rId22"/>
    <p:sldId id="28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15CB2-A176-4407-A078-3183A737CE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6DED194-25D4-46C2-B02C-29C056D8949C}">
      <dgm:prSet/>
      <dgm:spPr/>
      <dgm:t>
        <a:bodyPr/>
        <a:lstStyle/>
        <a:p>
          <a:r>
            <a:rPr lang="en-US"/>
            <a:t>IEEE</a:t>
          </a:r>
        </a:p>
      </dgm:t>
    </dgm:pt>
    <dgm:pt modelId="{BCAD1984-9178-4A63-9D00-08E976CCFC87}" type="parTrans" cxnId="{A0E476F6-6AB1-4037-8A39-35C05A0D64EB}">
      <dgm:prSet/>
      <dgm:spPr/>
      <dgm:t>
        <a:bodyPr/>
        <a:lstStyle/>
        <a:p>
          <a:endParaRPr lang="en-US"/>
        </a:p>
      </dgm:t>
    </dgm:pt>
    <dgm:pt modelId="{8D8303B3-321D-4793-99AD-DF6C338326F3}" type="sibTrans" cxnId="{A0E476F6-6AB1-4037-8A39-35C05A0D64EB}">
      <dgm:prSet/>
      <dgm:spPr/>
      <dgm:t>
        <a:bodyPr/>
        <a:lstStyle/>
        <a:p>
          <a:endParaRPr lang="en-US"/>
        </a:p>
      </dgm:t>
    </dgm:pt>
    <dgm:pt modelId="{3D96C800-7F41-4226-A4A7-1555726ADA25}">
      <dgm:prSet/>
      <dgm:spPr/>
      <dgm:t>
        <a:bodyPr/>
        <a:lstStyle/>
        <a:p>
          <a:r>
            <a:rPr lang="en-US" dirty="0"/>
            <a:t>https://ieeexplore.ieee.org/document/</a:t>
          </a:r>
        </a:p>
      </dgm:t>
    </dgm:pt>
    <dgm:pt modelId="{AB8B8F65-5912-461E-A28C-3FBE64A2F964}" type="parTrans" cxnId="{71EFC170-9CC3-462F-9BF8-5D0121746B88}">
      <dgm:prSet/>
      <dgm:spPr/>
      <dgm:t>
        <a:bodyPr/>
        <a:lstStyle/>
        <a:p>
          <a:endParaRPr lang="en-US"/>
        </a:p>
      </dgm:t>
    </dgm:pt>
    <dgm:pt modelId="{D7EDEE36-1D1D-45EC-A892-2E34BC8C3FF0}" type="sibTrans" cxnId="{71EFC170-9CC3-462F-9BF8-5D0121746B88}">
      <dgm:prSet/>
      <dgm:spPr/>
      <dgm:t>
        <a:bodyPr/>
        <a:lstStyle/>
        <a:p>
          <a:endParaRPr lang="en-US"/>
        </a:p>
      </dgm:t>
    </dgm:pt>
    <dgm:pt modelId="{913EFB79-A0C7-400A-82DE-31399EBBB2E9}" type="pres">
      <dgm:prSet presAssocID="{1DE15CB2-A176-4407-A078-3183A737CE35}" presName="root" presStyleCnt="0">
        <dgm:presLayoutVars>
          <dgm:dir/>
          <dgm:resizeHandles val="exact"/>
        </dgm:presLayoutVars>
      </dgm:prSet>
      <dgm:spPr/>
    </dgm:pt>
    <dgm:pt modelId="{6046928E-1AE9-41F5-91C4-61C6C747BD9E}" type="pres">
      <dgm:prSet presAssocID="{66DED194-25D4-46C2-B02C-29C056D8949C}" presName="compNode" presStyleCnt="0"/>
      <dgm:spPr/>
    </dgm:pt>
    <dgm:pt modelId="{F3A68EB3-265D-44B0-9CE2-F252BD7119F6}" type="pres">
      <dgm:prSet presAssocID="{66DED194-25D4-46C2-B02C-29C056D894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1070624-5B36-4AD3-9221-BB787AC8946E}" type="pres">
      <dgm:prSet presAssocID="{66DED194-25D4-46C2-B02C-29C056D8949C}" presName="spaceRect" presStyleCnt="0"/>
      <dgm:spPr/>
    </dgm:pt>
    <dgm:pt modelId="{4F95EA5F-2125-48A3-9AB4-893CB567CE9A}" type="pres">
      <dgm:prSet presAssocID="{66DED194-25D4-46C2-B02C-29C056D8949C}" presName="textRect" presStyleLbl="revTx" presStyleIdx="0" presStyleCnt="2">
        <dgm:presLayoutVars>
          <dgm:chMax val="1"/>
          <dgm:chPref val="1"/>
        </dgm:presLayoutVars>
      </dgm:prSet>
      <dgm:spPr/>
    </dgm:pt>
    <dgm:pt modelId="{E6D0B490-6F16-494B-AE66-4E8035F6D915}" type="pres">
      <dgm:prSet presAssocID="{8D8303B3-321D-4793-99AD-DF6C338326F3}" presName="sibTrans" presStyleCnt="0"/>
      <dgm:spPr/>
    </dgm:pt>
    <dgm:pt modelId="{C33E34F9-7FB1-4892-9F0B-7AE662C993EE}" type="pres">
      <dgm:prSet presAssocID="{3D96C800-7F41-4226-A4A7-1555726ADA25}" presName="compNode" presStyleCnt="0"/>
      <dgm:spPr/>
    </dgm:pt>
    <dgm:pt modelId="{42418DC4-7F69-4B49-8BFC-3CD2BD02825E}" type="pres">
      <dgm:prSet presAssocID="{3D96C800-7F41-4226-A4A7-1555726ADA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6E4DAF0-F912-4634-8F80-0BD965E2799F}" type="pres">
      <dgm:prSet presAssocID="{3D96C800-7F41-4226-A4A7-1555726ADA25}" presName="spaceRect" presStyleCnt="0"/>
      <dgm:spPr/>
    </dgm:pt>
    <dgm:pt modelId="{C21E1023-8DB0-4012-ABF8-0547202EE0FF}" type="pres">
      <dgm:prSet presAssocID="{3D96C800-7F41-4226-A4A7-1555726ADA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CEB246C-A6C9-4A27-AB15-BF12E887F3A7}" type="presOf" srcId="{1DE15CB2-A176-4407-A078-3183A737CE35}" destId="{913EFB79-A0C7-400A-82DE-31399EBBB2E9}" srcOrd="0" destOrd="0" presId="urn:microsoft.com/office/officeart/2018/2/layout/IconLabelList"/>
    <dgm:cxn modelId="{71EFC170-9CC3-462F-9BF8-5D0121746B88}" srcId="{1DE15CB2-A176-4407-A078-3183A737CE35}" destId="{3D96C800-7F41-4226-A4A7-1555726ADA25}" srcOrd="1" destOrd="0" parTransId="{AB8B8F65-5912-461E-A28C-3FBE64A2F964}" sibTransId="{D7EDEE36-1D1D-45EC-A892-2E34BC8C3FF0}"/>
    <dgm:cxn modelId="{0CC7D0E9-7D92-4C0A-9028-EBDF3B0A6E08}" type="presOf" srcId="{3D96C800-7F41-4226-A4A7-1555726ADA25}" destId="{C21E1023-8DB0-4012-ABF8-0547202EE0FF}" srcOrd="0" destOrd="0" presId="urn:microsoft.com/office/officeart/2018/2/layout/IconLabelList"/>
    <dgm:cxn modelId="{A0E476F6-6AB1-4037-8A39-35C05A0D64EB}" srcId="{1DE15CB2-A176-4407-A078-3183A737CE35}" destId="{66DED194-25D4-46C2-B02C-29C056D8949C}" srcOrd="0" destOrd="0" parTransId="{BCAD1984-9178-4A63-9D00-08E976CCFC87}" sibTransId="{8D8303B3-321D-4793-99AD-DF6C338326F3}"/>
    <dgm:cxn modelId="{C0AA67F7-ADF1-411A-91D9-A11A1A6F50B7}" type="presOf" srcId="{66DED194-25D4-46C2-B02C-29C056D8949C}" destId="{4F95EA5F-2125-48A3-9AB4-893CB567CE9A}" srcOrd="0" destOrd="0" presId="urn:microsoft.com/office/officeart/2018/2/layout/IconLabelList"/>
    <dgm:cxn modelId="{BE21C3B0-D146-4217-8F13-7844BFC14A32}" type="presParOf" srcId="{913EFB79-A0C7-400A-82DE-31399EBBB2E9}" destId="{6046928E-1AE9-41F5-91C4-61C6C747BD9E}" srcOrd="0" destOrd="0" presId="urn:microsoft.com/office/officeart/2018/2/layout/IconLabelList"/>
    <dgm:cxn modelId="{D8B87E27-B8C6-49B8-9B77-1C72413D7948}" type="presParOf" srcId="{6046928E-1AE9-41F5-91C4-61C6C747BD9E}" destId="{F3A68EB3-265D-44B0-9CE2-F252BD7119F6}" srcOrd="0" destOrd="0" presId="urn:microsoft.com/office/officeart/2018/2/layout/IconLabelList"/>
    <dgm:cxn modelId="{369A8E55-E8CB-4D90-B385-924D636BD2AF}" type="presParOf" srcId="{6046928E-1AE9-41F5-91C4-61C6C747BD9E}" destId="{11070624-5B36-4AD3-9221-BB787AC8946E}" srcOrd="1" destOrd="0" presId="urn:microsoft.com/office/officeart/2018/2/layout/IconLabelList"/>
    <dgm:cxn modelId="{958184F5-3511-4E27-9586-B6357604C679}" type="presParOf" srcId="{6046928E-1AE9-41F5-91C4-61C6C747BD9E}" destId="{4F95EA5F-2125-48A3-9AB4-893CB567CE9A}" srcOrd="2" destOrd="0" presId="urn:microsoft.com/office/officeart/2018/2/layout/IconLabelList"/>
    <dgm:cxn modelId="{3048F21A-0C02-4E51-A14C-566BB6DE09AA}" type="presParOf" srcId="{913EFB79-A0C7-400A-82DE-31399EBBB2E9}" destId="{E6D0B490-6F16-494B-AE66-4E8035F6D915}" srcOrd="1" destOrd="0" presId="urn:microsoft.com/office/officeart/2018/2/layout/IconLabelList"/>
    <dgm:cxn modelId="{E53382FC-002C-4AF5-8CB2-DC9BF389AE0B}" type="presParOf" srcId="{913EFB79-A0C7-400A-82DE-31399EBBB2E9}" destId="{C33E34F9-7FB1-4892-9F0B-7AE662C993EE}" srcOrd="2" destOrd="0" presId="urn:microsoft.com/office/officeart/2018/2/layout/IconLabelList"/>
    <dgm:cxn modelId="{557C57AD-0A38-4920-9513-C4FAE5489B3D}" type="presParOf" srcId="{C33E34F9-7FB1-4892-9F0B-7AE662C993EE}" destId="{42418DC4-7F69-4B49-8BFC-3CD2BD02825E}" srcOrd="0" destOrd="0" presId="urn:microsoft.com/office/officeart/2018/2/layout/IconLabelList"/>
    <dgm:cxn modelId="{D31FA521-926E-4171-A6A1-468A0746D067}" type="presParOf" srcId="{C33E34F9-7FB1-4892-9F0B-7AE662C993EE}" destId="{F6E4DAF0-F912-4634-8F80-0BD965E2799F}" srcOrd="1" destOrd="0" presId="urn:microsoft.com/office/officeart/2018/2/layout/IconLabelList"/>
    <dgm:cxn modelId="{5607CD85-CDE9-4AC4-8537-139A1EFC5B15}" type="presParOf" srcId="{C33E34F9-7FB1-4892-9F0B-7AE662C993EE}" destId="{C21E1023-8DB0-4012-ABF8-0547202EE0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68EB3-265D-44B0-9CE2-F252BD7119F6}">
      <dsp:nvSpPr>
        <dsp:cNvPr id="0" name=""/>
        <dsp:cNvSpPr/>
      </dsp:nvSpPr>
      <dsp:spPr>
        <a:xfrm>
          <a:off x="2020056" y="39997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EA5F-2125-48A3-9AB4-893CB567CE9A}">
      <dsp:nvSpPr>
        <dsp:cNvPr id="0" name=""/>
        <dsp:cNvSpPr/>
      </dsp:nvSpPr>
      <dsp:spPr>
        <a:xfrm>
          <a:off x="832056" y="281423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IEEE</a:t>
          </a:r>
        </a:p>
      </dsp:txBody>
      <dsp:txXfrm>
        <a:off x="832056" y="2814238"/>
        <a:ext cx="4320000" cy="720000"/>
      </dsp:txXfrm>
    </dsp:sp>
    <dsp:sp modelId="{42418DC4-7F69-4B49-8BFC-3CD2BD02825E}">
      <dsp:nvSpPr>
        <dsp:cNvPr id="0" name=""/>
        <dsp:cNvSpPr/>
      </dsp:nvSpPr>
      <dsp:spPr>
        <a:xfrm>
          <a:off x="7096056" y="39997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E1023-8DB0-4012-ABF8-0547202EE0FF}">
      <dsp:nvSpPr>
        <dsp:cNvPr id="0" name=""/>
        <dsp:cNvSpPr/>
      </dsp:nvSpPr>
      <dsp:spPr>
        <a:xfrm>
          <a:off x="5908056" y="281423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https://ieeexplore.ieee.org/document/</a:t>
          </a:r>
        </a:p>
      </dsp:txBody>
      <dsp:txXfrm>
        <a:off x="5908056" y="281423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6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6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4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5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0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4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5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6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19" r:id="rId6"/>
    <p:sldLayoutId id="2147483815" r:id="rId7"/>
    <p:sldLayoutId id="2147483816" r:id="rId8"/>
    <p:sldLayoutId id="2147483817" r:id="rId9"/>
    <p:sldLayoutId id="2147483818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RecentIssue.jsp?punumber=8013" TargetMode="External"/><Relationship Id="rId2" Type="http://schemas.openxmlformats.org/officeDocument/2006/relationships/hyperlink" Target="https://ieeexplore.ieee.org/author/382519334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xpl/tocresult.jsp?isnumber=6226530&amp;punumber=801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5C30956-1D3B-1D42-1D5F-F7F3C3C6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885" r="-1" b="1730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  <a:t>PHISHING DETECTION USING </a:t>
            </a:r>
            <a:b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  <a:t>MACHINE LEARNING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Atharva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marathe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- 21BCE1558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Akshay Thakur- 21BCE1512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Anirudh soma - 21BCE5537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Ayush Tripathi- 21BCE1148</a:t>
            </a:r>
          </a:p>
        </p:txBody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728" y="101601"/>
            <a:ext cx="3478213" cy="668648"/>
          </a:xfrm>
        </p:spPr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Pseudocode:</a:t>
            </a: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07D76-14C8-B690-E565-5232A1D2DBB5}"/>
              </a:ext>
            </a:extLst>
          </p:cNvPr>
          <p:cNvSpPr txBox="1"/>
          <p:nvPr/>
        </p:nvSpPr>
        <p:spPr>
          <a:xfrm>
            <a:off x="184728" y="805656"/>
            <a:ext cx="3478213" cy="520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isLongURL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window.location.href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url.length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&lt;54){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 if(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url.length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&gt;=54 &amp;&amp;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url.length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&lt;=75){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console.log("Maybe");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28B0D-389D-3AB5-5488-B65549110F47}"/>
              </a:ext>
            </a:extLst>
          </p:cNvPr>
          <p:cNvSpPr txBox="1"/>
          <p:nvPr/>
        </p:nvSpPr>
        <p:spPr>
          <a:xfrm>
            <a:off x="3699901" y="764643"/>
            <a:ext cx="2733954" cy="3971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isTinyURL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window.location.href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url.length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&gt;20){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45D24-1FF8-9B58-7493-4C3C1F9F4CDB}"/>
              </a:ext>
            </a:extLst>
          </p:cNvPr>
          <p:cNvSpPr txBox="1"/>
          <p:nvPr/>
        </p:nvSpPr>
        <p:spPr>
          <a:xfrm>
            <a:off x="6470815" y="744195"/>
            <a:ext cx="2834430" cy="439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isAlphaNumericURL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search ="@";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window.location.href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url.match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(search)==null){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B52D0-3308-68B5-6657-85B24321009A}"/>
              </a:ext>
            </a:extLst>
          </p:cNvPr>
          <p:cNvSpPr txBox="1"/>
          <p:nvPr/>
        </p:nvSpPr>
        <p:spPr>
          <a:xfrm>
            <a:off x="9342205" y="744194"/>
            <a:ext cx="2662524" cy="6148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isRedirectingURL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reg1 = /^http:/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reg2 = /^https:/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srch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="//";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window.location.href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url.search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srch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)==5 &amp;&amp;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reg1.exec(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)!=null &amp;&amp;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url.substring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(7)).match(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srch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)==null){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 if(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url.search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srch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)==6 &amp;&amp;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reg2.exec(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)!=null &amp;&amp;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url.substring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(8)).match(</a:t>
            </a:r>
            <a:r>
              <a:rPr lang="en-IN" sz="12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srch</a:t>
            </a: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)==null){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 } }</a:t>
            </a:r>
          </a:p>
        </p:txBody>
      </p:sp>
    </p:spTree>
    <p:extLst>
      <p:ext uri="{BB962C8B-B14F-4D97-AF65-F5344CB8AC3E}">
        <p14:creationId xmlns:p14="http://schemas.microsoft.com/office/powerpoint/2010/main" val="15802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728" y="101601"/>
            <a:ext cx="3478213" cy="668648"/>
          </a:xfrm>
        </p:spPr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Pseudocode:</a:t>
            </a: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07D76-14C8-B690-E565-5232A1D2DBB5}"/>
              </a:ext>
            </a:extLst>
          </p:cNvPr>
          <p:cNvSpPr txBox="1"/>
          <p:nvPr/>
        </p:nvSpPr>
        <p:spPr>
          <a:xfrm>
            <a:off x="184728" y="805656"/>
            <a:ext cx="3001817" cy="477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isHypenURL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reg = /[a-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-Z]\//;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="-";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window.location.href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if(((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url.substring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(0,url.search(reg)+1)).    match(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))==null){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28B0D-389D-3AB5-5488-B65549110F47}"/>
              </a:ext>
            </a:extLst>
          </p:cNvPr>
          <p:cNvSpPr txBox="1"/>
          <p:nvPr/>
        </p:nvSpPr>
        <p:spPr>
          <a:xfrm>
            <a:off x="3186545" y="744194"/>
            <a:ext cx="2720745" cy="4643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isMultiDomainURL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reg = /[a-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-Z]\//;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="-";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window.location.href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url.substring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(0,url.search(reg)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+1)).split('.').length &lt; 5){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45D24-1FF8-9B58-7493-4C3C1F9F4CDB}"/>
              </a:ext>
            </a:extLst>
          </p:cNvPr>
          <p:cNvSpPr txBox="1"/>
          <p:nvPr/>
        </p:nvSpPr>
        <p:spPr>
          <a:xfrm>
            <a:off x="6100623" y="744194"/>
            <a:ext cx="2904834" cy="4643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isIllegalHttpsURL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srch1 ="//";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srch2 = "https";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window.location.href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if(((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url.substring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url.search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(srch1)))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.match(srch2))==null){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B52D0-3308-68B5-6657-85B24321009A}"/>
              </a:ext>
            </a:extLst>
          </p:cNvPr>
          <p:cNvSpPr txBox="1"/>
          <p:nvPr/>
        </p:nvSpPr>
        <p:spPr>
          <a:xfrm>
            <a:off x="9005457" y="738588"/>
            <a:ext cx="3549241" cy="602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5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isFaviconDomainUnidentical</a:t>
            </a: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reg = /[a-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-Z]\//;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window.location.href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("link[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*='shortcut icon']").length&gt;0){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faviconurl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("link[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*='shortcut icon']")[0].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if((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url.substring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(0,url.search(reg)+1))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==(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faviconurl.substring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(0,faviconurl.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search(reg)+1))){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1; }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  }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3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728" y="101601"/>
            <a:ext cx="3478213" cy="668648"/>
          </a:xfrm>
        </p:spPr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Pseudocode:</a:t>
            </a: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07D76-14C8-B690-E565-5232A1D2DBB5}"/>
              </a:ext>
            </a:extLst>
          </p:cNvPr>
          <p:cNvSpPr txBox="1"/>
          <p:nvPr/>
        </p:nvSpPr>
        <p:spPr>
          <a:xfrm>
            <a:off x="184729" y="805656"/>
            <a:ext cx="3121890" cy="664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isImgFromDifferentDomain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var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").length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var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getIdenticalDomainCount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if(((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totalCount-identicalCount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)&lt;0.22){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else if((((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totalCount-identicalCount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)&gt;=0.22) &amp;&amp; (((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totalCount-identicalCount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)&lt;=0.61)){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console.log("Maybe");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28B0D-389D-3AB5-5488-B65549110F47}"/>
              </a:ext>
            </a:extLst>
          </p:cNvPr>
          <p:cNvSpPr txBox="1"/>
          <p:nvPr/>
        </p:nvSpPr>
        <p:spPr>
          <a:xfrm>
            <a:off x="3306620" y="770249"/>
            <a:ext cx="2858018" cy="566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3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53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isAnchorFromDifferentDomain</a:t>
            </a:r>
            <a:r>
              <a:rPr lang="en-IN" sz="153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("a").length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getIdenticalDomainCount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if(((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totalCount-identicalCount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)&lt;0.31){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if((((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totalCount-identicalCount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)&gt;=0.31) &amp;&amp; (((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totalCount-identicalCount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)&lt;=0.67)){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console.log("Maybe");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  }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45D24-1FF8-9B58-7493-4C3C1F9F4CDB}"/>
              </a:ext>
            </a:extLst>
          </p:cNvPr>
          <p:cNvSpPr txBox="1"/>
          <p:nvPr/>
        </p:nvSpPr>
        <p:spPr>
          <a:xfrm>
            <a:off x="6164638" y="757061"/>
            <a:ext cx="2904834" cy="606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5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isScLnkFromDifferentDomain</a:t>
            </a: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("script").length +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("link").length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identicalCount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getIdenticalDomainCount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("script") +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getIdenticalDomainCount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("link");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if(((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totalCount-identicalCount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)&lt;0.17){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if((((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totalCount-identicalCount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)&gt;=0.17) &amp;&amp; (((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totalCount-identicalCount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)&lt;=0.81)){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console.log("Maybe");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  }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B52D0-3308-68B5-6657-85B24321009A}"/>
              </a:ext>
            </a:extLst>
          </p:cNvPr>
          <p:cNvSpPr txBox="1"/>
          <p:nvPr/>
        </p:nvSpPr>
        <p:spPr>
          <a:xfrm>
            <a:off x="9069472" y="757061"/>
            <a:ext cx="3251361" cy="601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isFormActionInvalid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("form").length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getIdenticalDomainCount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("form");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('form[action]').length&lt;=0){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 }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identicalCount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console.log("Maybe");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0; } 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 if(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('form[action*=""]').length&gt;0){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  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  }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5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728" y="101601"/>
            <a:ext cx="3478213" cy="668648"/>
          </a:xfrm>
        </p:spPr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Pseudocode:</a:t>
            </a: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07D76-14C8-B690-E565-5232A1D2DBB5}"/>
              </a:ext>
            </a:extLst>
          </p:cNvPr>
          <p:cNvSpPr txBox="1"/>
          <p:nvPr/>
        </p:nvSpPr>
        <p:spPr>
          <a:xfrm>
            <a:off x="184728" y="770249"/>
            <a:ext cx="3001817" cy="347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isMailToAvailable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('a[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^=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mailto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]').length&lt;=0){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28B0D-389D-3AB5-5488-B65549110F47}"/>
              </a:ext>
            </a:extLst>
          </p:cNvPr>
          <p:cNvSpPr txBox="1"/>
          <p:nvPr/>
        </p:nvSpPr>
        <p:spPr>
          <a:xfrm>
            <a:off x="4180789" y="770249"/>
            <a:ext cx="3830421" cy="368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5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isStatusBarTampered</a:t>
            </a: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("a[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onmouseover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*='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window.status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']").length&lt;=0) ||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("a[onclick*='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location.href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']").length&lt;=0)){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  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45D24-1FF8-9B58-7493-4C3C1F9F4CDB}"/>
              </a:ext>
            </a:extLst>
          </p:cNvPr>
          <p:cNvSpPr txBox="1"/>
          <p:nvPr/>
        </p:nvSpPr>
        <p:spPr>
          <a:xfrm>
            <a:off x="8686806" y="770249"/>
            <a:ext cx="2904834" cy="347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isIframePresent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document.querySelectorAll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').length&lt;=0){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console.log("NP");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console.log("P");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D0CF1-CF43-6D7C-9FAB-AC72C0702E66}"/>
              </a:ext>
            </a:extLst>
          </p:cNvPr>
          <p:cNvSpPr txBox="1"/>
          <p:nvPr/>
        </p:nvSpPr>
        <p:spPr>
          <a:xfrm>
            <a:off x="350982" y="5661891"/>
            <a:ext cx="928299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creates an array `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testdata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by calling these functions and passing the results into the array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11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728" y="101601"/>
            <a:ext cx="3478213" cy="668648"/>
          </a:xfrm>
        </p:spPr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Explanation:</a:t>
            </a: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07D76-14C8-B690-E565-5232A1D2DBB5}"/>
              </a:ext>
            </a:extLst>
          </p:cNvPr>
          <p:cNvSpPr txBox="1"/>
          <p:nvPr/>
        </p:nvSpPr>
        <p:spPr>
          <a:xfrm>
            <a:off x="184728" y="805656"/>
            <a:ext cx="11425381" cy="609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Functions to check various characteristics of URL: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isLongURL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URL length is between 54 and 75 characters.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isTinyURL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URL length is less than 20 characters.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isAlphaNumericURL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URL contains an "@" symbol.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isRedirectingURL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URL starts with "http://" or "https://" and does not contain "//" after the first 5 or 6 characters, respectively.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isHypenURL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URL contains a hyphen after a letter followed by a "/".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isMultiDomainURL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URL has more than 4 subdomains.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isFaviconDomainUnidentical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domain of the page and the favicon domain are different.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isIllegalHttpsURL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URL starts with "https://" but does not contain "https" after "//".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isImgFromDifferentDomain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ratio of images from different domains is within a certain range.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isAnchorFromDifferentDomain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ratio of anchor tags from different domains is within a certain range.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isScLnkFromDifferentDomain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ratio of script and link tags from different domains is within a certain range.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isFormActionInvalid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 form action is empty or if there are forms with different action domains.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isMailToAvailable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there are any "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mailto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links.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isStatusBarTampered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there are any anchor tags with "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onmouseover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or "onclick" events.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`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isIframePresent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Checks if there are any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43611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728" y="101601"/>
            <a:ext cx="3478213" cy="668648"/>
          </a:xfrm>
        </p:spPr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Pseudocode:</a:t>
            </a: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07D76-14C8-B690-E565-5232A1D2DBB5}"/>
              </a:ext>
            </a:extLst>
          </p:cNvPr>
          <p:cNvSpPr txBox="1"/>
          <p:nvPr/>
        </p:nvSpPr>
        <p:spPr>
          <a:xfrm>
            <a:off x="184727" y="593219"/>
            <a:ext cx="11425381" cy="291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estdata</a:t>
            </a:r>
            <a:r>
              <a:rPr lang="en-IN" sz="15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isIPInURL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isLongURL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isTinyURL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isAlphaNumericURL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isRedirectingURL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isHypenURL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isMultiDomainURL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isFaviconDomainUniden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	tical(),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isIllegalHttpsURL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isImgFromDifferentDomain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isAnchorFromDifferentDomain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isScLnkFromDifferentDomain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isFormActionIn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valid(),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isMailToAvailable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isStatusBarTampered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5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isIframePresent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predict(data, weight)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f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weight = [3.33346292e-01, -1.11200396e-01, -7.77821806e-01, 1.11058590e-01, 3.89430647e-01,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1.99992062e+00, 4.44366975e-01, -2.77951957e-01, -6.00531647e-05, 3.33200243e-01, 2.66644002e+00,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IN" sz="15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6.66735991e-01, 5.55496098e-01, 5.57022408e-02, 2.22225591e-01, -1.66678858e-01];</a:t>
            </a:r>
          </a:p>
          <a:p>
            <a:endParaRPr lang="en-IN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F3195-6585-4C94-D102-98CF459385BC}"/>
              </a:ext>
            </a:extLst>
          </p:cNvPr>
          <p:cNvSpPr txBox="1"/>
          <p:nvPr/>
        </p:nvSpPr>
        <p:spPr>
          <a:xfrm>
            <a:off x="0" y="3863197"/>
            <a:ext cx="5293822" cy="2775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isIPInURL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`3.33346292e-01`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isLongURL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`-1.11200396e-01`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isTinyURL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`-7.77821806e-01`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isAlphaNumericURL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`1.11058590e-01`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isRedirectingURL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`3.89430647e-01`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isHypenURL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`1.99992062e+00`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isMultiDomainURL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`4.44366975e-01`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isFaviconDomainUnidentical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`-2.77951957e-01`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01C391-0D97-D7CA-C246-6191A86885A2}"/>
              </a:ext>
            </a:extLst>
          </p:cNvPr>
          <p:cNvSpPr txBox="1">
            <a:spLocks/>
          </p:cNvSpPr>
          <p:nvPr/>
        </p:nvSpPr>
        <p:spPr>
          <a:xfrm>
            <a:off x="92363" y="3330833"/>
            <a:ext cx="3478213" cy="668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3400" dirty="0">
                <a:latin typeface="Batang"/>
                <a:ea typeface="Batang"/>
              </a:rPr>
              <a:t>Explanation:</a:t>
            </a:r>
            <a:endParaRPr lang="en-US" sz="3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E3276-3DEB-DCB0-8803-9DF1CACE3686}"/>
              </a:ext>
            </a:extLst>
          </p:cNvPr>
          <p:cNvSpPr txBox="1"/>
          <p:nvPr/>
        </p:nvSpPr>
        <p:spPr>
          <a:xfrm>
            <a:off x="5386185" y="3863197"/>
            <a:ext cx="5461431" cy="3119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isIllegalHttpsURL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`-6.00531647e-05`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isImgFromDifferentDomain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`3.33200243e-01`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isAnchorFromDifferentDomain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`2.66644002e+00`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isScLnkFromDifferentDomain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`6.66735991e-01`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isFormActionInvalid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`5.55496098e-01`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isMailToAvailable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`5.57022408e-02`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isStatusBarTampered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`2.22225591e-01`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isIframePresent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()`: Weighted by `-1.66678858e-01`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29487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728" y="101601"/>
            <a:ext cx="3478213" cy="668648"/>
          </a:xfrm>
        </p:spPr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Pseudocode:</a:t>
            </a: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07D76-14C8-B690-E565-5232A1D2DBB5}"/>
              </a:ext>
            </a:extLst>
          </p:cNvPr>
          <p:cNvSpPr txBox="1"/>
          <p:nvPr/>
        </p:nvSpPr>
        <p:spPr>
          <a:xfrm>
            <a:off x="184728" y="805656"/>
            <a:ext cx="11425381" cy="304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predict(data, weight)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f = 0;</a:t>
            </a:r>
            <a:endParaRPr lang="en-IN" sz="17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(var j = 0; j &lt; </a:t>
            </a:r>
            <a:r>
              <a:rPr lang="en-IN" sz="17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data.length</a:t>
            </a:r>
            <a:r>
              <a:rPr lang="en-IN" sz="1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7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IN" sz="1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+= data[j] * weight[j];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f &gt; 0 ? 1 :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F3195-6585-4C94-D102-98CF459385BC}"/>
              </a:ext>
            </a:extLst>
          </p:cNvPr>
          <p:cNvSpPr txBox="1"/>
          <p:nvPr/>
        </p:nvSpPr>
        <p:spPr>
          <a:xfrm>
            <a:off x="184727" y="4499750"/>
            <a:ext cx="9153237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0.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then iterates through each element of the data array.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element, it multiplies the value of the element in data with the corresponding weight in the weight array and adds it to f.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iterating through all elements, f represents the dot product of data and weight.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01C391-0D97-D7CA-C246-6191A86885A2}"/>
              </a:ext>
            </a:extLst>
          </p:cNvPr>
          <p:cNvSpPr txBox="1">
            <a:spLocks/>
          </p:cNvSpPr>
          <p:nvPr/>
        </p:nvSpPr>
        <p:spPr>
          <a:xfrm>
            <a:off x="184727" y="3662381"/>
            <a:ext cx="3478213" cy="668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3400" dirty="0">
                <a:latin typeface="Batang"/>
                <a:ea typeface="Batang"/>
              </a:rPr>
              <a:t>Explanation: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6782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728" y="101601"/>
            <a:ext cx="3478213" cy="668648"/>
          </a:xfrm>
        </p:spPr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Pseudocode:</a:t>
            </a: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07D76-14C8-B690-E565-5232A1D2DBB5}"/>
              </a:ext>
            </a:extLst>
          </p:cNvPr>
          <p:cNvSpPr txBox="1"/>
          <p:nvPr/>
        </p:nvSpPr>
        <p:spPr>
          <a:xfrm>
            <a:off x="184728" y="805656"/>
            <a:ext cx="11425381" cy="290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= predict(</a:t>
            </a:r>
            <a:r>
              <a:rPr lang="en-IN" sz="16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testdata</a:t>
            </a: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(prediction === 1)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console.log("Warning: Phishing detected!!");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sendMessageToBackground</a:t>
            </a: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else if (prediction === -1)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console.log("No phishing detected");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sendMessageToBackground</a:t>
            </a: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(-1); // Sending message for no phishing detected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F3195-6585-4C94-D102-98CF459385BC}"/>
              </a:ext>
            </a:extLst>
          </p:cNvPr>
          <p:cNvSpPr txBox="1"/>
          <p:nvPr/>
        </p:nvSpPr>
        <p:spPr>
          <a:xfrm>
            <a:off x="184727" y="4774374"/>
            <a:ext cx="9153237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it uses the `predict` function to predict whether the website is phishing based on the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testdata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`prediction` is 1 "Warning: Phishing detected!!"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`prediction` is -1 "No phishing detected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01C391-0D97-D7CA-C246-6191A86885A2}"/>
              </a:ext>
            </a:extLst>
          </p:cNvPr>
          <p:cNvSpPr txBox="1">
            <a:spLocks/>
          </p:cNvSpPr>
          <p:nvPr/>
        </p:nvSpPr>
        <p:spPr>
          <a:xfrm>
            <a:off x="184727" y="4052267"/>
            <a:ext cx="3478213" cy="668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3400" dirty="0">
                <a:latin typeface="Batang"/>
                <a:ea typeface="Batang"/>
              </a:rPr>
              <a:t>Explanation: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5256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Snapshots    (No phishing detected!)</a:t>
            </a:r>
            <a:endParaRPr lang="en-US" sz="3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1FC251-C4AA-2FCB-6D7B-5D30E6F39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176" y="2076450"/>
            <a:ext cx="7612761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8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Snapshots    (</a:t>
            </a:r>
            <a:r>
              <a:rPr lang="en-US" sz="3400" dirty="0" err="1">
                <a:latin typeface="Batang"/>
                <a:ea typeface="Batang"/>
              </a:rPr>
              <a:t>Pshishing</a:t>
            </a:r>
            <a:r>
              <a:rPr lang="en-US" sz="3400" dirty="0">
                <a:latin typeface="Batang"/>
                <a:ea typeface="Batang"/>
              </a:rPr>
              <a:t> detected!)</a:t>
            </a:r>
            <a:endParaRPr lang="en-US" sz="3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0E0856-87E9-D5E5-32E2-A68474274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503" y="2076450"/>
            <a:ext cx="8390106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57C99-5677-8A43-62DE-51B29C3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Abstract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F4CA-11A5-E8BE-1E0D-9C7241BB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1. Develop machine learning-based software to detect phishing and harmful online links, addressing accuracy issues and adaptability by comparing Logistic Regression, SVM, Decision Trees, and Neural Networks.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2. Combat deceptive techniques targeting user passwords and sensitive data through robust algorithms.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3. Create a browser plugin, potentially a Chrome extension, as the ultimate goal to enhance online security against evolving phishing threats.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4. Overcome limitations of current detection methods by leveraging advanced categorization algorithms.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5. Utilize machine learning to construct a reliable solution, emphasizing the importance of accuracy and adaptability in combating phishing attacks.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6340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Snapshots</a:t>
            </a:r>
            <a:endParaRPr lang="en-US" sz="3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D92E9-4CE2-90DB-AE14-DF96A784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261" y="2076450"/>
            <a:ext cx="8100591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Snapshots</a:t>
            </a:r>
            <a:endParaRPr lang="en-US" sz="3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EA31C7-A441-5701-2C44-F2896C46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641" y="2076450"/>
            <a:ext cx="7723831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8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400" b="1" dirty="0">
                <a:latin typeface="Batang"/>
                <a:ea typeface="Batang"/>
              </a:rPr>
              <a:t>Conclusion</a:t>
            </a:r>
            <a:endParaRPr lang="en-US" sz="34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5B7967-E8EC-458F-02E6-9C4CDAA7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/>
              <a:t>1. Phishing Threat: </a:t>
            </a:r>
            <a:r>
              <a:rPr lang="en-US" dirty="0"/>
              <a:t>Phishing represents a significant threat to internet security and safety, highlighting the critical need for effective detection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b="1" dirty="0"/>
              <a:t>2. Machine Learning Techniques: </a:t>
            </a:r>
            <a:r>
              <a:rPr lang="en-US" dirty="0"/>
              <a:t>The study involved testing three machine learning techniques on the 'Phishing Websites Dataset' to identify the most effective approach for detection.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b="1" dirty="0"/>
              <a:t>3. Chrome Plugin Development: </a:t>
            </a:r>
            <a:r>
              <a:rPr lang="en-US" dirty="0"/>
              <a:t>A Chrome plugin was developed based on the selected algorithm to provide an accessible tool for end users to detect phishing websites easily.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b="1" dirty="0"/>
              <a:t>4. Future Improvements: </a:t>
            </a:r>
            <a:r>
              <a:rPr lang="en-US" dirty="0"/>
              <a:t>Future efforts aim to enhance the phishing detection system by developing it into a scalable web service with online learning capabilities. This will enable the system to adapt to evolving phishing attack patterns and improve model accuracy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316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06597-33EB-8A96-1ED7-A91ABBC9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Reference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7C47B-E907-1969-7AEA-F7D8EC184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900717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50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C154C-BED6-2F7C-5579-E88584C9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 sz="3400" dirty="0">
                <a:latin typeface="Batang"/>
                <a:ea typeface="Batang"/>
              </a:rPr>
              <a:t>Introduction</a:t>
            </a:r>
            <a:endParaRPr lang="en-US" sz="3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35E5-C5DF-8930-7221-94FA247E5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50" b="1" dirty="0">
                <a:ea typeface="+mn-lt"/>
                <a:cs typeface="+mn-lt"/>
              </a:rPr>
              <a:t>1. Addressing pervasive threat of phishing with machine learning for web security, aiming for adaptive solutions due to dynamic nature.</a:t>
            </a:r>
          </a:p>
          <a:p>
            <a:pPr>
              <a:lnSpc>
                <a:spcPct val="110000"/>
              </a:lnSpc>
            </a:pPr>
            <a:r>
              <a:rPr lang="en-US" sz="1750" b="1" dirty="0">
                <a:ea typeface="+mn-lt"/>
                <a:cs typeface="+mn-lt"/>
              </a:rPr>
              <a:t>2. Testing three machine learning algorithms on comprehensive dataset to develop user-friendly software identifying new attack patterns.</a:t>
            </a:r>
          </a:p>
          <a:p>
            <a:pPr>
              <a:lnSpc>
                <a:spcPct val="110000"/>
              </a:lnSpc>
            </a:pPr>
            <a:r>
              <a:rPr lang="en-US" sz="1750" b="1" dirty="0">
                <a:ea typeface="+mn-lt"/>
                <a:cs typeface="+mn-lt"/>
              </a:rPr>
              <a:t>3. Creation of web browser plugin for widespread distribution, targeting end-users to enhance security against phishing attacks.</a:t>
            </a:r>
          </a:p>
          <a:p>
            <a:pPr>
              <a:lnSpc>
                <a:spcPct val="110000"/>
              </a:lnSpc>
            </a:pPr>
            <a:r>
              <a:rPr lang="en-US" sz="1750" b="1" dirty="0">
                <a:ea typeface="+mn-lt"/>
                <a:cs typeface="+mn-lt"/>
              </a:rPr>
              <a:t>4. Comprehensive project report covers review of previous work, proposed approach, dataset insights, machine learning explanations, Chrome plugin implementation, and conclusive results.</a:t>
            </a:r>
          </a:p>
          <a:p>
            <a:pPr>
              <a:lnSpc>
                <a:spcPct val="110000"/>
              </a:lnSpc>
            </a:pPr>
            <a:r>
              <a:rPr lang="en-US" sz="1750" b="1" dirty="0">
                <a:ea typeface="+mn-lt"/>
                <a:cs typeface="+mn-lt"/>
              </a:rPr>
              <a:t>5. Emphasis on accuracy, segregation, and recall through graphical presentation in project report, comparing effectiveness of machine learning algorithms.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63900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89660A3-C7DA-9B09-3259-5FDF3AA2D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756640"/>
              </p:ext>
            </p:extLst>
          </p:nvPr>
        </p:nvGraphicFramePr>
        <p:xfrm>
          <a:off x="131329" y="733765"/>
          <a:ext cx="11929342" cy="58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7">
                  <a:extLst>
                    <a:ext uri="{9D8B030D-6E8A-4147-A177-3AD203B41FA5}">
                      <a16:colId xmlns:a16="http://schemas.microsoft.com/office/drawing/2014/main" val="1223609717"/>
                    </a:ext>
                  </a:extLst>
                </a:gridCol>
                <a:gridCol w="1487055">
                  <a:extLst>
                    <a:ext uri="{9D8B030D-6E8A-4147-A177-3AD203B41FA5}">
                      <a16:colId xmlns:a16="http://schemas.microsoft.com/office/drawing/2014/main" val="373247606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2258120360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2924542388"/>
                    </a:ext>
                  </a:extLst>
                </a:gridCol>
                <a:gridCol w="1477819">
                  <a:extLst>
                    <a:ext uri="{9D8B030D-6E8A-4147-A177-3AD203B41FA5}">
                      <a16:colId xmlns:a16="http://schemas.microsoft.com/office/drawing/2014/main" val="4188591309"/>
                    </a:ext>
                  </a:extLst>
                </a:gridCol>
                <a:gridCol w="2004291">
                  <a:extLst>
                    <a:ext uri="{9D8B030D-6E8A-4147-A177-3AD203B41FA5}">
                      <a16:colId xmlns:a16="http://schemas.microsoft.com/office/drawing/2014/main" val="3429724785"/>
                    </a:ext>
                  </a:extLst>
                </a:gridCol>
                <a:gridCol w="1773381">
                  <a:extLst>
                    <a:ext uri="{9D8B030D-6E8A-4147-A177-3AD203B41FA5}">
                      <a16:colId xmlns:a16="http://schemas.microsoft.com/office/drawing/2014/main" val="3412752570"/>
                    </a:ext>
                  </a:extLst>
                </a:gridCol>
                <a:gridCol w="2419928">
                  <a:extLst>
                    <a:ext uri="{9D8B030D-6E8A-4147-A177-3AD203B41FA5}">
                      <a16:colId xmlns:a16="http://schemas.microsoft.com/office/drawing/2014/main" val="3955204129"/>
                    </a:ext>
                  </a:extLst>
                </a:gridCol>
              </a:tblGrid>
              <a:tr h="1288345">
                <a:tc>
                  <a:txBody>
                    <a:bodyPr/>
                    <a:lstStyle/>
                    <a:p>
                      <a:r>
                        <a:rPr lang="en-US" sz="2300" dirty="0" err="1"/>
                        <a:t>S.No</a:t>
                      </a:r>
                      <a:endParaRPr lang="en-US" sz="230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Title of the Paper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Name of the Author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Year of Publication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Name of Journal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Technique used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Advantages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Drawbacks</a:t>
                      </a:r>
                    </a:p>
                    <a:p>
                      <a:endParaRPr lang="en-US" sz="2300" dirty="0"/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3333883278"/>
                  </a:ext>
                </a:extLst>
              </a:tr>
              <a:tr h="3052891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Fuzzy Rough Set Feature Selection to Enhance Phishing Attack Detection</a:t>
                      </a:r>
                      <a:endParaRPr lang="en-US" sz="2300" b="1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Mahdieh Zabihimayvan and Derek Doran</a:t>
                      </a:r>
                      <a:endParaRPr lang="en-US" sz="1600" b="1" u="none" dirty="0">
                        <a:solidFill>
                          <a:schemeClr val="tx1"/>
                        </a:solidFill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2019, June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venir Next LT Pro Ligh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venir Next LT Pro Ligh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EEE Security &amp; Privacy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venir Next LT Pro Light"/>
                        </a:rPr>
                        <a:t> ( Volume: 10, 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venir Next LT Pro Ligh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Issue: 3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venir Next LT Pro Light"/>
                        </a:rPr>
                        <a:t>, </a:t>
                      </a:r>
                    </a:p>
                    <a:p>
                      <a:pPr lvl="0">
                        <a:buNone/>
                      </a:pPr>
                      <a:endParaRPr lang="en-US" sz="1600" b="0" i="0" u="none" strike="noStrike" noProof="0" dirty="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u="none" dirty="0">
                          <a:solidFill>
                            <a:schemeClr val="tx1"/>
                          </a:solidFill>
                        </a:rPr>
                        <a:t>https://ieeexplore.ieee.org/document/8858884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Fuzzy Rough Set (FRS) Theory: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feature selection typically involves selecting a subset of features from a dataset based on relevance whereas considers the uncertainty and imprecision inherent in real-world data</a:t>
                      </a:r>
                    </a:p>
                    <a:p>
                      <a:pPr lvl="0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Benchmark Datasets: </a:t>
                      </a: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Three benchmarked datasets are used to evaluate the effectiveness of the FRS feature selection approach.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1)</a:t>
                      </a: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Handling Uncertainty and vagueness</a:t>
                      </a:r>
                      <a:endParaRPr lang="en-US" sz="1500" b="1" i="0" u="none" strike="noStrike" noProof="0" dirty="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  <a:p>
                      <a:pPr lvl="0">
                        <a:buNone/>
                      </a:pPr>
                      <a:endParaRPr lang="en-US" sz="1400" b="1" i="0" u="none" strike="noStrike" noProof="0" dirty="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chemeClr val="tx1"/>
                          </a:solidFill>
                          <a:latin typeface="Avenir Next LT Pro Light"/>
                        </a:rPr>
                        <a:t>2) </a:t>
                      </a: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Capturing Complex Relationships</a:t>
                      </a:r>
                    </a:p>
                    <a:p>
                      <a:pPr lvl="0">
                        <a:buNone/>
                      </a:pPr>
                      <a:endParaRPr lang="en-US" sz="1400" b="1" i="0" u="none" strike="noStrike" noProof="0" dirty="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chemeClr val="tx1"/>
                          </a:solidFill>
                          <a:latin typeface="Avenir Next LT Pro Light"/>
                        </a:rPr>
                        <a:t>3) </a:t>
                      </a:r>
                      <a:r>
                        <a:rPr 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Adaptability to Different Data Types</a:t>
                      </a:r>
                      <a:endParaRPr lang="en-US" sz="1500" b="1" i="0" u="none" strike="noStrike" noProof="0" dirty="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Dataset Diversity: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study may have relied on a limited number of datasets</a:t>
                      </a:r>
                    </a:p>
                    <a:p>
                      <a:pPr marL="0" indent="0"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 Assumed Feature    Importance: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 assumption of feature  importance may not fully capture the dynamic nature of phishing attacks.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Lack of Real-world Validation</a:t>
                      </a:r>
                      <a:endParaRPr lang="en-US" sz="1400" b="1" i="0" u="none" strike="noStrike" noProof="0" dirty="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23195214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F25796-A849-10EE-E076-3AFC5823DCC5}"/>
              </a:ext>
            </a:extLst>
          </p:cNvPr>
          <p:cNvSpPr txBox="1"/>
          <p:nvPr/>
        </p:nvSpPr>
        <p:spPr>
          <a:xfrm>
            <a:off x="482573" y="0"/>
            <a:ext cx="68150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68365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89660A3-C7DA-9B09-3259-5FDF3AA2D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644871"/>
              </p:ext>
            </p:extLst>
          </p:nvPr>
        </p:nvGraphicFramePr>
        <p:xfrm>
          <a:off x="131329" y="0"/>
          <a:ext cx="11929342" cy="71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7">
                  <a:extLst>
                    <a:ext uri="{9D8B030D-6E8A-4147-A177-3AD203B41FA5}">
                      <a16:colId xmlns:a16="http://schemas.microsoft.com/office/drawing/2014/main" val="1223609717"/>
                    </a:ext>
                  </a:extLst>
                </a:gridCol>
                <a:gridCol w="1487055">
                  <a:extLst>
                    <a:ext uri="{9D8B030D-6E8A-4147-A177-3AD203B41FA5}">
                      <a16:colId xmlns:a16="http://schemas.microsoft.com/office/drawing/2014/main" val="373247606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2258120360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2924542388"/>
                    </a:ext>
                  </a:extLst>
                </a:gridCol>
                <a:gridCol w="1477819">
                  <a:extLst>
                    <a:ext uri="{9D8B030D-6E8A-4147-A177-3AD203B41FA5}">
                      <a16:colId xmlns:a16="http://schemas.microsoft.com/office/drawing/2014/main" val="4188591309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429724785"/>
                    </a:ext>
                  </a:extLst>
                </a:gridCol>
                <a:gridCol w="2115127">
                  <a:extLst>
                    <a:ext uri="{9D8B030D-6E8A-4147-A177-3AD203B41FA5}">
                      <a16:colId xmlns:a16="http://schemas.microsoft.com/office/drawing/2014/main" val="3412752570"/>
                    </a:ext>
                  </a:extLst>
                </a:gridCol>
                <a:gridCol w="2419928">
                  <a:extLst>
                    <a:ext uri="{9D8B030D-6E8A-4147-A177-3AD203B41FA5}">
                      <a16:colId xmlns:a16="http://schemas.microsoft.com/office/drawing/2014/main" val="3955204129"/>
                    </a:ext>
                  </a:extLst>
                </a:gridCol>
              </a:tblGrid>
              <a:tr h="1288345">
                <a:tc>
                  <a:txBody>
                    <a:bodyPr/>
                    <a:lstStyle/>
                    <a:p>
                      <a:r>
                        <a:rPr lang="en-US" sz="2300" dirty="0" err="1"/>
                        <a:t>S.No</a:t>
                      </a:r>
                      <a:endParaRPr lang="en-US" sz="230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Title of the Paper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Name of the Author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Year of Publication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Name of Journal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Technique used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Advantages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Drawbacks</a:t>
                      </a:r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3333883278"/>
                  </a:ext>
                </a:extLst>
              </a:tr>
              <a:tr h="3052891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Phishing Website Classification and Detection Using Machine Learning</a:t>
                      </a:r>
                    </a:p>
                    <a:p>
                      <a:br>
                        <a:rPr lang="en-US" sz="1600" b="0" dirty="0"/>
                      </a:br>
                      <a:endParaRPr lang="en-US" sz="2300" b="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Jitendra Kumar, Balaji Rajendra,</a:t>
                      </a:r>
                    </a:p>
                    <a:p>
                      <a:pPr lvl="0"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Santhanavijayan</a:t>
                      </a:r>
                      <a:endParaRPr lang="en-US" b="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2020, June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 International Conference on Computer Communication and Informatics (ICCCI -2020)</a:t>
                      </a:r>
                      <a:endParaRPr lang="en-US" sz="15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vl="0">
                        <a:buNone/>
                      </a:pPr>
                      <a:endParaRPr lang="en-US" sz="15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u="none" dirty="0">
                          <a:solidFill>
                            <a:schemeClr val="tx1"/>
                          </a:solidFill>
                        </a:rPr>
                        <a:t>https://ieeexplore.ieee.org/document/9104161</a:t>
                      </a:r>
                      <a:endParaRPr lang="en-US" sz="1500" b="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Feature Engineering: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researchers extract various features from website URLs, including lexical structure-based features,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Classification Algorithms: 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learn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features to distinguish between phishing and benign URLs.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Evaluation Metrics: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performance of the classifiers is evaluated using metrics such as precision, recall, F1-score, accuracy</a:t>
                      </a:r>
                      <a:endParaRPr lang="en-IN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utilization of ML techniques: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increases accuracy of detecting phishing URLs</a:t>
                      </a:r>
                    </a:p>
                    <a:p>
                      <a:endParaRPr lang="en-US" sz="1400" b="1" i="0" u="none" strike="noStrike" noProof="0" dirty="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latin typeface="Avenir Next LT Pro Light"/>
                        </a:rPr>
                        <a:t>2) </a:t>
                      </a: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Analysis: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explores various aspects including lexical analysis, host-based features,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</a:rPr>
                        <a:t>3) </a:t>
                      </a: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Study: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employing different classifiers and evaluating their performance using various metrics, gives strengths and weaknesses of each approach</a:t>
                      </a: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Limitations: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study may have relied on a limited number of datasets</a:t>
                      </a:r>
                    </a:p>
                    <a:p>
                      <a:pPr marL="0" indent="0"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5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Engineering Complexity: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assumption of feature importance may not fully capture the dynamic nature of phishing attacks.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5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I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Content-Based Analysis:</a:t>
                      </a:r>
                      <a:endParaRPr lang="en-US" sz="1500" b="1" i="0" u="none" strike="noStrike" noProof="0" dirty="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231952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A606B-1432-294A-9967-E729A583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498174-E1C7-774A-208E-69B346AD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F7A800-4E12-FC32-B873-BA3AB734A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92FB57-660B-70C8-1119-D013BB9B4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34389-145F-34EC-35CA-4FB9F0E96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69193"/>
              </p:ext>
            </p:extLst>
          </p:nvPr>
        </p:nvGraphicFramePr>
        <p:xfrm>
          <a:off x="110837" y="0"/>
          <a:ext cx="11900187" cy="679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78">
                  <a:extLst>
                    <a:ext uri="{9D8B030D-6E8A-4147-A177-3AD203B41FA5}">
                      <a16:colId xmlns:a16="http://schemas.microsoft.com/office/drawing/2014/main" val="1223609717"/>
                    </a:ext>
                  </a:extLst>
                </a:gridCol>
                <a:gridCol w="1528951">
                  <a:extLst>
                    <a:ext uri="{9D8B030D-6E8A-4147-A177-3AD203B41FA5}">
                      <a16:colId xmlns:a16="http://schemas.microsoft.com/office/drawing/2014/main" val="373247606"/>
                    </a:ext>
                  </a:extLst>
                </a:gridCol>
                <a:gridCol w="1065497">
                  <a:extLst>
                    <a:ext uri="{9D8B030D-6E8A-4147-A177-3AD203B41FA5}">
                      <a16:colId xmlns:a16="http://schemas.microsoft.com/office/drawing/2014/main" val="2258120360"/>
                    </a:ext>
                  </a:extLst>
                </a:gridCol>
                <a:gridCol w="1133353">
                  <a:extLst>
                    <a:ext uri="{9D8B030D-6E8A-4147-A177-3AD203B41FA5}">
                      <a16:colId xmlns:a16="http://schemas.microsoft.com/office/drawing/2014/main" val="2924542388"/>
                    </a:ext>
                  </a:extLst>
                </a:gridCol>
                <a:gridCol w="1356135">
                  <a:extLst>
                    <a:ext uri="{9D8B030D-6E8A-4147-A177-3AD203B41FA5}">
                      <a16:colId xmlns:a16="http://schemas.microsoft.com/office/drawing/2014/main" val="4188591309"/>
                    </a:ext>
                  </a:extLst>
                </a:gridCol>
                <a:gridCol w="2465619">
                  <a:extLst>
                    <a:ext uri="{9D8B030D-6E8A-4147-A177-3AD203B41FA5}">
                      <a16:colId xmlns:a16="http://schemas.microsoft.com/office/drawing/2014/main" val="3429724785"/>
                    </a:ext>
                  </a:extLst>
                </a:gridCol>
                <a:gridCol w="1653176">
                  <a:extLst>
                    <a:ext uri="{9D8B030D-6E8A-4147-A177-3AD203B41FA5}">
                      <a16:colId xmlns:a16="http://schemas.microsoft.com/office/drawing/2014/main" val="3412752570"/>
                    </a:ext>
                  </a:extLst>
                </a:gridCol>
                <a:gridCol w="1812278">
                  <a:extLst>
                    <a:ext uri="{9D8B030D-6E8A-4147-A177-3AD203B41FA5}">
                      <a16:colId xmlns:a16="http://schemas.microsoft.com/office/drawing/2014/main" val="2220402388"/>
                    </a:ext>
                  </a:extLst>
                </a:gridCol>
              </a:tblGrid>
              <a:tr h="1554506">
                <a:tc>
                  <a:txBody>
                    <a:bodyPr/>
                    <a:lstStyle/>
                    <a:p>
                      <a:r>
                        <a:rPr lang="en-US" sz="2300" err="1"/>
                        <a:t>S.No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Title of the Paper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Name of the Author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Year of </a:t>
                      </a:r>
                      <a:r>
                        <a:rPr lang="en-US" sz="2000" dirty="0"/>
                        <a:t>Publication</a:t>
                      </a:r>
                      <a:endParaRPr lang="en-US" sz="210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Name of Journal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Techniques used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Advantages</a:t>
                      </a:r>
                    </a:p>
                    <a:p>
                      <a:endParaRPr lang="en-US" sz="230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Drawbacks</a:t>
                      </a:r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3333883278"/>
                  </a:ext>
                </a:extLst>
              </a:tr>
              <a:tr h="4731993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Detecting and Classifying Phishing Websites by Machine Learning</a:t>
                      </a:r>
                      <a:br>
                        <a:rPr lang="en-US" sz="1600" dirty="0"/>
                      </a:br>
                      <a:endParaRPr lang="en-US" sz="230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Zichen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Fan</a:t>
                      </a:r>
                      <a:endParaRPr lang="en-US" b="1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US" b="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(2021, July 1). IEEE Conference Publication IEEE Xplore. https://ieeexplore.ieee.org/document/9712124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study utilizes original data from PhishTank and employs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Machines (SVM)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Bayesian methods, to detect and classify phishing websites.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Introduces a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 detection system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phishing web pages.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Various characteristics and methods, including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blacklist, visual similarity, and text classification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are investigated.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learning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feature selection are integrated to improve detection accuracy.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in high-dimensional spaces - Suitable for binary classification tasks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Incorporates diverse characteristics for comprehensive phishing detection - Addresses visual and textual aspects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Combines multiple models for improved performance - Robust against overfitting and noise in data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suitable for large datasets due to high training time - Requires careful selection of hyperparameters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require significant computational resources for image processing - Integration complexity with existing systems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careful tuning and selection of constituent models</a:t>
                      </a:r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231952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EECDA-4A82-2585-F0CD-026A7BCC7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90EB7F-3A19-8ECC-3DEE-AB1DA3934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6BB50F-3587-574C-A62E-90ADC464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902DE-A800-5B0A-BB5C-CBC0552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5AD879C-D2E9-02A2-60EA-4F7F92AB7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137795"/>
              </p:ext>
            </p:extLst>
          </p:nvPr>
        </p:nvGraphicFramePr>
        <p:xfrm>
          <a:off x="217946" y="95140"/>
          <a:ext cx="11489408" cy="64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623">
                  <a:extLst>
                    <a:ext uri="{9D8B030D-6E8A-4147-A177-3AD203B41FA5}">
                      <a16:colId xmlns:a16="http://schemas.microsoft.com/office/drawing/2014/main" val="1223609717"/>
                    </a:ext>
                  </a:extLst>
                </a:gridCol>
                <a:gridCol w="1329160">
                  <a:extLst>
                    <a:ext uri="{9D8B030D-6E8A-4147-A177-3AD203B41FA5}">
                      <a16:colId xmlns:a16="http://schemas.microsoft.com/office/drawing/2014/main" val="373247606"/>
                    </a:ext>
                  </a:extLst>
                </a:gridCol>
                <a:gridCol w="1043435">
                  <a:extLst>
                    <a:ext uri="{9D8B030D-6E8A-4147-A177-3AD203B41FA5}">
                      <a16:colId xmlns:a16="http://schemas.microsoft.com/office/drawing/2014/main" val="225812036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924542388"/>
                    </a:ext>
                  </a:extLst>
                </a:gridCol>
                <a:gridCol w="1290493">
                  <a:extLst>
                    <a:ext uri="{9D8B030D-6E8A-4147-A177-3AD203B41FA5}">
                      <a16:colId xmlns:a16="http://schemas.microsoft.com/office/drawing/2014/main" val="4188591309"/>
                    </a:ext>
                  </a:extLst>
                </a:gridCol>
                <a:gridCol w="2034141">
                  <a:extLst>
                    <a:ext uri="{9D8B030D-6E8A-4147-A177-3AD203B41FA5}">
                      <a16:colId xmlns:a16="http://schemas.microsoft.com/office/drawing/2014/main" val="3429724785"/>
                    </a:ext>
                  </a:extLst>
                </a:gridCol>
                <a:gridCol w="1983869">
                  <a:extLst>
                    <a:ext uri="{9D8B030D-6E8A-4147-A177-3AD203B41FA5}">
                      <a16:colId xmlns:a16="http://schemas.microsoft.com/office/drawing/2014/main" val="3412752570"/>
                    </a:ext>
                  </a:extLst>
                </a:gridCol>
                <a:gridCol w="1983869">
                  <a:extLst>
                    <a:ext uri="{9D8B030D-6E8A-4147-A177-3AD203B41FA5}">
                      <a16:colId xmlns:a16="http://schemas.microsoft.com/office/drawing/2014/main" val="1241242472"/>
                    </a:ext>
                  </a:extLst>
                </a:gridCol>
              </a:tblGrid>
              <a:tr h="1209731">
                <a:tc>
                  <a:txBody>
                    <a:bodyPr/>
                    <a:lstStyle/>
                    <a:p>
                      <a:r>
                        <a:rPr lang="en-US" sz="2300" err="1"/>
                        <a:t>S.No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Title of the Paper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Name of the Author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Year of Publication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Name of Journal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Techniques used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Advantages</a:t>
                      </a:r>
                    </a:p>
                    <a:p>
                      <a:endParaRPr lang="en-US" sz="230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Drawbacks</a:t>
                      </a:r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3333883278"/>
                  </a:ext>
                </a:extLst>
              </a:tr>
              <a:tr h="1462288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Emergence Threat of Phishing Attack and The Detection Techniques Using Machine Learning Models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sz="1600" dirty="0"/>
                      </a:br>
                      <a:endParaRPr lang="en-US" sz="230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Sadia Parvin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Ripa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Fahmida Islam; Mohammad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Arifuzzaman</a:t>
                      </a:r>
                      <a:endParaRPr lang="en-US" b="1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US" b="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baseline="0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 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(2021, July 8). IEEE Conference Publication | IEEE Xplore. https://ieeexplore.ieee.org/abstract/document/9528204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learning algorithm (XGBoost) 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utilizing gradient boosting for high predictive accuracy.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Probabilistic classifier 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Bayes' theorem, suitable for text classification tasks.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Lexical Features: 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structural and compositional characteristics of URLs for phishing detection.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Host-based Features: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insights into domain-related attributes, aiding in identifying suspicious URLs.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 Reputation Services: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Leverage databases and real-time analysis to assess URL reputation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Simple, effective, and High predictive 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against overfitting and noise in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structural and compositional characteristics of URLs, aiding phishing detection.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analysis</a:t>
                      </a:r>
                      <a:b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require fine-tuning of hyperparameters to optimize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become computationally expensive with large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overlook semantic aspects of URLs, limiting detection effectiveness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Reliance on external services may introduce latency and dependency issues</a:t>
                      </a:r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231952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31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EECDA-4A82-2585-F0CD-026A7BCC7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90EB7F-3A19-8ECC-3DEE-AB1DA3934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6BB50F-3587-574C-A62E-90ADC464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902DE-A800-5B0A-BB5C-CBC0552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5AD879C-D2E9-02A2-60EA-4F7F92AB7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1927"/>
              </p:ext>
            </p:extLst>
          </p:nvPr>
        </p:nvGraphicFramePr>
        <p:xfrm>
          <a:off x="131092" y="142765"/>
          <a:ext cx="11489408" cy="69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623">
                  <a:extLst>
                    <a:ext uri="{9D8B030D-6E8A-4147-A177-3AD203B41FA5}">
                      <a16:colId xmlns:a16="http://schemas.microsoft.com/office/drawing/2014/main" val="1223609717"/>
                    </a:ext>
                  </a:extLst>
                </a:gridCol>
                <a:gridCol w="1470606">
                  <a:extLst>
                    <a:ext uri="{9D8B030D-6E8A-4147-A177-3AD203B41FA5}">
                      <a16:colId xmlns:a16="http://schemas.microsoft.com/office/drawing/2014/main" val="373247606"/>
                    </a:ext>
                  </a:extLst>
                </a:gridCol>
                <a:gridCol w="1077454">
                  <a:extLst>
                    <a:ext uri="{9D8B030D-6E8A-4147-A177-3AD203B41FA5}">
                      <a16:colId xmlns:a16="http://schemas.microsoft.com/office/drawing/2014/main" val="2258120360"/>
                    </a:ext>
                  </a:extLst>
                </a:gridCol>
                <a:gridCol w="794353">
                  <a:extLst>
                    <a:ext uri="{9D8B030D-6E8A-4147-A177-3AD203B41FA5}">
                      <a16:colId xmlns:a16="http://schemas.microsoft.com/office/drawing/2014/main" val="2924542388"/>
                    </a:ext>
                  </a:extLst>
                </a:gridCol>
                <a:gridCol w="1477818">
                  <a:extLst>
                    <a:ext uri="{9D8B030D-6E8A-4147-A177-3AD203B41FA5}">
                      <a16:colId xmlns:a16="http://schemas.microsoft.com/office/drawing/2014/main" val="4188591309"/>
                    </a:ext>
                  </a:extLst>
                </a:gridCol>
                <a:gridCol w="1846816">
                  <a:extLst>
                    <a:ext uri="{9D8B030D-6E8A-4147-A177-3AD203B41FA5}">
                      <a16:colId xmlns:a16="http://schemas.microsoft.com/office/drawing/2014/main" val="3429724785"/>
                    </a:ext>
                  </a:extLst>
                </a:gridCol>
                <a:gridCol w="1983869">
                  <a:extLst>
                    <a:ext uri="{9D8B030D-6E8A-4147-A177-3AD203B41FA5}">
                      <a16:colId xmlns:a16="http://schemas.microsoft.com/office/drawing/2014/main" val="3412752570"/>
                    </a:ext>
                  </a:extLst>
                </a:gridCol>
                <a:gridCol w="1983869">
                  <a:extLst>
                    <a:ext uri="{9D8B030D-6E8A-4147-A177-3AD203B41FA5}">
                      <a16:colId xmlns:a16="http://schemas.microsoft.com/office/drawing/2014/main" val="1241242472"/>
                    </a:ext>
                  </a:extLst>
                </a:gridCol>
              </a:tblGrid>
              <a:tr h="1209731">
                <a:tc>
                  <a:txBody>
                    <a:bodyPr/>
                    <a:lstStyle/>
                    <a:p>
                      <a:r>
                        <a:rPr lang="en-US" sz="2300" err="1"/>
                        <a:t>S.No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Title of the Paper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Name of the Author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Year of Publication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Name of Journal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Techniques used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Advantages</a:t>
                      </a:r>
                    </a:p>
                    <a:p>
                      <a:endParaRPr lang="en-US" sz="230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Drawbacks</a:t>
                      </a:r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3333883278"/>
                  </a:ext>
                </a:extLst>
              </a:tr>
              <a:tr h="1462288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Phishing Attack Detection through Advanced Machine Learning Techniques</a:t>
                      </a:r>
                      <a:br>
                        <a:rPr lang="en-US" sz="1600" dirty="0"/>
                      </a:br>
                      <a:endParaRPr lang="en-US" sz="230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Hemant Sharma, Praveen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Sharma,Rakesh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</a:t>
                      </a:r>
                      <a:endParaRPr lang="en-US" b="1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en-US" b="0" dirty="0"/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(2023, December 8). IEEE Conference Publication | IEEE Xplore. https://ieeexplore.ieee.org/document/10456013 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 Analysis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extracting features from URLs, such as domain reputation, length, presence of certain keywords, and similarity to known phishing domains. 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Analysis: 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extracting features from the content of web pages or messages, such as textual patterns, language characteristics, and embedded scripts.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 Analysis: 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derived from behavior analysis may include click patterns, session duration, frequency of interactions, and deviations from typical behavior</a:t>
                      </a: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Combines multiple models for improved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in high-dimensional spaces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Learns intricate patterns in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extracting a diverse set of features, the model can capture various aspects of phishing attempts, improving its ability to generalize and detect new and evolving threats.</a:t>
                      </a:r>
                      <a:b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20" marR="116320" marT="58160" marB="581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in managing multiple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feature selection may be time-consuming and subjective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large amounts of data and computational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effectiveness of feature engineering heavily depends on the quality and representativeness of the dataset</a:t>
                      </a:r>
                    </a:p>
                  </a:txBody>
                  <a:tcPr marL="116320" marR="116320" marT="58160" marB="58160"/>
                </a:tc>
                <a:extLst>
                  <a:ext uri="{0D108BD9-81ED-4DB2-BD59-A6C34878D82A}">
                    <a16:rowId xmlns:a16="http://schemas.microsoft.com/office/drawing/2014/main" val="231952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6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7C99-5677-8A43-62DE-51B29C38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F4CA-11A5-E8BE-1E0D-9C7241BB6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75" y="2384675"/>
            <a:ext cx="4305301" cy="5083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Interaction: Users engage with the system through their browser, browsing websites and interacting with content.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Content Script: JavaScript program injected into web pages, monitoring user activities and extracting data for analysis.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Phishing Detection: Identifies potential phishing attempts by analyzing web requests and page content using various techniques.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Detection Module: Core component analyzing data using rule-based heuristics, URL analysis and machine learning algorithms.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Feature Extraction: Preprocesses data by extracting relevant characteristics from web requests and page content.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Real-Time Detection and User Alerts: Continuously monitors user activity for prompt phishing detection, generating alerts to advise caution or action when potential threats are identified.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A4206-A0CE-982C-FD74-E696F8AB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93" y="1070070"/>
            <a:ext cx="7572219" cy="44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58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3659</Words>
  <Application>Microsoft Office PowerPoint</Application>
  <PresentationFormat>Widescreen</PresentationFormat>
  <Paragraphs>447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Batang</vt:lpstr>
      <vt:lpstr>Arial</vt:lpstr>
      <vt:lpstr>Avenir Next LT Pro Light</vt:lpstr>
      <vt:lpstr>Calibri</vt:lpstr>
      <vt:lpstr>Symbol</vt:lpstr>
      <vt:lpstr>Wingdings</vt:lpstr>
      <vt:lpstr>AlignmentVTI</vt:lpstr>
      <vt:lpstr>PHISHING DETECTION USING  MACHINE LEARNING</vt:lpstr>
      <vt:lpstr>Abstract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Pseudocode:</vt:lpstr>
      <vt:lpstr>Pseudocode:</vt:lpstr>
      <vt:lpstr>Pseudocode:</vt:lpstr>
      <vt:lpstr>Pseudocode:</vt:lpstr>
      <vt:lpstr>Explanation:</vt:lpstr>
      <vt:lpstr>Pseudocode:</vt:lpstr>
      <vt:lpstr>Pseudocode:</vt:lpstr>
      <vt:lpstr>Pseudocode:</vt:lpstr>
      <vt:lpstr>Snapshots    (No phishing detected!)</vt:lpstr>
      <vt:lpstr>Snapshots    (Pshishing detected!)</vt:lpstr>
      <vt:lpstr>Snapshots</vt:lpstr>
      <vt:lpstr>Snapshots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Marathe</dc:creator>
  <cp:lastModifiedBy>S Anirudh</cp:lastModifiedBy>
  <cp:revision>464</cp:revision>
  <dcterms:created xsi:type="dcterms:W3CDTF">2023-06-04T13:09:25Z</dcterms:created>
  <dcterms:modified xsi:type="dcterms:W3CDTF">2024-04-21T11:40:05Z</dcterms:modified>
</cp:coreProperties>
</file>