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94" r:id="rId4"/>
    <p:sldId id="295" r:id="rId5"/>
    <p:sldId id="263" r:id="rId6"/>
    <p:sldId id="289" r:id="rId7"/>
    <p:sldId id="290" r:id="rId8"/>
    <p:sldId id="291" r:id="rId9"/>
    <p:sldId id="278" r:id="rId10"/>
    <p:sldId id="292" r:id="rId11"/>
    <p:sldId id="293" r:id="rId12"/>
    <p:sldId id="277" r:id="rId13"/>
    <p:sldId id="279" r:id="rId14"/>
    <p:sldId id="280" r:id="rId15"/>
    <p:sldId id="282" r:id="rId16"/>
    <p:sldId id="283" r:id="rId17"/>
    <p:sldId id="285" r:id="rId18"/>
    <p:sldId id="287" r:id="rId19"/>
    <p:sldId id="288" r:id="rId20"/>
    <p:sldId id="28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291" autoAdjust="0"/>
  </p:normalViewPr>
  <p:slideViewPr>
    <p:cSldViewPr snapToGrid="0">
      <p:cViewPr varScale="1">
        <p:scale>
          <a:sx n="72" d="100"/>
          <a:sy n="72"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nlp.stanford.edu/projects/glove/" TargetMode="External"/><Relationship Id="rId2" Type="http://schemas.openxmlformats.org/officeDocument/2006/relationships/hyperlink" Target="https://wiki.pathmind.com/word2vec" TargetMode="External"/><Relationship Id="rId1" Type="http://schemas.openxmlformats.org/officeDocument/2006/relationships/slideLayout" Target="../slideLayouts/slideLayout2.xml"/><Relationship Id="rId6" Type="http://schemas.openxmlformats.org/officeDocument/2006/relationships/hyperlink" Target="https://www.programmersought.com/article/15814471891/" TargetMode="External"/><Relationship Id="rId5" Type="http://schemas.openxmlformats.org/officeDocument/2006/relationships/hyperlink" Target="https://colah.github.io/posts/2015-08-Understanding-LSTMs/" TargetMode="External"/><Relationship Id="rId4" Type="http://schemas.openxmlformats.org/officeDocument/2006/relationships/hyperlink" Target="https://code.google.com/archive/p/word2ve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444501"/>
            <a:ext cx="8915399" cy="2044700"/>
          </a:xfrm>
        </p:spPr>
        <p:txBody>
          <a:bodyPr>
            <a:normAutofit fontScale="90000"/>
          </a:bodyPr>
          <a:lstStyle/>
          <a:p>
            <a:pPr algn="ctr"/>
            <a:r>
              <a:rPr lang="en-IN" sz="4000" b="1" dirty="0"/>
              <a:t>Review for Final Year Project</a:t>
            </a:r>
            <a:br>
              <a:rPr lang="en-IN" sz="4000" b="1" dirty="0"/>
            </a:br>
            <a:br>
              <a:rPr lang="en-IN" sz="4000" b="1" dirty="0"/>
            </a:br>
            <a:r>
              <a:rPr lang="en-IN" sz="4000" dirty="0"/>
              <a:t>“Deep Learning Based Detection of Depression”</a:t>
            </a:r>
          </a:p>
        </p:txBody>
      </p:sp>
      <p:sp>
        <p:nvSpPr>
          <p:cNvPr id="3" name="Subtitle 2"/>
          <p:cNvSpPr>
            <a:spLocks noGrp="1"/>
          </p:cNvSpPr>
          <p:nvPr>
            <p:ph type="subTitle" idx="1"/>
          </p:nvPr>
        </p:nvSpPr>
        <p:spPr>
          <a:xfrm>
            <a:off x="2589213" y="2990335"/>
            <a:ext cx="8915399" cy="2913327"/>
          </a:xfrm>
        </p:spPr>
        <p:txBody>
          <a:bodyPr>
            <a:normAutofit/>
          </a:bodyPr>
          <a:lstStyle/>
          <a:p>
            <a:endParaRPr lang="en-IN" b="1" dirty="0"/>
          </a:p>
          <a:p>
            <a:endParaRPr lang="en-IN" b="1" dirty="0"/>
          </a:p>
          <a:p>
            <a:r>
              <a:rPr lang="en-IN" b="1" dirty="0"/>
              <a:t>Project Team										Guide</a:t>
            </a:r>
          </a:p>
          <a:p>
            <a:pPr marL="285750" indent="-285750">
              <a:buFont typeface="Arial" panose="020B0604020202020204" pitchFamily="34" charset="0"/>
              <a:buChar char="•"/>
            </a:pPr>
            <a:r>
              <a:rPr lang="en-IN" dirty="0"/>
              <a:t>Akshay Suryanarayan Hegde						Prof. Ashritha R. Murthy</a:t>
            </a:r>
          </a:p>
          <a:p>
            <a:pPr marL="285750" indent="-285750">
              <a:buFont typeface="Arial" panose="020B0604020202020204" pitchFamily="34" charset="0"/>
              <a:buChar char="•"/>
            </a:pPr>
            <a:r>
              <a:rPr lang="en-IN" dirty="0"/>
              <a:t>Ganesh S</a:t>
            </a:r>
          </a:p>
          <a:p>
            <a:pPr marL="285750" indent="-285750">
              <a:buFont typeface="Arial" panose="020B0604020202020204" pitchFamily="34" charset="0"/>
              <a:buChar char="•"/>
            </a:pPr>
            <a:r>
              <a:rPr lang="en-IN" dirty="0"/>
              <a:t>Aniket Kharad</a:t>
            </a:r>
          </a:p>
          <a:p>
            <a:pPr marL="285750" indent="-285750">
              <a:buFont typeface="Arial" panose="020B0604020202020204" pitchFamily="34" charset="0"/>
              <a:buChar char="•"/>
            </a:pPr>
            <a:r>
              <a:rPr lang="en-IN" dirty="0"/>
              <a:t>Manzoor Ahmed</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17460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p:txBody>
          <a:bodyPr/>
          <a:lstStyle/>
          <a:p>
            <a:r>
              <a:rPr lang="en-IN" dirty="0"/>
              <a:t>System requirements and analysis</a:t>
            </a:r>
          </a:p>
        </p:txBody>
      </p:sp>
      <p:sp>
        <p:nvSpPr>
          <p:cNvPr id="3" name="Content Placeholder 2">
            <a:extLst>
              <a:ext uri="{FF2B5EF4-FFF2-40B4-BE49-F238E27FC236}">
                <a16:creationId xmlns:a16="http://schemas.microsoft.com/office/drawing/2014/main" id="{49DF494F-78B0-42E1-8B25-97F060783F1C}"/>
              </a:ext>
            </a:extLst>
          </p:cNvPr>
          <p:cNvSpPr>
            <a:spLocks noGrp="1"/>
          </p:cNvSpPr>
          <p:nvPr>
            <p:ph idx="1"/>
          </p:nvPr>
        </p:nvSpPr>
        <p:spPr/>
        <p:txBody>
          <a:bodyPr>
            <a:normAutofit/>
          </a:bodyPr>
          <a:lstStyle/>
          <a:p>
            <a:r>
              <a:rPr lang="en-IN" dirty="0"/>
              <a:t>Running on cloud like google colab requires additional use of default GPU’s provided </a:t>
            </a:r>
          </a:p>
          <a:p>
            <a:endParaRPr lang="en-IN" dirty="0"/>
          </a:p>
          <a:p>
            <a:r>
              <a:rPr lang="en-IN" dirty="0"/>
              <a:t>When training in local machine the minimum use of 4core 64bit machine running on 8GB RAM and 10 GB of additional storage</a:t>
            </a:r>
          </a:p>
          <a:p>
            <a:pPr marL="0" indent="0" fontAlgn="base">
              <a:buNone/>
            </a:pPr>
            <a:endParaRPr lang="en-IN" dirty="0"/>
          </a:p>
          <a:p>
            <a:pPr fontAlgn="base"/>
            <a:r>
              <a:rPr lang="en-IN" dirty="0"/>
              <a:t> Environments: Google colab, Anaconda, Jupyter notebook</a:t>
            </a:r>
          </a:p>
        </p:txBody>
      </p:sp>
    </p:spTree>
    <p:extLst>
      <p:ext uri="{BB962C8B-B14F-4D97-AF65-F5344CB8AC3E}">
        <p14:creationId xmlns:p14="http://schemas.microsoft.com/office/powerpoint/2010/main" val="103936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592925" y="624110"/>
            <a:ext cx="8911687" cy="754116"/>
          </a:xfrm>
        </p:spPr>
        <p:txBody>
          <a:bodyPr/>
          <a:lstStyle/>
          <a:p>
            <a:r>
              <a:rPr lang="en-IN" dirty="0"/>
              <a:t>Tools and technologies</a:t>
            </a:r>
          </a:p>
        </p:txBody>
      </p:sp>
      <p:sp>
        <p:nvSpPr>
          <p:cNvPr id="3" name="Content Placeholder 2">
            <a:extLst>
              <a:ext uri="{FF2B5EF4-FFF2-40B4-BE49-F238E27FC236}">
                <a16:creationId xmlns:a16="http://schemas.microsoft.com/office/drawing/2014/main" id="{49DF494F-78B0-42E1-8B25-97F060783F1C}"/>
              </a:ext>
            </a:extLst>
          </p:cNvPr>
          <p:cNvSpPr>
            <a:spLocks noGrp="1"/>
          </p:cNvSpPr>
          <p:nvPr>
            <p:ph idx="1"/>
          </p:nvPr>
        </p:nvSpPr>
        <p:spPr>
          <a:xfrm>
            <a:off x="2589212" y="1550504"/>
            <a:ext cx="8915400" cy="4360718"/>
          </a:xfrm>
        </p:spPr>
        <p:txBody>
          <a:bodyPr>
            <a:normAutofit/>
          </a:bodyPr>
          <a:lstStyle/>
          <a:p>
            <a:r>
              <a:rPr lang="en-IN" dirty="0"/>
              <a:t>This project has been written using python 3.7 in Jupyter notebook</a:t>
            </a:r>
          </a:p>
          <a:p>
            <a:endParaRPr lang="en-IN" dirty="0"/>
          </a:p>
          <a:p>
            <a:r>
              <a:rPr lang="en-IN" dirty="0"/>
              <a:t>Use of library include pandas, numpy,  keras, genism, matplotlib, </a:t>
            </a:r>
          </a:p>
          <a:p>
            <a:endParaRPr lang="en-IN" dirty="0"/>
          </a:p>
          <a:p>
            <a:r>
              <a:rPr lang="en-IN" dirty="0"/>
              <a:t>Code editor is visual studio code</a:t>
            </a:r>
          </a:p>
          <a:p>
            <a:endParaRPr lang="en-IN" dirty="0"/>
          </a:p>
          <a:p>
            <a:r>
              <a:rPr lang="en-IN" dirty="0"/>
              <a:t>Vectorizing neural networks are Word2Vec and GloVe</a:t>
            </a:r>
          </a:p>
          <a:p>
            <a:endParaRPr lang="en-IN" dirty="0"/>
          </a:p>
          <a:p>
            <a:r>
              <a:rPr lang="en-IN" dirty="0"/>
              <a:t>Jupyter notebooks are used to run google colabs as well</a:t>
            </a:r>
          </a:p>
        </p:txBody>
      </p:sp>
    </p:spTree>
    <p:extLst>
      <p:ext uri="{BB962C8B-B14F-4D97-AF65-F5344CB8AC3E}">
        <p14:creationId xmlns:p14="http://schemas.microsoft.com/office/powerpoint/2010/main" val="43550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p:txBody>
          <a:bodyPr/>
          <a:lstStyle/>
          <a:p>
            <a:r>
              <a:rPr lang="en-US" dirty="0"/>
              <a:t>System Design and Implementation </a:t>
            </a:r>
            <a:endParaRPr lang="en-IN" dirty="0"/>
          </a:p>
        </p:txBody>
      </p:sp>
      <p:pic>
        <p:nvPicPr>
          <p:cNvPr id="7" name="Content Placeholder 6">
            <a:extLst>
              <a:ext uri="{FF2B5EF4-FFF2-40B4-BE49-F238E27FC236}">
                <a16:creationId xmlns:a16="http://schemas.microsoft.com/office/drawing/2014/main" id="{2CA65140-5F2E-4450-9711-D31A758E9610}"/>
              </a:ext>
            </a:extLst>
          </p:cNvPr>
          <p:cNvPicPr>
            <a:picLocks noGrp="1" noChangeAspect="1"/>
          </p:cNvPicPr>
          <p:nvPr>
            <p:ph idx="1"/>
          </p:nvPr>
        </p:nvPicPr>
        <p:blipFill>
          <a:blip r:embed="rId2"/>
          <a:stretch>
            <a:fillRect/>
          </a:stretch>
        </p:blipFill>
        <p:spPr>
          <a:xfrm>
            <a:off x="2849217" y="1905000"/>
            <a:ext cx="7805531" cy="4006850"/>
          </a:xfrm>
        </p:spPr>
      </p:pic>
    </p:spTree>
    <p:extLst>
      <p:ext uri="{BB962C8B-B14F-4D97-AF65-F5344CB8AC3E}">
        <p14:creationId xmlns:p14="http://schemas.microsoft.com/office/powerpoint/2010/main" val="217375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067339" y="624110"/>
            <a:ext cx="9437274" cy="992655"/>
          </a:xfrm>
        </p:spPr>
        <p:txBody>
          <a:bodyPr/>
          <a:lstStyle/>
          <a:p>
            <a:r>
              <a:rPr lang="en-US" dirty="0"/>
              <a:t>System Design and Implementation(</a:t>
            </a:r>
            <a:r>
              <a:rPr lang="en-US" dirty="0" err="1"/>
              <a:t>cont</a:t>
            </a:r>
            <a:r>
              <a:rPr lang="en-US" dirty="0"/>
              <a:t>) </a:t>
            </a:r>
            <a:endParaRPr lang="en-IN" dirty="0"/>
          </a:p>
        </p:txBody>
      </p:sp>
      <p:sp>
        <p:nvSpPr>
          <p:cNvPr id="4" name="Content Placeholder 3">
            <a:extLst>
              <a:ext uri="{FF2B5EF4-FFF2-40B4-BE49-F238E27FC236}">
                <a16:creationId xmlns:a16="http://schemas.microsoft.com/office/drawing/2014/main" id="{1EF11B74-F41C-4D67-BC59-BCA457565DD3}"/>
              </a:ext>
            </a:extLst>
          </p:cNvPr>
          <p:cNvSpPr>
            <a:spLocks noGrp="1"/>
          </p:cNvSpPr>
          <p:nvPr>
            <p:ph idx="1"/>
          </p:nvPr>
        </p:nvSpPr>
        <p:spPr>
          <a:xfrm>
            <a:off x="2173357" y="1470991"/>
            <a:ext cx="9331255" cy="4440231"/>
          </a:xfrm>
        </p:spPr>
        <p:txBody>
          <a:bodyPr>
            <a:normAutofit fontScale="92500" lnSpcReduction="10000"/>
          </a:bodyPr>
          <a:lstStyle/>
          <a:p>
            <a:pPr marL="0" indent="0">
              <a:buNone/>
            </a:pPr>
            <a:r>
              <a:rPr lang="en-US" dirty="0"/>
              <a:t>Models used for Feature Extraction are</a:t>
            </a:r>
          </a:p>
          <a:p>
            <a:r>
              <a:rPr lang="en-US" dirty="0"/>
              <a:t>Word2Vec Model</a:t>
            </a:r>
          </a:p>
          <a:p>
            <a:r>
              <a:rPr lang="en-US" dirty="0"/>
              <a:t>GloVe Model</a:t>
            </a:r>
          </a:p>
          <a:p>
            <a:pPr marL="0" indent="0">
              <a:buNone/>
            </a:pPr>
            <a:endParaRPr lang="en-US" dirty="0"/>
          </a:p>
          <a:p>
            <a:pPr marL="0" indent="0">
              <a:buNone/>
            </a:pPr>
            <a:r>
              <a:rPr lang="en-US" dirty="0"/>
              <a:t>Deep Learning Models used are </a:t>
            </a:r>
          </a:p>
          <a:p>
            <a:r>
              <a:rPr lang="en-US" dirty="0"/>
              <a:t>CNN</a:t>
            </a:r>
          </a:p>
          <a:p>
            <a:r>
              <a:rPr lang="en-US" dirty="0"/>
              <a:t>CNN + LSTM</a:t>
            </a:r>
          </a:p>
          <a:p>
            <a:r>
              <a:rPr lang="en-US" dirty="0"/>
              <a:t>CNN + Bidirectional LSTM</a:t>
            </a:r>
          </a:p>
          <a:p>
            <a:r>
              <a:rPr lang="en-US" dirty="0"/>
              <a:t>CNN + GRU</a:t>
            </a:r>
          </a:p>
          <a:p>
            <a:r>
              <a:rPr lang="en-US" dirty="0"/>
              <a:t>CNN + Bidirectional  GRU</a:t>
            </a:r>
          </a:p>
          <a:p>
            <a:pPr marL="0" indent="0">
              <a:buNone/>
            </a:pPr>
            <a:r>
              <a:rPr lang="en-IN" dirty="0"/>
              <a:t>These models are used with exhaustive set of activation functions, epochs, Learning rate, training set and testing set. The hyperparameters are tuned to get the best performance out of the model.</a:t>
            </a:r>
          </a:p>
          <a:p>
            <a:pPr marL="0" indent="0">
              <a:buNone/>
            </a:pPr>
            <a:endParaRPr lang="en-US" dirty="0"/>
          </a:p>
        </p:txBody>
      </p:sp>
    </p:spTree>
    <p:extLst>
      <p:ext uri="{BB962C8B-B14F-4D97-AF65-F5344CB8AC3E}">
        <p14:creationId xmlns:p14="http://schemas.microsoft.com/office/powerpoint/2010/main" val="389858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067339" y="624110"/>
            <a:ext cx="9437274" cy="1280890"/>
          </a:xfrm>
        </p:spPr>
        <p:txBody>
          <a:bodyPr/>
          <a:lstStyle/>
          <a:p>
            <a:r>
              <a:rPr lang="en-US" dirty="0"/>
              <a:t>System Design and Implementation(</a:t>
            </a:r>
            <a:r>
              <a:rPr lang="en-US" dirty="0" err="1"/>
              <a:t>cont</a:t>
            </a:r>
            <a:r>
              <a:rPr lang="en-US" dirty="0"/>
              <a:t>) </a:t>
            </a:r>
            <a:endParaRPr lang="en-IN" dirty="0"/>
          </a:p>
        </p:txBody>
      </p:sp>
      <p:pic>
        <p:nvPicPr>
          <p:cNvPr id="5" name="Content Placeholder 4">
            <a:extLst>
              <a:ext uri="{FF2B5EF4-FFF2-40B4-BE49-F238E27FC236}">
                <a16:creationId xmlns:a16="http://schemas.microsoft.com/office/drawing/2014/main" id="{AEA8752E-0B8B-4913-8177-70903B29449C}"/>
              </a:ext>
            </a:extLst>
          </p:cNvPr>
          <p:cNvPicPr>
            <a:picLocks noGrp="1" noChangeAspect="1"/>
          </p:cNvPicPr>
          <p:nvPr>
            <p:ph idx="1"/>
          </p:nvPr>
        </p:nvPicPr>
        <p:blipFill>
          <a:blip r:embed="rId2"/>
          <a:stretch>
            <a:fillRect/>
          </a:stretch>
        </p:blipFill>
        <p:spPr>
          <a:xfrm>
            <a:off x="2438400" y="1905000"/>
            <a:ext cx="8712613" cy="4006850"/>
          </a:xfrm>
        </p:spPr>
      </p:pic>
    </p:spTree>
    <p:extLst>
      <p:ext uri="{BB962C8B-B14F-4D97-AF65-F5344CB8AC3E}">
        <p14:creationId xmlns:p14="http://schemas.microsoft.com/office/powerpoint/2010/main" val="152479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1280890"/>
          </a:xfrm>
        </p:spPr>
        <p:txBody>
          <a:bodyPr/>
          <a:lstStyle/>
          <a:p>
            <a:r>
              <a:rPr lang="en-US" dirty="0"/>
              <a:t>System Testing and Result Analysis </a:t>
            </a:r>
            <a:endParaRPr lang="en-IN" dirty="0"/>
          </a:p>
        </p:txBody>
      </p:sp>
      <p:pic>
        <p:nvPicPr>
          <p:cNvPr id="7" name="Content Placeholder 6">
            <a:extLst>
              <a:ext uri="{FF2B5EF4-FFF2-40B4-BE49-F238E27FC236}">
                <a16:creationId xmlns:a16="http://schemas.microsoft.com/office/drawing/2014/main" id="{FC8446E2-A8A4-4D51-B085-6B6C51C31538}"/>
              </a:ext>
            </a:extLst>
          </p:cNvPr>
          <p:cNvPicPr>
            <a:picLocks noGrp="1" noChangeAspect="1"/>
          </p:cNvPicPr>
          <p:nvPr>
            <p:ph idx="1"/>
          </p:nvPr>
        </p:nvPicPr>
        <p:blipFill>
          <a:blip r:embed="rId2"/>
          <a:stretch>
            <a:fillRect/>
          </a:stretch>
        </p:blipFill>
        <p:spPr>
          <a:xfrm>
            <a:off x="2336304" y="2001078"/>
            <a:ext cx="4037992" cy="3778250"/>
          </a:xfrm>
        </p:spPr>
      </p:pic>
      <p:pic>
        <p:nvPicPr>
          <p:cNvPr id="9" name="Picture 8">
            <a:extLst>
              <a:ext uri="{FF2B5EF4-FFF2-40B4-BE49-F238E27FC236}">
                <a16:creationId xmlns:a16="http://schemas.microsoft.com/office/drawing/2014/main" id="{C49D6F84-50CE-46ED-A5E9-71D029D5D844}"/>
              </a:ext>
            </a:extLst>
          </p:cNvPr>
          <p:cNvPicPr>
            <a:picLocks noChangeAspect="1"/>
          </p:cNvPicPr>
          <p:nvPr/>
        </p:nvPicPr>
        <p:blipFill>
          <a:blip r:embed="rId3"/>
          <a:stretch>
            <a:fillRect/>
          </a:stretch>
        </p:blipFill>
        <p:spPr>
          <a:xfrm>
            <a:off x="6626087" y="2001079"/>
            <a:ext cx="4037992" cy="3778249"/>
          </a:xfrm>
          <a:prstGeom prst="rect">
            <a:avLst/>
          </a:prstGeom>
        </p:spPr>
      </p:pic>
    </p:spTree>
    <p:extLst>
      <p:ext uri="{BB962C8B-B14F-4D97-AF65-F5344CB8AC3E}">
        <p14:creationId xmlns:p14="http://schemas.microsoft.com/office/powerpoint/2010/main" val="4242950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1280890"/>
          </a:xfrm>
        </p:spPr>
        <p:txBody>
          <a:bodyPr/>
          <a:lstStyle/>
          <a:p>
            <a:r>
              <a:rPr lang="en-US" dirty="0"/>
              <a:t>System Testing and Result Analysis </a:t>
            </a:r>
            <a:endParaRPr lang="en-IN" dirty="0"/>
          </a:p>
        </p:txBody>
      </p:sp>
      <p:graphicFrame>
        <p:nvGraphicFramePr>
          <p:cNvPr id="13" name="Table 12">
            <a:extLst>
              <a:ext uri="{FF2B5EF4-FFF2-40B4-BE49-F238E27FC236}">
                <a16:creationId xmlns:a16="http://schemas.microsoft.com/office/drawing/2014/main" id="{2BB3BD5C-CD1E-468D-9214-CA1818D77BB1}"/>
              </a:ext>
            </a:extLst>
          </p:cNvPr>
          <p:cNvGraphicFramePr>
            <a:graphicFrameLocks noGrp="1"/>
          </p:cNvGraphicFramePr>
          <p:nvPr>
            <p:extLst>
              <p:ext uri="{D42A27DB-BD31-4B8C-83A1-F6EECF244321}">
                <p14:modId xmlns:p14="http://schemas.microsoft.com/office/powerpoint/2010/main" val="3736953816"/>
              </p:ext>
            </p:extLst>
          </p:nvPr>
        </p:nvGraphicFramePr>
        <p:xfrm>
          <a:off x="2173273" y="2594975"/>
          <a:ext cx="3545139" cy="3055199"/>
        </p:xfrm>
        <a:graphic>
          <a:graphicData uri="http://schemas.openxmlformats.org/drawingml/2006/table">
            <a:tbl>
              <a:tblPr firstRow="1" firstCol="1" bandRow="1">
                <a:tableStyleId>{5C22544A-7EE6-4342-B048-85BDC9FD1C3A}</a:tableStyleId>
              </a:tblPr>
              <a:tblGrid>
                <a:gridCol w="1520114">
                  <a:extLst>
                    <a:ext uri="{9D8B030D-6E8A-4147-A177-3AD203B41FA5}">
                      <a16:colId xmlns:a16="http://schemas.microsoft.com/office/drawing/2014/main" val="286875286"/>
                    </a:ext>
                  </a:extLst>
                </a:gridCol>
                <a:gridCol w="944354">
                  <a:extLst>
                    <a:ext uri="{9D8B030D-6E8A-4147-A177-3AD203B41FA5}">
                      <a16:colId xmlns:a16="http://schemas.microsoft.com/office/drawing/2014/main" val="816964196"/>
                    </a:ext>
                  </a:extLst>
                </a:gridCol>
                <a:gridCol w="1080671">
                  <a:extLst>
                    <a:ext uri="{9D8B030D-6E8A-4147-A177-3AD203B41FA5}">
                      <a16:colId xmlns:a16="http://schemas.microsoft.com/office/drawing/2014/main" val="1610588782"/>
                    </a:ext>
                  </a:extLst>
                </a:gridCol>
              </a:tblGrid>
              <a:tr h="433151">
                <a:tc>
                  <a:txBody>
                    <a:bodyPr/>
                    <a:lstStyle/>
                    <a:p>
                      <a:pPr algn="just">
                        <a:lnSpc>
                          <a:spcPct val="107000"/>
                        </a:lnSpc>
                        <a:spcAft>
                          <a:spcPts val="800"/>
                        </a:spcAft>
                      </a:pPr>
                      <a:r>
                        <a:rPr lang="en-US" sz="1000" kern="1200">
                          <a:effectLst/>
                        </a:rPr>
                        <a:t>Model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Accuracy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462518015"/>
                  </a:ext>
                </a:extLst>
              </a:tr>
              <a:tr h="358399">
                <a:tc>
                  <a:txBody>
                    <a:bodyPr/>
                    <a:lstStyle/>
                    <a:p>
                      <a:pPr algn="just">
                        <a:lnSpc>
                          <a:spcPct val="107000"/>
                        </a:lnSpc>
                        <a:spcAft>
                          <a:spcPts val="800"/>
                        </a:spcAft>
                      </a:pPr>
                      <a:r>
                        <a:rPr lang="en-US" sz="1000" kern="1200">
                          <a:effectLst/>
                        </a:rPr>
                        <a:t>Naïve Bayes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75.99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389762055"/>
                  </a:ext>
                </a:extLst>
              </a:tr>
              <a:tr h="393215">
                <a:tc>
                  <a:txBody>
                    <a:bodyPr/>
                    <a:lstStyle/>
                    <a:p>
                      <a:pPr algn="just">
                        <a:lnSpc>
                          <a:spcPct val="107000"/>
                        </a:lnSpc>
                        <a:spcAft>
                          <a:spcPts val="800"/>
                        </a:spcAft>
                      </a:pPr>
                      <a:r>
                        <a:rPr lang="en-US" sz="1000" kern="1200">
                          <a:effectLst/>
                        </a:rPr>
                        <a:t>Random Forest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85.28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2445710035"/>
                  </a:ext>
                </a:extLst>
              </a:tr>
              <a:tr h="400383">
                <a:tc>
                  <a:txBody>
                    <a:bodyPr/>
                    <a:lstStyle/>
                    <a:p>
                      <a:pPr algn="just">
                        <a:lnSpc>
                          <a:spcPct val="107000"/>
                        </a:lnSpc>
                        <a:spcAft>
                          <a:spcPts val="800"/>
                        </a:spcAft>
                      </a:pPr>
                      <a:r>
                        <a:rPr lang="en-US" sz="1000" kern="1200">
                          <a:effectLst/>
                        </a:rPr>
                        <a:t>CNN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94.81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0.1683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517592061"/>
                  </a:ext>
                </a:extLst>
              </a:tr>
              <a:tr h="393215">
                <a:tc>
                  <a:txBody>
                    <a:bodyPr/>
                    <a:lstStyle/>
                    <a:p>
                      <a:pPr algn="just">
                        <a:lnSpc>
                          <a:spcPct val="107000"/>
                        </a:lnSpc>
                        <a:spcAft>
                          <a:spcPts val="800"/>
                        </a:spcAft>
                      </a:pPr>
                      <a:r>
                        <a:rPr lang="en-US" sz="1000" kern="1200">
                          <a:effectLst/>
                        </a:rPr>
                        <a:t>CNN + LSTM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0.1736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3927941244"/>
                  </a:ext>
                </a:extLst>
              </a:tr>
              <a:tr h="416767">
                <a:tc>
                  <a:txBody>
                    <a:bodyPr/>
                    <a:lstStyle/>
                    <a:p>
                      <a:pPr algn="just">
                        <a:lnSpc>
                          <a:spcPct val="107000"/>
                        </a:lnSpc>
                        <a:spcAft>
                          <a:spcPts val="800"/>
                        </a:spcAft>
                      </a:pPr>
                      <a:r>
                        <a:rPr lang="en-US" sz="1000" kern="1200">
                          <a:effectLst/>
                        </a:rPr>
                        <a:t>CNN + BiLSTM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0.1763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4274073456"/>
                  </a:ext>
                </a:extLst>
              </a:tr>
              <a:tr h="395263">
                <a:tc>
                  <a:txBody>
                    <a:bodyPr/>
                    <a:lstStyle/>
                    <a:p>
                      <a:pPr algn="just">
                        <a:lnSpc>
                          <a:spcPct val="107000"/>
                        </a:lnSpc>
                        <a:spcAft>
                          <a:spcPts val="800"/>
                        </a:spcAft>
                      </a:pPr>
                      <a:r>
                        <a:rPr lang="en-US" sz="1000" kern="1200">
                          <a:effectLst/>
                        </a:rPr>
                        <a:t>CNN + GRU</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94.81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0.1630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512705352"/>
                  </a:ext>
                </a:extLst>
              </a:tr>
              <a:tr h="264806">
                <a:tc>
                  <a:txBody>
                    <a:bodyPr/>
                    <a:lstStyle/>
                    <a:p>
                      <a:pPr algn="just">
                        <a:lnSpc>
                          <a:spcPct val="107000"/>
                        </a:lnSpc>
                        <a:spcAft>
                          <a:spcPts val="800"/>
                        </a:spcAft>
                      </a:pPr>
                      <a:r>
                        <a:rPr lang="en-US" sz="1000" kern="1200">
                          <a:effectLst/>
                        </a:rPr>
                        <a:t>CNN + BiGRU</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dirty="0">
                          <a:effectLst/>
                        </a:rPr>
                        <a:t>0.1729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2953993007"/>
                  </a:ext>
                </a:extLst>
              </a:tr>
            </a:tbl>
          </a:graphicData>
        </a:graphic>
      </p:graphicFrame>
      <p:graphicFrame>
        <p:nvGraphicFramePr>
          <p:cNvPr id="14" name="Table 13">
            <a:extLst>
              <a:ext uri="{FF2B5EF4-FFF2-40B4-BE49-F238E27FC236}">
                <a16:creationId xmlns:a16="http://schemas.microsoft.com/office/drawing/2014/main" id="{EDAD7A84-928C-4212-9236-3A4CD6AB9468}"/>
              </a:ext>
            </a:extLst>
          </p:cNvPr>
          <p:cNvGraphicFramePr>
            <a:graphicFrameLocks noGrp="1"/>
          </p:cNvGraphicFramePr>
          <p:nvPr>
            <p:extLst>
              <p:ext uri="{D42A27DB-BD31-4B8C-83A1-F6EECF244321}">
                <p14:modId xmlns:p14="http://schemas.microsoft.com/office/powerpoint/2010/main" val="2171815499"/>
              </p:ext>
            </p:extLst>
          </p:nvPr>
        </p:nvGraphicFramePr>
        <p:xfrm>
          <a:off x="6473590" y="2594974"/>
          <a:ext cx="3545138" cy="3055199"/>
        </p:xfrm>
        <a:graphic>
          <a:graphicData uri="http://schemas.openxmlformats.org/drawingml/2006/table">
            <a:tbl>
              <a:tblPr firstRow="1" firstCol="1" bandRow="1">
                <a:tableStyleId>{5C22544A-7EE6-4342-B048-85BDC9FD1C3A}</a:tableStyleId>
              </a:tblPr>
              <a:tblGrid>
                <a:gridCol w="1520114">
                  <a:extLst>
                    <a:ext uri="{9D8B030D-6E8A-4147-A177-3AD203B41FA5}">
                      <a16:colId xmlns:a16="http://schemas.microsoft.com/office/drawing/2014/main" val="810990425"/>
                    </a:ext>
                  </a:extLst>
                </a:gridCol>
                <a:gridCol w="944354">
                  <a:extLst>
                    <a:ext uri="{9D8B030D-6E8A-4147-A177-3AD203B41FA5}">
                      <a16:colId xmlns:a16="http://schemas.microsoft.com/office/drawing/2014/main" val="1923883081"/>
                    </a:ext>
                  </a:extLst>
                </a:gridCol>
                <a:gridCol w="1080670">
                  <a:extLst>
                    <a:ext uri="{9D8B030D-6E8A-4147-A177-3AD203B41FA5}">
                      <a16:colId xmlns:a16="http://schemas.microsoft.com/office/drawing/2014/main" val="3823929509"/>
                    </a:ext>
                  </a:extLst>
                </a:gridCol>
              </a:tblGrid>
              <a:tr h="433151">
                <a:tc>
                  <a:txBody>
                    <a:bodyPr/>
                    <a:lstStyle/>
                    <a:p>
                      <a:pPr algn="just">
                        <a:lnSpc>
                          <a:spcPct val="107000"/>
                        </a:lnSpc>
                        <a:spcAft>
                          <a:spcPts val="800"/>
                        </a:spcAft>
                      </a:pPr>
                      <a:r>
                        <a:rPr lang="en-US" sz="1000" kern="1200">
                          <a:effectLst/>
                        </a:rPr>
                        <a:t>Model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Accuracy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417872514"/>
                  </a:ext>
                </a:extLst>
              </a:tr>
              <a:tr h="358399">
                <a:tc>
                  <a:txBody>
                    <a:bodyPr/>
                    <a:lstStyle/>
                    <a:p>
                      <a:pPr algn="just">
                        <a:lnSpc>
                          <a:spcPct val="107000"/>
                        </a:lnSpc>
                        <a:spcAft>
                          <a:spcPts val="800"/>
                        </a:spcAft>
                      </a:pPr>
                      <a:r>
                        <a:rPr lang="en-US" sz="1000" kern="1200">
                          <a:effectLst/>
                        </a:rPr>
                        <a:t>Naïve Bayes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75.99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913972162"/>
                  </a:ext>
                </a:extLst>
              </a:tr>
              <a:tr h="393215">
                <a:tc>
                  <a:txBody>
                    <a:bodyPr/>
                    <a:lstStyle/>
                    <a:p>
                      <a:pPr algn="just">
                        <a:lnSpc>
                          <a:spcPct val="107000"/>
                        </a:lnSpc>
                        <a:spcAft>
                          <a:spcPts val="800"/>
                        </a:spcAft>
                      </a:pPr>
                      <a:r>
                        <a:rPr lang="en-US" sz="1000" kern="1200">
                          <a:effectLst/>
                        </a:rPr>
                        <a:t>Random Forest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85.28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746300997"/>
                  </a:ext>
                </a:extLst>
              </a:tr>
              <a:tr h="400383">
                <a:tc>
                  <a:txBody>
                    <a:bodyPr/>
                    <a:lstStyle/>
                    <a:p>
                      <a:pPr algn="just">
                        <a:lnSpc>
                          <a:spcPct val="107000"/>
                        </a:lnSpc>
                        <a:spcAft>
                          <a:spcPts val="800"/>
                        </a:spcAft>
                      </a:pPr>
                      <a:r>
                        <a:rPr lang="en-US" sz="1000" kern="1200">
                          <a:effectLst/>
                        </a:rPr>
                        <a:t>CNN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95.12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0.1405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2740040972"/>
                  </a:ext>
                </a:extLst>
              </a:tr>
              <a:tr h="393215">
                <a:tc>
                  <a:txBody>
                    <a:bodyPr/>
                    <a:lstStyle/>
                    <a:p>
                      <a:pPr algn="just">
                        <a:lnSpc>
                          <a:spcPct val="107000"/>
                        </a:lnSpc>
                        <a:spcAft>
                          <a:spcPts val="800"/>
                        </a:spcAft>
                      </a:pPr>
                      <a:r>
                        <a:rPr lang="en-US" sz="1000" kern="1200">
                          <a:effectLst/>
                        </a:rPr>
                        <a:t>CNN + LSTM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96.36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0.1295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2926677675"/>
                  </a:ext>
                </a:extLst>
              </a:tr>
              <a:tr h="416767">
                <a:tc>
                  <a:txBody>
                    <a:bodyPr/>
                    <a:lstStyle/>
                    <a:p>
                      <a:pPr algn="just">
                        <a:lnSpc>
                          <a:spcPct val="107000"/>
                        </a:lnSpc>
                        <a:spcAft>
                          <a:spcPts val="800"/>
                        </a:spcAft>
                      </a:pPr>
                      <a:r>
                        <a:rPr lang="en-US" sz="1000" kern="1200">
                          <a:effectLst/>
                        </a:rPr>
                        <a:t>CNN + BiLSTM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96.63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0.1199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914330856"/>
                  </a:ext>
                </a:extLst>
              </a:tr>
              <a:tr h="395263">
                <a:tc>
                  <a:txBody>
                    <a:bodyPr/>
                    <a:lstStyle/>
                    <a:p>
                      <a:pPr algn="just">
                        <a:lnSpc>
                          <a:spcPct val="107000"/>
                        </a:lnSpc>
                        <a:spcAft>
                          <a:spcPts val="800"/>
                        </a:spcAft>
                      </a:pPr>
                      <a:r>
                        <a:rPr lang="en-US" sz="1000" kern="1200">
                          <a:effectLst/>
                        </a:rPr>
                        <a:t>CNN + GRU</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96.37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0.1295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509390384"/>
                  </a:ext>
                </a:extLst>
              </a:tr>
              <a:tr h="264806">
                <a:tc>
                  <a:txBody>
                    <a:bodyPr/>
                    <a:lstStyle/>
                    <a:p>
                      <a:pPr algn="just">
                        <a:lnSpc>
                          <a:spcPct val="107000"/>
                        </a:lnSpc>
                        <a:spcAft>
                          <a:spcPts val="800"/>
                        </a:spcAft>
                      </a:pPr>
                      <a:r>
                        <a:rPr lang="en-US" sz="1000" kern="1200">
                          <a:effectLst/>
                        </a:rPr>
                        <a:t>CNN + BiGRU</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96.48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dirty="0">
                          <a:effectLst/>
                        </a:rPr>
                        <a:t>0.1254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626121786"/>
                  </a:ext>
                </a:extLst>
              </a:tr>
            </a:tbl>
          </a:graphicData>
        </a:graphic>
      </p:graphicFrame>
      <p:sp>
        <p:nvSpPr>
          <p:cNvPr id="16" name="TextBox 15">
            <a:extLst>
              <a:ext uri="{FF2B5EF4-FFF2-40B4-BE49-F238E27FC236}">
                <a16:creationId xmlns:a16="http://schemas.microsoft.com/office/drawing/2014/main" id="{94AF269C-011B-447F-A713-B7B83EFDAF8F}"/>
              </a:ext>
            </a:extLst>
          </p:cNvPr>
          <p:cNvSpPr txBox="1"/>
          <p:nvPr/>
        </p:nvSpPr>
        <p:spPr>
          <a:xfrm>
            <a:off x="2023280" y="1603655"/>
            <a:ext cx="8826689" cy="369332"/>
          </a:xfrm>
          <a:prstGeom prst="rect">
            <a:avLst/>
          </a:prstGeom>
          <a:noFill/>
        </p:spPr>
        <p:txBody>
          <a:bodyPr wrap="square">
            <a:spAutoFit/>
          </a:bodyPr>
          <a:lstStyle/>
          <a:p>
            <a:r>
              <a:rPr lang="en-US" dirty="0"/>
              <a:t>Results for Word2Vec Model and GloVe Model used in Feature extraction.</a:t>
            </a:r>
            <a:endParaRPr lang="en-IN" dirty="0"/>
          </a:p>
        </p:txBody>
      </p:sp>
    </p:spTree>
    <p:extLst>
      <p:ext uri="{BB962C8B-B14F-4D97-AF65-F5344CB8AC3E}">
        <p14:creationId xmlns:p14="http://schemas.microsoft.com/office/powerpoint/2010/main" val="4044773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1280890"/>
          </a:xfrm>
        </p:spPr>
        <p:txBody>
          <a:bodyPr/>
          <a:lstStyle/>
          <a:p>
            <a:r>
              <a:rPr lang="en-US" dirty="0"/>
              <a:t>System Testing and Result Analysis </a:t>
            </a:r>
            <a:endParaRPr lang="en-IN" dirty="0"/>
          </a:p>
        </p:txBody>
      </p:sp>
      <p:pic>
        <p:nvPicPr>
          <p:cNvPr id="6" name="Content Placeholder 5">
            <a:extLst>
              <a:ext uri="{FF2B5EF4-FFF2-40B4-BE49-F238E27FC236}">
                <a16:creationId xmlns:a16="http://schemas.microsoft.com/office/drawing/2014/main" id="{FB42A50D-B40B-4465-88C8-06EA90FD4E29}"/>
              </a:ext>
            </a:extLst>
          </p:cNvPr>
          <p:cNvPicPr>
            <a:picLocks noGrp="1" noChangeAspect="1"/>
          </p:cNvPicPr>
          <p:nvPr>
            <p:ph idx="1"/>
          </p:nvPr>
        </p:nvPicPr>
        <p:blipFill>
          <a:blip r:embed="rId2"/>
          <a:stretch>
            <a:fillRect/>
          </a:stretch>
        </p:blipFill>
        <p:spPr>
          <a:xfrm>
            <a:off x="1444488" y="1905000"/>
            <a:ext cx="3524928" cy="4328890"/>
          </a:xfrm>
        </p:spPr>
      </p:pic>
      <p:sp>
        <p:nvSpPr>
          <p:cNvPr id="7" name="TextBox 6">
            <a:extLst>
              <a:ext uri="{FF2B5EF4-FFF2-40B4-BE49-F238E27FC236}">
                <a16:creationId xmlns:a16="http://schemas.microsoft.com/office/drawing/2014/main" id="{86CF8BAA-0318-421A-97CA-739A83E766C6}"/>
              </a:ext>
            </a:extLst>
          </p:cNvPr>
          <p:cNvSpPr txBox="1"/>
          <p:nvPr/>
        </p:nvSpPr>
        <p:spPr>
          <a:xfrm>
            <a:off x="1444488" y="1318591"/>
            <a:ext cx="9303024" cy="369332"/>
          </a:xfrm>
          <a:prstGeom prst="rect">
            <a:avLst/>
          </a:prstGeom>
          <a:noFill/>
        </p:spPr>
        <p:txBody>
          <a:bodyPr wrap="square">
            <a:spAutoFit/>
          </a:bodyPr>
          <a:lstStyle/>
          <a:p>
            <a:r>
              <a:rPr lang="en-US" dirty="0"/>
              <a:t>Confusion Matrix and classification report.</a:t>
            </a:r>
            <a:endParaRPr lang="en-IN" dirty="0"/>
          </a:p>
        </p:txBody>
      </p:sp>
      <p:pic>
        <p:nvPicPr>
          <p:cNvPr id="5" name="Picture 4">
            <a:extLst>
              <a:ext uri="{FF2B5EF4-FFF2-40B4-BE49-F238E27FC236}">
                <a16:creationId xmlns:a16="http://schemas.microsoft.com/office/drawing/2014/main" id="{0AA655F2-5505-411B-8D7C-2CE5A7568552}"/>
              </a:ext>
            </a:extLst>
          </p:cNvPr>
          <p:cNvPicPr>
            <a:picLocks noChangeAspect="1"/>
          </p:cNvPicPr>
          <p:nvPr/>
        </p:nvPicPr>
        <p:blipFill>
          <a:blip r:embed="rId3"/>
          <a:stretch>
            <a:fillRect/>
          </a:stretch>
        </p:blipFill>
        <p:spPr>
          <a:xfrm>
            <a:off x="5540991" y="1905000"/>
            <a:ext cx="6387152" cy="4328890"/>
          </a:xfrm>
          <a:prstGeom prst="rect">
            <a:avLst/>
          </a:prstGeom>
        </p:spPr>
      </p:pic>
    </p:spTree>
    <p:extLst>
      <p:ext uri="{BB962C8B-B14F-4D97-AF65-F5344CB8AC3E}">
        <p14:creationId xmlns:p14="http://schemas.microsoft.com/office/powerpoint/2010/main" val="519468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939647"/>
          </a:xfrm>
        </p:spPr>
        <p:txBody>
          <a:bodyPr>
            <a:normAutofit fontScale="90000"/>
          </a:bodyPr>
          <a:lstStyle/>
          <a:p>
            <a:r>
              <a:rPr lang="en-US" dirty="0"/>
              <a:t>Details of Modules/Objectives Completed</a:t>
            </a:r>
            <a:endParaRPr lang="en-IN" dirty="0"/>
          </a:p>
        </p:txBody>
      </p:sp>
      <p:sp>
        <p:nvSpPr>
          <p:cNvPr id="8" name="Content Placeholder 7">
            <a:extLst>
              <a:ext uri="{FF2B5EF4-FFF2-40B4-BE49-F238E27FC236}">
                <a16:creationId xmlns:a16="http://schemas.microsoft.com/office/drawing/2014/main" id="{154EF85E-68AE-4B74-ABAA-EBCD16AA26A8}"/>
              </a:ext>
            </a:extLst>
          </p:cNvPr>
          <p:cNvSpPr>
            <a:spLocks noGrp="1"/>
          </p:cNvSpPr>
          <p:nvPr>
            <p:ph idx="1"/>
          </p:nvPr>
        </p:nvSpPr>
        <p:spPr>
          <a:xfrm>
            <a:off x="2589212" y="1749287"/>
            <a:ext cx="8915400" cy="4161935"/>
          </a:xfrm>
        </p:spPr>
        <p:txBody>
          <a:bodyPr/>
          <a:lstStyle/>
          <a:p>
            <a:pPr algn="just">
              <a:spcBef>
                <a:spcPts val="0"/>
              </a:spcBef>
            </a:pPr>
            <a:r>
              <a:rPr lang="en-US" dirty="0"/>
              <a:t>Collected the data from Twitter using Automation and analyzed the data.</a:t>
            </a:r>
          </a:p>
          <a:p>
            <a:pPr algn="just">
              <a:spcBef>
                <a:spcPts val="0"/>
              </a:spcBef>
            </a:pPr>
            <a:r>
              <a:rPr lang="en-US" dirty="0"/>
              <a:t>Processed the raw data and extracted features from the data.</a:t>
            </a:r>
          </a:p>
          <a:p>
            <a:pPr algn="just">
              <a:spcBef>
                <a:spcPts val="0"/>
              </a:spcBef>
            </a:pPr>
            <a:r>
              <a:rPr lang="en-US" dirty="0"/>
              <a:t>Deployed the features into a matrix which could be easily fed into algorithms for training purposes.</a:t>
            </a:r>
          </a:p>
          <a:p>
            <a:pPr algn="just">
              <a:spcBef>
                <a:spcPts val="0"/>
              </a:spcBef>
            </a:pPr>
            <a:r>
              <a:rPr lang="en-US" dirty="0"/>
              <a:t>Applied Machine Learning and Deep Learning Models for training purposes.</a:t>
            </a:r>
          </a:p>
          <a:p>
            <a:pPr algn="just">
              <a:spcBef>
                <a:spcPts val="0"/>
              </a:spcBef>
            </a:pPr>
            <a:r>
              <a:rPr lang="en-US" dirty="0"/>
              <a:t>Comparative analysis of the results sought and visualization of the output.</a:t>
            </a:r>
          </a:p>
          <a:p>
            <a:endParaRPr lang="en-IN" dirty="0"/>
          </a:p>
        </p:txBody>
      </p:sp>
    </p:spTree>
    <p:extLst>
      <p:ext uri="{BB962C8B-B14F-4D97-AF65-F5344CB8AC3E}">
        <p14:creationId xmlns:p14="http://schemas.microsoft.com/office/powerpoint/2010/main" val="321072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939647"/>
          </a:xfrm>
        </p:spPr>
        <p:txBody>
          <a:bodyPr/>
          <a:lstStyle/>
          <a:p>
            <a:r>
              <a:rPr lang="en-US" dirty="0"/>
              <a:t>Time Schedule – Gantt Chart </a:t>
            </a:r>
            <a:endParaRPr lang="en-IN" dirty="0"/>
          </a:p>
        </p:txBody>
      </p:sp>
      <p:pic>
        <p:nvPicPr>
          <p:cNvPr id="2050" name="Picture 2">
            <a:extLst>
              <a:ext uri="{FF2B5EF4-FFF2-40B4-BE49-F238E27FC236}">
                <a16:creationId xmlns:a16="http://schemas.microsoft.com/office/drawing/2014/main" id="{A22CE2F5-0E2F-4869-8710-BFAE3EF155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855304"/>
            <a:ext cx="7779026" cy="405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85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7B31-E9B0-4860-9C73-186E192BD09F}"/>
              </a:ext>
            </a:extLst>
          </p:cNvPr>
          <p:cNvSpPr>
            <a:spLocks noGrp="1"/>
          </p:cNvSpPr>
          <p:nvPr>
            <p:ph type="title"/>
          </p:nvPr>
        </p:nvSpPr>
        <p:spPr>
          <a:xfrm>
            <a:off x="2592925" y="624110"/>
            <a:ext cx="8911687" cy="701107"/>
          </a:xfrm>
        </p:spPr>
        <p:txBody>
          <a:bodyPr/>
          <a:lstStyle/>
          <a:p>
            <a:r>
              <a:rPr lang="en-IN" b="1" dirty="0"/>
              <a:t>Introduction</a:t>
            </a:r>
          </a:p>
        </p:txBody>
      </p:sp>
      <p:sp>
        <p:nvSpPr>
          <p:cNvPr id="3" name="Content Placeholder 2">
            <a:extLst>
              <a:ext uri="{FF2B5EF4-FFF2-40B4-BE49-F238E27FC236}">
                <a16:creationId xmlns:a16="http://schemas.microsoft.com/office/drawing/2014/main" id="{29D60AB7-0A31-451F-882D-A1DB0687699F}"/>
              </a:ext>
            </a:extLst>
          </p:cNvPr>
          <p:cNvSpPr>
            <a:spLocks noGrp="1"/>
          </p:cNvSpPr>
          <p:nvPr>
            <p:ph idx="1"/>
          </p:nvPr>
        </p:nvSpPr>
        <p:spPr>
          <a:xfrm>
            <a:off x="2589212" y="1325217"/>
            <a:ext cx="8915400" cy="5022574"/>
          </a:xfrm>
        </p:spPr>
        <p:txBody>
          <a:bodyPr>
            <a:normAutofit/>
          </a:bodyPr>
          <a:lstStyle/>
          <a:p>
            <a:pPr marL="0" indent="0">
              <a:buNone/>
            </a:pPr>
            <a:r>
              <a:rPr lang="en-US" sz="2000" b="1" dirty="0">
                <a:solidFill>
                  <a:srgbClr val="31B4E6">
                    <a:lumMod val="75000"/>
                  </a:srgbClr>
                </a:solidFill>
                <a:latin typeface="Century Gothic" panose="020B0502020202020204"/>
                <a:ea typeface="+mj-ea"/>
                <a:cs typeface="+mj-cs"/>
              </a:rPr>
              <a:t>A</a:t>
            </a:r>
            <a:r>
              <a:rPr lang="en-IN" sz="2000" b="1" dirty="0">
                <a:solidFill>
                  <a:srgbClr val="31B4E6">
                    <a:lumMod val="75000"/>
                  </a:srgbClr>
                </a:solidFill>
                <a:latin typeface="Century Gothic" panose="020B0502020202020204"/>
                <a:ea typeface="+mj-ea"/>
                <a:cs typeface="+mj-cs"/>
              </a:rPr>
              <a:t>im/Statement of the problem</a:t>
            </a:r>
          </a:p>
          <a:p>
            <a:r>
              <a:rPr lang="en-US" sz="1600" dirty="0"/>
              <a:t>Social media is increasingly used by different levels of age groups</a:t>
            </a:r>
            <a:r>
              <a:rPr lang="en-IN" sz="1600" dirty="0"/>
              <a:t>.</a:t>
            </a:r>
            <a:endParaRPr lang="en-US" sz="1600" dirty="0"/>
          </a:p>
          <a:p>
            <a:r>
              <a:rPr lang="en-US" sz="1600" dirty="0"/>
              <a:t>The practices turn out to be extremely difficult with the growing number of users and their content. This motivates for detecting depression from the user posts by applying AI.</a:t>
            </a:r>
          </a:p>
          <a:p>
            <a:r>
              <a:rPr lang="en-US" sz="1600" dirty="0"/>
              <a:t>Hence we came up with “Deep Learning Based Detection of Depression”.</a:t>
            </a:r>
            <a:endPar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endParaRPr>
          </a:p>
          <a:p>
            <a:pPr marL="0" indent="0">
              <a:buNone/>
            </a:pPr>
            <a:r>
              <a:rPr lang="en-US" sz="2000" b="1" dirty="0">
                <a:solidFill>
                  <a:srgbClr val="31B4E6">
                    <a:lumMod val="75000"/>
                  </a:srgbClr>
                </a:solidFill>
                <a:latin typeface="Century Gothic" panose="020B0502020202020204"/>
                <a:ea typeface="+mj-ea"/>
                <a:cs typeface="+mj-cs"/>
              </a:rPr>
              <a:t>Objectives</a:t>
            </a:r>
          </a:p>
          <a:p>
            <a:r>
              <a:rPr lang="en-US" sz="1600" dirty="0"/>
              <a:t>The first step is to fetch the data from various sources and pre-process the data using NLP into a form that is predictable and analyzable for depression detection.</a:t>
            </a:r>
          </a:p>
          <a:p>
            <a:r>
              <a:rPr lang="en-US" sz="1600" dirty="0"/>
              <a:t>It is imperative for extracting features from the structured textual data for natural language processing.</a:t>
            </a:r>
            <a:endParaRPr lang="en-US" sz="1600" b="0" dirty="0">
              <a:effectLst/>
            </a:endParaRPr>
          </a:p>
          <a:p>
            <a:r>
              <a:rPr lang="en-US" sz="1600" dirty="0"/>
              <a:t>With a large pool of features we have to generate models using different machine learning and deep learning techniques.</a:t>
            </a:r>
          </a:p>
          <a:p>
            <a:r>
              <a:rPr lang="en-US" sz="1600" dirty="0"/>
              <a:t>To analyze and optimize the models for assessment for depressive symptoms of an individual.</a:t>
            </a:r>
            <a:endParaRPr lang="en-US" sz="1600" b="0" dirty="0">
              <a:effectLst/>
            </a:endParaRPr>
          </a:p>
          <a:p>
            <a:pPr marL="0" indent="0">
              <a:buNone/>
            </a:pPr>
            <a:endParaRPr lang="en-IN" sz="2000" b="1" dirty="0">
              <a:solidFill>
                <a:srgbClr val="31B4E6">
                  <a:lumMod val="75000"/>
                </a:srgbClr>
              </a:solidFill>
              <a:latin typeface="Century Gothic" panose="020B0502020202020204"/>
              <a:ea typeface="+mj-ea"/>
              <a:cs typeface="+mj-cs"/>
            </a:endParaRPr>
          </a:p>
          <a:p>
            <a:pPr marL="0" indent="0">
              <a:buNone/>
            </a:pPr>
            <a:endPar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408144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1280890"/>
          </a:xfrm>
        </p:spPr>
        <p:txBody>
          <a:bodyPr/>
          <a:lstStyle/>
          <a:p>
            <a:r>
              <a:rPr lang="en-US" dirty="0"/>
              <a:t>References</a:t>
            </a:r>
            <a:endParaRPr lang="en-IN" dirty="0"/>
          </a:p>
        </p:txBody>
      </p:sp>
      <p:sp>
        <p:nvSpPr>
          <p:cNvPr id="4" name="Content Placeholder 3">
            <a:extLst>
              <a:ext uri="{FF2B5EF4-FFF2-40B4-BE49-F238E27FC236}">
                <a16:creationId xmlns:a16="http://schemas.microsoft.com/office/drawing/2014/main" id="{DD2C27E5-22B1-4EC4-8D9F-83F08C2EEAEC}"/>
              </a:ext>
            </a:extLst>
          </p:cNvPr>
          <p:cNvSpPr>
            <a:spLocks noGrp="1"/>
          </p:cNvSpPr>
          <p:nvPr>
            <p:ph idx="1"/>
          </p:nvPr>
        </p:nvSpPr>
        <p:spPr>
          <a:xfrm>
            <a:off x="2332382" y="1457739"/>
            <a:ext cx="9172229" cy="4453483"/>
          </a:xfrm>
        </p:spPr>
        <p:txBody>
          <a:bodyPr>
            <a:normAutofit fontScale="85000" lnSpcReduction="10000"/>
          </a:bodyPr>
          <a:lstStyle/>
          <a:p>
            <a:pPr marL="0" indent="0">
              <a:buNone/>
            </a:pPr>
            <a:r>
              <a:rPr lang="en-IN" dirty="0"/>
              <a:t>[1]	DEY, SHARMISTHA, et al. "DEPRESSION DETECTION USING INTELLIGENT ALGORITHMS FROM SOCIAL MEDIA CONTEXT-STATE OF THE ART, TRENDS AND FUTURE ROADMAP."</a:t>
            </a:r>
          </a:p>
          <a:p>
            <a:pPr marL="0" indent="0">
              <a:buNone/>
            </a:pPr>
            <a:r>
              <a:rPr lang="en-IN" dirty="0"/>
              <a:t>[2]	Deshpande, Mandar &amp; Rao, Vignesh. (2017). Depression detection using emotion artificial intelligence. 858-862. 10.1109/ISS1.2017.8389299.</a:t>
            </a:r>
          </a:p>
          <a:p>
            <a:pPr marL="0" indent="0">
              <a:buNone/>
            </a:pPr>
            <a:r>
              <a:rPr lang="en-IN" dirty="0"/>
              <a:t>[3]	Islam R, Kabir A, Wang H and Ulhaq A, Depression detection from social network data using machine learning Techniques, Islam et al. Health Inf Sci	Syst,vol. 6, No. 8,pp:1-12,2019.</a:t>
            </a:r>
          </a:p>
          <a:p>
            <a:pPr marL="0" indent="0">
              <a:buNone/>
            </a:pPr>
            <a:r>
              <a:rPr lang="en-IN" dirty="0"/>
              <a:t>[4]	Guo, Hao, et al. "Resting-state functional connectivity abnormalities in first-onset unmedicated depression." Neural regeneration research 9.2 (2014): 153.</a:t>
            </a:r>
          </a:p>
          <a:p>
            <a:pPr marL="0" indent="0">
              <a:buNone/>
            </a:pPr>
            <a:r>
              <a:rPr lang="en-IN" dirty="0"/>
              <a:t>[5]	Shervin Minaee, Nal Kalchbrenner, Erik Cambria, Narjes Nikzad, Meysam Chenaghlu, Jianfeng Gao, for Deep Learning Based Text Classification: A Comprehensive Review</a:t>
            </a:r>
          </a:p>
          <a:p>
            <a:pPr marL="0" indent="0">
              <a:buNone/>
            </a:pPr>
            <a:r>
              <a:rPr lang="en-IN" dirty="0"/>
              <a:t>[6]	</a:t>
            </a:r>
            <a:r>
              <a:rPr lang="en-IN" dirty="0">
                <a:hlinkClick r:id="rId2"/>
              </a:rPr>
              <a:t>https://wiki.pathmind.com/word2vec</a:t>
            </a:r>
            <a:endParaRPr lang="en-IN" dirty="0"/>
          </a:p>
          <a:p>
            <a:pPr marL="0" indent="0">
              <a:buNone/>
            </a:pPr>
            <a:r>
              <a:rPr lang="en-IN" dirty="0"/>
              <a:t>[7]	</a:t>
            </a:r>
            <a:r>
              <a:rPr lang="en-IN" dirty="0">
                <a:hlinkClick r:id="rId3"/>
              </a:rPr>
              <a:t>https://nlp.stanford.edu/projects/glove/</a:t>
            </a:r>
            <a:endParaRPr lang="en-IN" dirty="0"/>
          </a:p>
          <a:p>
            <a:pPr marL="0" indent="0">
              <a:buNone/>
            </a:pPr>
            <a:r>
              <a:rPr lang="en-IN" dirty="0"/>
              <a:t>[8]	</a:t>
            </a:r>
            <a:r>
              <a:rPr lang="en-IN" dirty="0">
                <a:hlinkClick r:id="rId4"/>
              </a:rPr>
              <a:t>https://code.google.com/archive/p/word2vec/</a:t>
            </a:r>
            <a:endParaRPr lang="en-IN" dirty="0"/>
          </a:p>
          <a:p>
            <a:pPr marL="0" indent="0">
              <a:buNone/>
            </a:pPr>
            <a:r>
              <a:rPr lang="en-IN" dirty="0"/>
              <a:t>[9]	</a:t>
            </a:r>
            <a:r>
              <a:rPr lang="en-IN" dirty="0">
                <a:hlinkClick r:id="rId5"/>
              </a:rPr>
              <a:t>https://colah.github.io/posts/2015-08-Understanding-LSTMs/</a:t>
            </a:r>
            <a:endParaRPr lang="en-IN" dirty="0"/>
          </a:p>
          <a:p>
            <a:pPr marL="0" indent="0">
              <a:buNone/>
            </a:pPr>
            <a:r>
              <a:rPr lang="en-IN" dirty="0"/>
              <a:t>[10]	</a:t>
            </a:r>
            <a:r>
              <a:rPr lang="en-IN" dirty="0">
                <a:hlinkClick r:id="rId6"/>
              </a:rPr>
              <a:t>https://www.programmersought.com/article/15814471891/</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5363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7D38-C0D5-4211-BE2E-EE9B1431C287}"/>
              </a:ext>
            </a:extLst>
          </p:cNvPr>
          <p:cNvSpPr>
            <a:spLocks noGrp="1"/>
          </p:cNvSpPr>
          <p:nvPr>
            <p:ph type="title"/>
          </p:nvPr>
        </p:nvSpPr>
        <p:spPr>
          <a:xfrm>
            <a:off x="4701198" y="2775303"/>
            <a:ext cx="2789604" cy="1280890"/>
          </a:xfrm>
        </p:spPr>
        <p:txBody>
          <a:bodyPr>
            <a:normAutofit fontScale="90000"/>
          </a:bodyPr>
          <a:lstStyle/>
          <a:p>
            <a:pPr algn="ctr"/>
            <a:r>
              <a:rPr lang="en-IN" sz="4400" dirty="0"/>
              <a:t>Thank You</a:t>
            </a:r>
          </a:p>
        </p:txBody>
      </p:sp>
    </p:spTree>
    <p:extLst>
      <p:ext uri="{BB962C8B-B14F-4D97-AF65-F5344CB8AC3E}">
        <p14:creationId xmlns:p14="http://schemas.microsoft.com/office/powerpoint/2010/main" val="197554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7B31-E9B0-4860-9C73-186E192BD09F}"/>
              </a:ext>
            </a:extLst>
          </p:cNvPr>
          <p:cNvSpPr>
            <a:spLocks noGrp="1"/>
          </p:cNvSpPr>
          <p:nvPr>
            <p:ph type="title"/>
          </p:nvPr>
        </p:nvSpPr>
        <p:spPr>
          <a:xfrm>
            <a:off x="2592925" y="624110"/>
            <a:ext cx="8911687" cy="701107"/>
          </a:xfrm>
        </p:spPr>
        <p:txBody>
          <a:bodyPr/>
          <a:lstStyle/>
          <a:p>
            <a:r>
              <a:rPr lang="en-IN" b="1" dirty="0"/>
              <a:t>Introduction</a:t>
            </a:r>
          </a:p>
        </p:txBody>
      </p:sp>
      <p:sp>
        <p:nvSpPr>
          <p:cNvPr id="3" name="Content Placeholder 2">
            <a:extLst>
              <a:ext uri="{FF2B5EF4-FFF2-40B4-BE49-F238E27FC236}">
                <a16:creationId xmlns:a16="http://schemas.microsoft.com/office/drawing/2014/main" id="{29D60AB7-0A31-451F-882D-A1DB0687699F}"/>
              </a:ext>
            </a:extLst>
          </p:cNvPr>
          <p:cNvSpPr>
            <a:spLocks noGrp="1"/>
          </p:cNvSpPr>
          <p:nvPr>
            <p:ph idx="1"/>
          </p:nvPr>
        </p:nvSpPr>
        <p:spPr>
          <a:xfrm>
            <a:off x="2589212" y="1325217"/>
            <a:ext cx="8915400" cy="5022574"/>
          </a:xfrm>
        </p:spPr>
        <p:txBody>
          <a:bodyPr>
            <a:normAutofit/>
          </a:bodyPr>
          <a:lstStyle/>
          <a:p>
            <a:pPr marL="0" indent="0">
              <a:buNone/>
            </a:pPr>
            <a:r>
              <a:rPr lang="en-US" sz="2000" b="1" dirty="0">
                <a:solidFill>
                  <a:srgbClr val="31B4E6">
                    <a:lumMod val="75000"/>
                  </a:srgbClr>
                </a:solidFill>
                <a:latin typeface="Century Gothic" panose="020B0502020202020204"/>
                <a:ea typeface="+mj-ea"/>
                <a:cs typeface="+mj-cs"/>
              </a:rPr>
              <a:t>Introduction to the </a:t>
            </a:r>
            <a:r>
              <a:rPr lang="en-IN" sz="2000" b="1" dirty="0">
                <a:solidFill>
                  <a:srgbClr val="31B4E6">
                    <a:lumMod val="75000"/>
                  </a:srgbClr>
                </a:solidFill>
                <a:latin typeface="Century Gothic" panose="020B0502020202020204"/>
                <a:ea typeface="+mj-ea"/>
                <a:cs typeface="+mj-cs"/>
              </a:rPr>
              <a:t>problem domain</a:t>
            </a:r>
          </a:p>
          <a:p>
            <a:pPr marL="0" indent="0">
              <a:buNone/>
            </a:pPr>
            <a:r>
              <a:rPr lang="en-US" sz="1600" dirty="0">
                <a:solidFill>
                  <a:schemeClr val="tx1"/>
                </a:solidFill>
                <a:latin typeface="Century Gothic" panose="020B0502020202020204"/>
                <a:ea typeface="+mj-ea"/>
                <a:cs typeface="+mj-cs"/>
              </a:rPr>
              <a:t>There are multiple ways to detect depression by using text data, audio data, video data, but text data proves to be of more significance as an explosion of users in the social media sites connect various people and they tend to post pictures, comments on these sites. In this project we are considering text data in order to detect depression in individuals</a:t>
            </a:r>
          </a:p>
          <a:p>
            <a:pPr marL="0" indent="0">
              <a:buNone/>
            </a:pPr>
            <a:endParaRPr lang="en-IN" sz="2000" b="1" dirty="0">
              <a:solidFill>
                <a:srgbClr val="31B4E6">
                  <a:lumMod val="75000"/>
                </a:srgbClr>
              </a:solidFill>
              <a:latin typeface="Century Gothic" panose="020B0502020202020204"/>
              <a:ea typeface="+mj-ea"/>
              <a:cs typeface="+mj-cs"/>
            </a:endParaRPr>
          </a:p>
          <a:p>
            <a:pPr marL="0" indent="0">
              <a:buNone/>
            </a:pPr>
            <a:r>
              <a:rPr lang="en-US" sz="2000" b="1" dirty="0">
                <a:solidFill>
                  <a:srgbClr val="31B4E6">
                    <a:lumMod val="75000"/>
                  </a:srgbClr>
                </a:solidFill>
                <a:latin typeface="Century Gothic" panose="020B0502020202020204"/>
                <a:ea typeface="+mj-ea"/>
                <a:cs typeface="+mj-cs"/>
              </a:rPr>
              <a:t>Applications</a:t>
            </a:r>
          </a:p>
          <a:p>
            <a:r>
              <a:rPr lang="en-US" sz="1600" dirty="0"/>
              <a:t>Monitor Family members mental health</a:t>
            </a:r>
          </a:p>
          <a:p>
            <a:r>
              <a:rPr lang="en-US" sz="1600" dirty="0"/>
              <a:t>Analyze the data of Depressed People</a:t>
            </a:r>
          </a:p>
          <a:p>
            <a:r>
              <a:rPr lang="en-IN" sz="1600" dirty="0"/>
              <a:t>Clinical treatment design</a:t>
            </a:r>
          </a:p>
          <a:p>
            <a:r>
              <a:rPr lang="en-US" sz="1600" dirty="0"/>
              <a:t>Design precautions to avoid depression</a:t>
            </a:r>
          </a:p>
          <a:p>
            <a:pPr marL="0" indent="0">
              <a:buNone/>
            </a:pPr>
            <a:endParaRPr lang="en-IN" sz="2000" b="1" dirty="0">
              <a:solidFill>
                <a:srgbClr val="31B4E6">
                  <a:lumMod val="75000"/>
                </a:srgbClr>
              </a:solidFill>
              <a:latin typeface="Century Gothic" panose="020B0502020202020204"/>
              <a:ea typeface="+mj-ea"/>
              <a:cs typeface="+mj-cs"/>
            </a:endParaRPr>
          </a:p>
          <a:p>
            <a:pPr marL="0" indent="0">
              <a:buNone/>
            </a:pPr>
            <a:endPar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402087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7B31-E9B0-4860-9C73-186E192BD09F}"/>
              </a:ext>
            </a:extLst>
          </p:cNvPr>
          <p:cNvSpPr>
            <a:spLocks noGrp="1"/>
          </p:cNvSpPr>
          <p:nvPr>
            <p:ph type="title"/>
          </p:nvPr>
        </p:nvSpPr>
        <p:spPr>
          <a:xfrm>
            <a:off x="2592925" y="624110"/>
            <a:ext cx="8911687" cy="701107"/>
          </a:xfrm>
        </p:spPr>
        <p:txBody>
          <a:bodyPr/>
          <a:lstStyle/>
          <a:p>
            <a:r>
              <a:rPr lang="en-IN" b="1" dirty="0"/>
              <a:t>Introduction</a:t>
            </a:r>
          </a:p>
        </p:txBody>
      </p:sp>
      <p:sp>
        <p:nvSpPr>
          <p:cNvPr id="3" name="Content Placeholder 2">
            <a:extLst>
              <a:ext uri="{FF2B5EF4-FFF2-40B4-BE49-F238E27FC236}">
                <a16:creationId xmlns:a16="http://schemas.microsoft.com/office/drawing/2014/main" id="{29D60AB7-0A31-451F-882D-A1DB0687699F}"/>
              </a:ext>
            </a:extLst>
          </p:cNvPr>
          <p:cNvSpPr>
            <a:spLocks noGrp="1"/>
          </p:cNvSpPr>
          <p:nvPr>
            <p:ph idx="1"/>
          </p:nvPr>
        </p:nvSpPr>
        <p:spPr>
          <a:xfrm>
            <a:off x="2589212" y="1325217"/>
            <a:ext cx="8915400" cy="5022574"/>
          </a:xfrm>
        </p:spPr>
        <p:txBody>
          <a:bodyPr>
            <a:normAutofit/>
          </a:bodyPr>
          <a:lstStyle/>
          <a:p>
            <a:pPr marL="0" indent="0">
              <a:buNone/>
            </a:pPr>
            <a:r>
              <a:rPr lang="en-US" sz="2000" b="1" dirty="0">
                <a:solidFill>
                  <a:srgbClr val="31B4E6">
                    <a:lumMod val="75000"/>
                  </a:srgbClr>
                </a:solidFill>
                <a:latin typeface="Century Gothic" panose="020B0502020202020204"/>
                <a:ea typeface="+mj-ea"/>
                <a:cs typeface="+mj-cs"/>
              </a:rPr>
              <a:t>Proposed Solution</a:t>
            </a:r>
            <a:endParaRPr lang="en-IN" sz="2000" b="1" dirty="0">
              <a:solidFill>
                <a:srgbClr val="31B4E6">
                  <a:lumMod val="75000"/>
                </a:srgbClr>
              </a:solidFill>
              <a:latin typeface="Century Gothic" panose="020B0502020202020204"/>
              <a:ea typeface="+mj-ea"/>
              <a:cs typeface="+mj-cs"/>
            </a:endParaRPr>
          </a:p>
          <a:p>
            <a:r>
              <a:rPr lang="en-US" dirty="0"/>
              <a:t>Dataset is retrieved by using Automation on Twitter using TWINT</a:t>
            </a:r>
          </a:p>
          <a:p>
            <a:r>
              <a:rPr lang="en-US" dirty="0"/>
              <a:t>Data is cleaned and features are extracted using NLP</a:t>
            </a:r>
          </a:p>
          <a:p>
            <a:r>
              <a:rPr lang="en-US" dirty="0"/>
              <a:t>word2vec and glove models are used for word embedding</a:t>
            </a:r>
          </a:p>
          <a:p>
            <a:r>
              <a:rPr lang="en-US" dirty="0"/>
              <a:t>Machine Learning Models are applied like Random Forest, Naïve Bayes</a:t>
            </a:r>
          </a:p>
          <a:p>
            <a:r>
              <a:rPr lang="en-US" dirty="0"/>
              <a:t>Deep Learning Models are applied using CNN, CNN + LSTM, CNN + GRU</a:t>
            </a:r>
          </a:p>
          <a:p>
            <a:r>
              <a:rPr lang="en-US" dirty="0"/>
              <a:t>Result is analyzed with various metrics of accuracy</a:t>
            </a:r>
            <a:endParaRPr lang="en-IN" dirty="0"/>
          </a:p>
          <a:p>
            <a:pPr marL="0" indent="0">
              <a:buNone/>
            </a:pPr>
            <a:endParaRPr lang="en-IN" sz="2000" b="1" dirty="0">
              <a:solidFill>
                <a:srgbClr val="31B4E6">
                  <a:lumMod val="75000"/>
                </a:srgbClr>
              </a:solidFill>
              <a:latin typeface="Century Gothic" panose="020B0502020202020204"/>
              <a:ea typeface="+mj-ea"/>
              <a:cs typeface="+mj-cs"/>
            </a:endParaRPr>
          </a:p>
          <a:p>
            <a:pPr marL="0" indent="0">
              <a:buNone/>
            </a:pPr>
            <a:endPar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299445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592925" y="624111"/>
            <a:ext cx="8911687" cy="714360"/>
          </a:xfrm>
        </p:spPr>
        <p:txBody>
          <a:bodyPr/>
          <a:lstStyle/>
          <a:p>
            <a:r>
              <a:rPr lang="en-US" dirty="0"/>
              <a:t>Literature Review	</a:t>
            </a:r>
            <a:endParaRPr lang="en-IN" dirty="0"/>
          </a:p>
        </p:txBody>
      </p:sp>
      <p:sp>
        <p:nvSpPr>
          <p:cNvPr id="3" name="Content Placeholder 2">
            <a:extLst>
              <a:ext uri="{FF2B5EF4-FFF2-40B4-BE49-F238E27FC236}">
                <a16:creationId xmlns:a16="http://schemas.microsoft.com/office/drawing/2014/main" id="{49DF494F-78B0-42E1-8B25-97F060783F1C}"/>
              </a:ext>
            </a:extLst>
          </p:cNvPr>
          <p:cNvSpPr>
            <a:spLocks noGrp="1"/>
          </p:cNvSpPr>
          <p:nvPr>
            <p:ph idx="1"/>
          </p:nvPr>
        </p:nvSpPr>
        <p:spPr>
          <a:xfrm>
            <a:off x="2589212" y="1656521"/>
            <a:ext cx="8915400" cy="4678017"/>
          </a:xfrm>
        </p:spPr>
        <p:txBody>
          <a:bodyPr>
            <a:normAutofit fontScale="70000" lnSpcReduction="20000"/>
          </a:bodyPr>
          <a:lstStyle/>
          <a:p>
            <a:pPr algn="just">
              <a:spcBef>
                <a:spcPts val="0"/>
              </a:spcBef>
            </a:pPr>
            <a:r>
              <a:rPr lang="en-US" sz="2300" b="0" i="0" u="none" strike="noStrike" dirty="0">
                <a:solidFill>
                  <a:srgbClr val="000000"/>
                </a:solidFill>
                <a:effectLst/>
              </a:rPr>
              <a:t>According to Dey, Sharmishta, et. al., [1] more than 264 million people across the globe suffer from mental health conditions and depression, between 76% to 85% of lower- and middle-income groups don’t receive any treatment for depression. The author also mentions that since the dawn of the beginning of the internet people have begun to dump their thoughts on the Internet which may prove to be a very powerful tool for the diagnosis of a person’s mental health problems. </a:t>
            </a:r>
          </a:p>
          <a:p>
            <a:pPr algn="just">
              <a:spcBef>
                <a:spcPts val="0"/>
              </a:spcBef>
            </a:pPr>
            <a:endParaRPr lang="en-US" sz="2300" b="0" i="0" u="none" strike="noStrike" dirty="0">
              <a:solidFill>
                <a:srgbClr val="000000"/>
              </a:solidFill>
              <a:effectLst/>
            </a:endParaRPr>
          </a:p>
          <a:p>
            <a:pPr algn="just">
              <a:spcBef>
                <a:spcPts val="0"/>
              </a:spcBef>
            </a:pPr>
            <a:r>
              <a:rPr lang="en-US" sz="2300" b="0" i="0" u="none" strike="noStrike" dirty="0">
                <a:solidFill>
                  <a:srgbClr val="000000"/>
                </a:solidFill>
                <a:effectLst/>
              </a:rPr>
              <a:t>[1],[2],[3] have given a survey on various algorithms applied on depressions data which includes Machine Learning, Deep Learning, Data Mining etc. also mentioned about various trends in the usage of Random Forest, Hidden Markov Model, Naïve Bayes models for the better analysis of the model. Dey, Sharmishta, et. al., [1] mentions 95% accuracy for Deep Learning models and 92.6% F1-score for Artificial Neural Networks.</a:t>
            </a:r>
          </a:p>
          <a:p>
            <a:pPr algn="just">
              <a:spcBef>
                <a:spcPts val="0"/>
              </a:spcBef>
            </a:pPr>
            <a:endParaRPr lang="en-US" sz="2300" b="0" i="0" u="none" strike="noStrike" dirty="0">
              <a:solidFill>
                <a:srgbClr val="000000"/>
              </a:solidFill>
              <a:effectLst/>
            </a:endParaRPr>
          </a:p>
          <a:p>
            <a:pPr algn="just">
              <a:spcBef>
                <a:spcPts val="0"/>
              </a:spcBef>
            </a:pPr>
            <a:r>
              <a:rPr lang="en-US" sz="2300" b="0" i="0" u="none" strike="noStrike" dirty="0">
                <a:solidFill>
                  <a:srgbClr val="000000"/>
                </a:solidFill>
                <a:effectLst/>
              </a:rPr>
              <a:t>Mandar Deshpande, Vignesh Rao [2] have proposed a concrete idea on data extraction and data pre-processing using Natural Language Processing. The model proposed incorporates SVM, Multinomial Naïve Bayes as the primary algorithms. Author has taken into consideration F1-Score, Precision and Recall as the accuracy measures. The results for Multinomial Naïve Bayes are 83% and Support Vector Machine is 79%.</a:t>
            </a:r>
          </a:p>
          <a:p>
            <a:pPr algn="just">
              <a:spcBef>
                <a:spcPts val="0"/>
              </a:spcBef>
            </a:pPr>
            <a:endParaRPr lang="en-US" sz="2300" b="0" i="0" u="none" strike="noStrike" dirty="0">
              <a:solidFill>
                <a:srgbClr val="000000"/>
              </a:solidFill>
              <a:effectLst/>
            </a:endParaRPr>
          </a:p>
          <a:p>
            <a:pPr algn="just">
              <a:spcBef>
                <a:spcPts val="0"/>
              </a:spcBef>
            </a:pPr>
            <a:endParaRPr lang="en-US" sz="2300" b="0" i="0" u="none" strike="noStrike" dirty="0">
              <a:solidFill>
                <a:srgbClr val="000000"/>
              </a:solidFill>
              <a:effectLst/>
            </a:endParaRPr>
          </a:p>
        </p:txBody>
      </p:sp>
    </p:spTree>
    <p:extLst>
      <p:ext uri="{BB962C8B-B14F-4D97-AF65-F5344CB8AC3E}">
        <p14:creationId xmlns:p14="http://schemas.microsoft.com/office/powerpoint/2010/main" val="369234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592925" y="624110"/>
            <a:ext cx="8911687" cy="767368"/>
          </a:xfrm>
        </p:spPr>
        <p:txBody>
          <a:bodyPr/>
          <a:lstStyle/>
          <a:p>
            <a:r>
              <a:rPr lang="en-US" dirty="0"/>
              <a:t>Literature Review	</a:t>
            </a:r>
            <a:endParaRPr lang="en-IN" dirty="0"/>
          </a:p>
        </p:txBody>
      </p:sp>
      <p:sp>
        <p:nvSpPr>
          <p:cNvPr id="3" name="Content Placeholder 2">
            <a:extLst>
              <a:ext uri="{FF2B5EF4-FFF2-40B4-BE49-F238E27FC236}">
                <a16:creationId xmlns:a16="http://schemas.microsoft.com/office/drawing/2014/main" id="{49DF494F-78B0-42E1-8B25-97F060783F1C}"/>
              </a:ext>
            </a:extLst>
          </p:cNvPr>
          <p:cNvSpPr>
            <a:spLocks noGrp="1"/>
          </p:cNvSpPr>
          <p:nvPr>
            <p:ph idx="1"/>
          </p:nvPr>
        </p:nvSpPr>
        <p:spPr>
          <a:xfrm>
            <a:off x="2589212" y="1643270"/>
            <a:ext cx="8915400" cy="4267952"/>
          </a:xfrm>
        </p:spPr>
        <p:txBody>
          <a:bodyPr>
            <a:normAutofit/>
          </a:bodyPr>
          <a:lstStyle/>
          <a:p>
            <a:pPr algn="just">
              <a:spcBef>
                <a:spcPts val="0"/>
              </a:spcBef>
            </a:pPr>
            <a:endParaRPr lang="en-US" sz="2000" b="0" i="0" u="none" strike="noStrike" dirty="0">
              <a:solidFill>
                <a:srgbClr val="000000"/>
              </a:solidFill>
              <a:effectLst/>
            </a:endParaRPr>
          </a:p>
          <a:p>
            <a:pPr algn="just">
              <a:spcBef>
                <a:spcPts val="0"/>
              </a:spcBef>
            </a:pPr>
            <a:r>
              <a:rPr lang="en-US" sz="1600" b="0" i="0" u="none" strike="noStrike" dirty="0">
                <a:solidFill>
                  <a:srgbClr val="000000"/>
                </a:solidFill>
                <a:effectLst/>
              </a:rPr>
              <a:t>Jana M. Havigerova et.al </a:t>
            </a:r>
            <a:r>
              <a:rPr lang="en-US" sz="1600" dirty="0">
                <a:solidFill>
                  <a:srgbClr val="000000"/>
                </a:solidFill>
              </a:rPr>
              <a:t> methodology emphasis more on quantitative linguistic characteristics which are suited based on pronominalization index and readiness to action index in men and sentence complexity and punctuation for women. </a:t>
            </a:r>
            <a:r>
              <a:rPr lang="en-US" sz="1600" b="0" i="0" u="none" strike="noStrike" dirty="0">
                <a:solidFill>
                  <a:srgbClr val="000000"/>
                </a:solidFill>
                <a:effectLst/>
              </a:rPr>
              <a:t>Making use of this peculiar feature of Text the author has proposed various models.</a:t>
            </a:r>
            <a:endParaRPr lang="en-US" sz="1600" b="0" dirty="0">
              <a:effectLst/>
            </a:endParaRPr>
          </a:p>
          <a:p>
            <a:r>
              <a:rPr lang="en-US" sz="1600" dirty="0">
                <a:solidFill>
                  <a:srgbClr val="000000"/>
                </a:solidFill>
              </a:rPr>
              <a:t>Tejus R. S. et.al proposed possible CNN + LSTM model and other machine learning models to find stressful tweets from different kinds of datasets. As the paper was under research during early stages of pandemic, it includes comparative study between the stress level and local demographic level disaster against before and during initial days of pandemic. Where it is found out that stress level indicating stress levels had risen by 30 times where as disaster related by 10 times.</a:t>
            </a:r>
            <a:br>
              <a:rPr lang="en-US" sz="2000" dirty="0"/>
            </a:br>
            <a:endParaRPr lang="en-IN" sz="2000" dirty="0"/>
          </a:p>
        </p:txBody>
      </p:sp>
    </p:spTree>
    <p:extLst>
      <p:ext uri="{BB962C8B-B14F-4D97-AF65-F5344CB8AC3E}">
        <p14:creationId xmlns:p14="http://schemas.microsoft.com/office/powerpoint/2010/main" val="48688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592925" y="624110"/>
            <a:ext cx="8911687" cy="767368"/>
          </a:xfrm>
        </p:spPr>
        <p:txBody>
          <a:bodyPr/>
          <a:lstStyle/>
          <a:p>
            <a:r>
              <a:rPr lang="en-US" dirty="0"/>
              <a:t>Literature Review	</a:t>
            </a:r>
            <a:endParaRPr lang="en-IN" dirty="0"/>
          </a:p>
        </p:txBody>
      </p:sp>
      <p:pic>
        <p:nvPicPr>
          <p:cNvPr id="8" name="table">
            <a:extLst>
              <a:ext uri="{FF2B5EF4-FFF2-40B4-BE49-F238E27FC236}">
                <a16:creationId xmlns:a16="http://schemas.microsoft.com/office/drawing/2014/main" id="{35E26D78-D7CB-418B-AA8E-6E607406D2A2}"/>
              </a:ext>
            </a:extLst>
          </p:cNvPr>
          <p:cNvPicPr>
            <a:picLocks noChangeAspect="1"/>
          </p:cNvPicPr>
          <p:nvPr/>
        </p:nvPicPr>
        <p:blipFill>
          <a:blip r:embed="rId2"/>
          <a:stretch>
            <a:fillRect/>
          </a:stretch>
        </p:blipFill>
        <p:spPr>
          <a:xfrm>
            <a:off x="1239874" y="1524000"/>
            <a:ext cx="9712252" cy="4404360"/>
          </a:xfrm>
          <a:prstGeom prst="rect">
            <a:avLst/>
          </a:prstGeom>
        </p:spPr>
      </p:pic>
    </p:spTree>
    <p:extLst>
      <p:ext uri="{BB962C8B-B14F-4D97-AF65-F5344CB8AC3E}">
        <p14:creationId xmlns:p14="http://schemas.microsoft.com/office/powerpoint/2010/main" val="29178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756D113-E273-4A69-AE99-F0B7F628C8B0}"/>
              </a:ext>
            </a:extLst>
          </p:cNvPr>
          <p:cNvPicPr>
            <a:picLocks noChangeAspect="1"/>
          </p:cNvPicPr>
          <p:nvPr/>
        </p:nvPicPr>
        <p:blipFill>
          <a:blip r:embed="rId2"/>
          <a:stretch>
            <a:fillRect/>
          </a:stretch>
        </p:blipFill>
        <p:spPr>
          <a:xfrm>
            <a:off x="1509594" y="437322"/>
            <a:ext cx="9172812" cy="6222558"/>
          </a:xfrm>
          <a:prstGeom prst="rect">
            <a:avLst/>
          </a:prstGeom>
        </p:spPr>
      </p:pic>
    </p:spTree>
    <p:extLst>
      <p:ext uri="{BB962C8B-B14F-4D97-AF65-F5344CB8AC3E}">
        <p14:creationId xmlns:p14="http://schemas.microsoft.com/office/powerpoint/2010/main" val="920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49DF494F-78B0-42E1-8B25-97F060783F1C}"/>
              </a:ext>
            </a:extLst>
          </p:cNvPr>
          <p:cNvSpPr>
            <a:spLocks noGrp="1"/>
          </p:cNvSpPr>
          <p:nvPr>
            <p:ph idx="1"/>
          </p:nvPr>
        </p:nvSpPr>
        <p:spPr/>
        <p:txBody>
          <a:bodyPr>
            <a:normAutofit/>
          </a:bodyPr>
          <a:lstStyle/>
          <a:p>
            <a:pPr marL="0" indent="0" algn="just" rtl="0">
              <a:spcBef>
                <a:spcPts val="0"/>
              </a:spcBef>
              <a:spcAft>
                <a:spcPts val="0"/>
              </a:spcAft>
              <a:buNone/>
            </a:pPr>
            <a:r>
              <a:rPr lang="en-US" dirty="0"/>
              <a:t>There are two datasets used which are as follows</a:t>
            </a:r>
          </a:p>
          <a:p>
            <a:pPr marL="0" indent="0" algn="just" rtl="0">
              <a:spcBef>
                <a:spcPts val="0"/>
              </a:spcBef>
              <a:spcAft>
                <a:spcPts val="0"/>
              </a:spcAft>
              <a:buNone/>
            </a:pPr>
            <a:endParaRPr lang="en-US" dirty="0"/>
          </a:p>
          <a:p>
            <a:pPr algn="just">
              <a:spcBef>
                <a:spcPts val="0"/>
              </a:spcBef>
            </a:pPr>
            <a:r>
              <a:rPr lang="en-US" dirty="0"/>
              <a:t>Sample_Dataset.csv from Kaggle which is a huge </a:t>
            </a:r>
            <a:r>
              <a:rPr lang="en-US" dirty="0" err="1"/>
              <a:t>corpa</a:t>
            </a:r>
            <a:r>
              <a:rPr lang="en-US" dirty="0"/>
              <a:t> of tweets</a:t>
            </a:r>
          </a:p>
          <a:p>
            <a:pPr marL="0" indent="0" algn="just">
              <a:spcBef>
                <a:spcPts val="0"/>
              </a:spcBef>
              <a:buNone/>
            </a:pPr>
            <a:endParaRPr lang="en-US" dirty="0"/>
          </a:p>
          <a:p>
            <a:pPr algn="just">
              <a:spcBef>
                <a:spcPts val="0"/>
              </a:spcBef>
            </a:pPr>
            <a:r>
              <a:rPr lang="en-US" dirty="0"/>
              <a:t>Other dataset is a collection of datasets of various depressive syndromes like depression.csv, PTSD.csv, stress.csv etc.</a:t>
            </a:r>
          </a:p>
          <a:p>
            <a:pPr algn="just">
              <a:spcBef>
                <a:spcPts val="0"/>
              </a:spcBef>
            </a:pPr>
            <a:endParaRPr lang="en-US" dirty="0"/>
          </a:p>
          <a:p>
            <a:pPr algn="just">
              <a:spcBef>
                <a:spcPts val="0"/>
              </a:spcBef>
            </a:pPr>
            <a:r>
              <a:rPr lang="en-US" dirty="0"/>
              <a:t>The latter dataset was extracted using Automation with the help of TWINT tool.</a:t>
            </a:r>
            <a:endParaRPr lang="en-IN" dirty="0"/>
          </a:p>
        </p:txBody>
      </p:sp>
    </p:spTree>
    <p:extLst>
      <p:ext uri="{BB962C8B-B14F-4D97-AF65-F5344CB8AC3E}">
        <p14:creationId xmlns:p14="http://schemas.microsoft.com/office/powerpoint/2010/main" val="6110909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10508</TotalTime>
  <Words>1417</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Review for Final Year Project  “Deep Learning Based Detection of Depression”</vt:lpstr>
      <vt:lpstr>Introduction</vt:lpstr>
      <vt:lpstr>Introduction</vt:lpstr>
      <vt:lpstr>Introduction</vt:lpstr>
      <vt:lpstr>Literature Review </vt:lpstr>
      <vt:lpstr>Literature Review </vt:lpstr>
      <vt:lpstr>Literature Review </vt:lpstr>
      <vt:lpstr>PowerPoint Presentation</vt:lpstr>
      <vt:lpstr>Dataset</vt:lpstr>
      <vt:lpstr>System requirements and analysis</vt:lpstr>
      <vt:lpstr>Tools and technologies</vt:lpstr>
      <vt:lpstr>System Design and Implementation </vt:lpstr>
      <vt:lpstr>System Design and Implementation(cont) </vt:lpstr>
      <vt:lpstr>System Design and Implementation(cont) </vt:lpstr>
      <vt:lpstr>System Testing and Result Analysis </vt:lpstr>
      <vt:lpstr>System Testing and Result Analysis </vt:lpstr>
      <vt:lpstr>System Testing and Result Analysis </vt:lpstr>
      <vt:lpstr>Details of Modules/Objectives Completed</vt:lpstr>
      <vt:lpstr>Time Schedule – Gantt Chart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wolbachia wMelPop_1967</dc:creator>
  <cp:lastModifiedBy>akshay</cp:lastModifiedBy>
  <cp:revision>73</cp:revision>
  <dcterms:created xsi:type="dcterms:W3CDTF">2020-12-06T14:21:14Z</dcterms:created>
  <dcterms:modified xsi:type="dcterms:W3CDTF">2021-06-24T06:47:34Z</dcterms:modified>
</cp:coreProperties>
</file>