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94" r:id="rId4"/>
    <p:sldId id="290" r:id="rId5"/>
    <p:sldId id="291" r:id="rId6"/>
    <p:sldId id="295" r:id="rId7"/>
    <p:sldId id="278" r:id="rId8"/>
    <p:sldId id="277" r:id="rId9"/>
    <p:sldId id="279" r:id="rId10"/>
    <p:sldId id="280" r:id="rId11"/>
    <p:sldId id="282" r:id="rId12"/>
    <p:sldId id="283" r:id="rId13"/>
    <p:sldId id="285" r:id="rId14"/>
    <p:sldId id="288" r:id="rId15"/>
    <p:sldId id="286" r:id="rId16"/>
    <p:sldId id="29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91" autoAdjust="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hyperlink" Target="https://wiki.pathmind.com/word2vec" TargetMode="External"/><Relationship Id="rId1" Type="http://schemas.openxmlformats.org/officeDocument/2006/relationships/slideLayout" Target="../slideLayouts/slideLayout2.xml"/><Relationship Id="rId6" Type="http://schemas.openxmlformats.org/officeDocument/2006/relationships/hyperlink" Target="https://www.programmersought.com/article/15814471891/" TargetMode="External"/><Relationship Id="rId5" Type="http://schemas.openxmlformats.org/officeDocument/2006/relationships/hyperlink" Target="https://colah.github.io/posts/2015-08-Understanding-LSTMs/" TargetMode="External"/><Relationship Id="rId4" Type="http://schemas.openxmlformats.org/officeDocument/2006/relationships/hyperlink" Target="https://code.google.com/archive/p/word2vec/"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Random_for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44501"/>
            <a:ext cx="8915399" cy="2044700"/>
          </a:xfrm>
        </p:spPr>
        <p:txBody>
          <a:bodyPr>
            <a:normAutofit fontScale="90000"/>
          </a:bodyPr>
          <a:lstStyle/>
          <a:p>
            <a:pPr algn="ctr"/>
            <a:r>
              <a:rPr lang="en-IN" sz="4000" b="1" dirty="0"/>
              <a:t>Review for Final Year Project</a:t>
            </a:r>
            <a:br>
              <a:rPr lang="en-IN" sz="4000" b="1" dirty="0"/>
            </a:br>
            <a:br>
              <a:rPr lang="en-IN" sz="4000" b="1" dirty="0"/>
            </a:br>
            <a:r>
              <a:rPr lang="en-IN" sz="4000" dirty="0"/>
              <a:t>“Deep Learning Based Detection of Depression”</a:t>
            </a:r>
          </a:p>
        </p:txBody>
      </p:sp>
      <p:sp>
        <p:nvSpPr>
          <p:cNvPr id="3" name="Subtitle 2"/>
          <p:cNvSpPr>
            <a:spLocks noGrp="1"/>
          </p:cNvSpPr>
          <p:nvPr>
            <p:ph type="subTitle" idx="1"/>
          </p:nvPr>
        </p:nvSpPr>
        <p:spPr>
          <a:xfrm>
            <a:off x="2589213" y="2990335"/>
            <a:ext cx="8915399" cy="2913327"/>
          </a:xfrm>
        </p:spPr>
        <p:txBody>
          <a:bodyPr>
            <a:normAutofit/>
          </a:bodyPr>
          <a:lstStyle/>
          <a:p>
            <a:endParaRPr lang="en-IN" b="1" dirty="0"/>
          </a:p>
          <a:p>
            <a:endParaRPr lang="en-IN" b="1" dirty="0"/>
          </a:p>
          <a:p>
            <a:r>
              <a:rPr lang="en-IN" b="1" dirty="0"/>
              <a:t>Project Team										Guide</a:t>
            </a:r>
          </a:p>
          <a:p>
            <a:pPr marL="285750" indent="-285750">
              <a:buFont typeface="Arial" panose="020B0604020202020204" pitchFamily="34" charset="0"/>
              <a:buChar char="•"/>
            </a:pPr>
            <a:r>
              <a:rPr lang="en-IN" dirty="0"/>
              <a:t>Akshay Suryanarayan Hegde						Prof. Ashritha R. Murthy</a:t>
            </a:r>
          </a:p>
          <a:p>
            <a:pPr marL="285750" indent="-285750">
              <a:buFont typeface="Arial" panose="020B0604020202020204" pitchFamily="34" charset="0"/>
              <a:buChar char="•"/>
            </a:pPr>
            <a:r>
              <a:rPr lang="en-IN" dirty="0"/>
              <a:t>Ganesh S</a:t>
            </a:r>
          </a:p>
          <a:p>
            <a:pPr marL="285750" indent="-285750">
              <a:buFont typeface="Arial" panose="020B0604020202020204" pitchFamily="34" charset="0"/>
              <a:buChar char="•"/>
            </a:pPr>
            <a:r>
              <a:rPr lang="en-IN" dirty="0"/>
              <a:t>Aniket Kharad</a:t>
            </a:r>
          </a:p>
          <a:p>
            <a:pPr marL="285750" indent="-285750">
              <a:buFont typeface="Arial" panose="020B0604020202020204" pitchFamily="34" charset="0"/>
              <a:buChar char="•"/>
            </a:pPr>
            <a:r>
              <a:rPr lang="en-IN" dirty="0"/>
              <a:t>Manzoor Ahmed</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17460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067339" y="624110"/>
            <a:ext cx="9437274" cy="767368"/>
          </a:xfrm>
        </p:spPr>
        <p:txBody>
          <a:bodyPr/>
          <a:lstStyle/>
          <a:p>
            <a:r>
              <a:rPr lang="en-US" dirty="0"/>
              <a:t>System Design and Implementation(</a:t>
            </a:r>
            <a:r>
              <a:rPr lang="en-US" dirty="0" err="1"/>
              <a:t>cont</a:t>
            </a:r>
            <a:r>
              <a:rPr lang="en-US" dirty="0"/>
              <a:t>) </a:t>
            </a:r>
            <a:endParaRPr lang="en-IN" dirty="0"/>
          </a:p>
        </p:txBody>
      </p:sp>
      <p:pic>
        <p:nvPicPr>
          <p:cNvPr id="5" name="Content Placeholder 4">
            <a:extLst>
              <a:ext uri="{FF2B5EF4-FFF2-40B4-BE49-F238E27FC236}">
                <a16:creationId xmlns:a16="http://schemas.microsoft.com/office/drawing/2014/main" id="{AEA8752E-0B8B-4913-8177-70903B29449C}"/>
              </a:ext>
            </a:extLst>
          </p:cNvPr>
          <p:cNvPicPr>
            <a:picLocks noGrp="1" noChangeAspect="1"/>
          </p:cNvPicPr>
          <p:nvPr>
            <p:ph idx="1"/>
          </p:nvPr>
        </p:nvPicPr>
        <p:blipFill>
          <a:blip r:embed="rId2"/>
          <a:stretch>
            <a:fillRect/>
          </a:stretch>
        </p:blipFill>
        <p:spPr>
          <a:xfrm>
            <a:off x="2438400" y="1905000"/>
            <a:ext cx="8712613" cy="4006850"/>
          </a:xfrm>
        </p:spPr>
      </p:pic>
    </p:spTree>
    <p:extLst>
      <p:ext uri="{BB962C8B-B14F-4D97-AF65-F5344CB8AC3E}">
        <p14:creationId xmlns:p14="http://schemas.microsoft.com/office/powerpoint/2010/main" val="152479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899890"/>
          </a:xfrm>
        </p:spPr>
        <p:txBody>
          <a:bodyPr/>
          <a:lstStyle/>
          <a:p>
            <a:r>
              <a:rPr lang="en-US" dirty="0"/>
              <a:t>System Testing and Result Analysis </a:t>
            </a:r>
            <a:endParaRPr lang="en-IN" dirty="0"/>
          </a:p>
        </p:txBody>
      </p:sp>
      <p:pic>
        <p:nvPicPr>
          <p:cNvPr id="7" name="Content Placeholder 6">
            <a:extLst>
              <a:ext uri="{FF2B5EF4-FFF2-40B4-BE49-F238E27FC236}">
                <a16:creationId xmlns:a16="http://schemas.microsoft.com/office/drawing/2014/main" id="{FC8446E2-A8A4-4D51-B085-6B6C51C31538}"/>
              </a:ext>
            </a:extLst>
          </p:cNvPr>
          <p:cNvPicPr>
            <a:picLocks noGrp="1" noChangeAspect="1"/>
          </p:cNvPicPr>
          <p:nvPr>
            <p:ph idx="1"/>
          </p:nvPr>
        </p:nvPicPr>
        <p:blipFill>
          <a:blip r:embed="rId2"/>
          <a:stretch>
            <a:fillRect/>
          </a:stretch>
        </p:blipFill>
        <p:spPr>
          <a:xfrm>
            <a:off x="2336304" y="2001078"/>
            <a:ext cx="4037992" cy="3778250"/>
          </a:xfrm>
        </p:spPr>
      </p:pic>
      <p:pic>
        <p:nvPicPr>
          <p:cNvPr id="9" name="Picture 8">
            <a:extLst>
              <a:ext uri="{FF2B5EF4-FFF2-40B4-BE49-F238E27FC236}">
                <a16:creationId xmlns:a16="http://schemas.microsoft.com/office/drawing/2014/main" id="{C49D6F84-50CE-46ED-A5E9-71D029D5D844}"/>
              </a:ext>
            </a:extLst>
          </p:cNvPr>
          <p:cNvPicPr>
            <a:picLocks noChangeAspect="1"/>
          </p:cNvPicPr>
          <p:nvPr/>
        </p:nvPicPr>
        <p:blipFill>
          <a:blip r:embed="rId3"/>
          <a:stretch>
            <a:fillRect/>
          </a:stretch>
        </p:blipFill>
        <p:spPr>
          <a:xfrm>
            <a:off x="6626087" y="2001079"/>
            <a:ext cx="4037992" cy="3778249"/>
          </a:xfrm>
          <a:prstGeom prst="rect">
            <a:avLst/>
          </a:prstGeom>
        </p:spPr>
      </p:pic>
    </p:spTree>
    <p:extLst>
      <p:ext uri="{BB962C8B-B14F-4D97-AF65-F5344CB8AC3E}">
        <p14:creationId xmlns:p14="http://schemas.microsoft.com/office/powerpoint/2010/main" val="424295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687855"/>
          </a:xfrm>
        </p:spPr>
        <p:txBody>
          <a:bodyPr/>
          <a:lstStyle/>
          <a:p>
            <a:r>
              <a:rPr lang="en-US" dirty="0"/>
              <a:t>System Testing and Result Analysis </a:t>
            </a:r>
            <a:endParaRPr lang="en-IN" dirty="0"/>
          </a:p>
        </p:txBody>
      </p:sp>
      <p:graphicFrame>
        <p:nvGraphicFramePr>
          <p:cNvPr id="13" name="Table 12">
            <a:extLst>
              <a:ext uri="{FF2B5EF4-FFF2-40B4-BE49-F238E27FC236}">
                <a16:creationId xmlns:a16="http://schemas.microsoft.com/office/drawing/2014/main" id="{2BB3BD5C-CD1E-468D-9214-CA1818D77BB1}"/>
              </a:ext>
            </a:extLst>
          </p:cNvPr>
          <p:cNvGraphicFramePr>
            <a:graphicFrameLocks noGrp="1"/>
          </p:cNvGraphicFramePr>
          <p:nvPr>
            <p:extLst>
              <p:ext uri="{D42A27DB-BD31-4B8C-83A1-F6EECF244321}">
                <p14:modId xmlns:p14="http://schemas.microsoft.com/office/powerpoint/2010/main" val="3736953816"/>
              </p:ext>
            </p:extLst>
          </p:nvPr>
        </p:nvGraphicFramePr>
        <p:xfrm>
          <a:off x="2173273" y="2594975"/>
          <a:ext cx="3545139" cy="3055199"/>
        </p:xfrm>
        <a:graphic>
          <a:graphicData uri="http://schemas.openxmlformats.org/drawingml/2006/table">
            <a:tbl>
              <a:tblPr firstRow="1" firstCol="1" bandRow="1">
                <a:tableStyleId>{5C22544A-7EE6-4342-B048-85BDC9FD1C3A}</a:tableStyleId>
              </a:tblPr>
              <a:tblGrid>
                <a:gridCol w="1520114">
                  <a:extLst>
                    <a:ext uri="{9D8B030D-6E8A-4147-A177-3AD203B41FA5}">
                      <a16:colId xmlns:a16="http://schemas.microsoft.com/office/drawing/2014/main" val="286875286"/>
                    </a:ext>
                  </a:extLst>
                </a:gridCol>
                <a:gridCol w="944354">
                  <a:extLst>
                    <a:ext uri="{9D8B030D-6E8A-4147-A177-3AD203B41FA5}">
                      <a16:colId xmlns:a16="http://schemas.microsoft.com/office/drawing/2014/main" val="816964196"/>
                    </a:ext>
                  </a:extLst>
                </a:gridCol>
                <a:gridCol w="1080671">
                  <a:extLst>
                    <a:ext uri="{9D8B030D-6E8A-4147-A177-3AD203B41FA5}">
                      <a16:colId xmlns:a16="http://schemas.microsoft.com/office/drawing/2014/main" val="1610588782"/>
                    </a:ext>
                  </a:extLst>
                </a:gridCol>
              </a:tblGrid>
              <a:tr h="433151">
                <a:tc>
                  <a:txBody>
                    <a:bodyPr/>
                    <a:lstStyle/>
                    <a:p>
                      <a:pPr algn="just">
                        <a:lnSpc>
                          <a:spcPct val="107000"/>
                        </a:lnSpc>
                        <a:spcAft>
                          <a:spcPts val="800"/>
                        </a:spcAft>
                      </a:pPr>
                      <a:r>
                        <a:rPr lang="en-US" sz="1000" kern="1200">
                          <a:effectLst/>
                        </a:rPr>
                        <a:t>Model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Accuracy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462518015"/>
                  </a:ext>
                </a:extLst>
              </a:tr>
              <a:tr h="358399">
                <a:tc>
                  <a:txBody>
                    <a:bodyPr/>
                    <a:lstStyle/>
                    <a:p>
                      <a:pPr algn="just">
                        <a:lnSpc>
                          <a:spcPct val="107000"/>
                        </a:lnSpc>
                        <a:spcAft>
                          <a:spcPts val="800"/>
                        </a:spcAft>
                      </a:pPr>
                      <a:r>
                        <a:rPr lang="en-US" sz="1000" kern="1200">
                          <a:effectLst/>
                        </a:rPr>
                        <a:t>Naïve Bayes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75.99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389762055"/>
                  </a:ext>
                </a:extLst>
              </a:tr>
              <a:tr h="393215">
                <a:tc>
                  <a:txBody>
                    <a:bodyPr/>
                    <a:lstStyle/>
                    <a:p>
                      <a:pPr algn="just">
                        <a:lnSpc>
                          <a:spcPct val="107000"/>
                        </a:lnSpc>
                        <a:spcAft>
                          <a:spcPts val="800"/>
                        </a:spcAft>
                      </a:pPr>
                      <a:r>
                        <a:rPr lang="en-US" sz="1000" kern="1200">
                          <a:effectLst/>
                        </a:rPr>
                        <a:t>Random Forest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85.28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445710035"/>
                  </a:ext>
                </a:extLst>
              </a:tr>
              <a:tr h="400383">
                <a:tc>
                  <a:txBody>
                    <a:bodyPr/>
                    <a:lstStyle/>
                    <a:p>
                      <a:pPr algn="just">
                        <a:lnSpc>
                          <a:spcPct val="107000"/>
                        </a:lnSpc>
                        <a:spcAft>
                          <a:spcPts val="800"/>
                        </a:spcAft>
                      </a:pPr>
                      <a:r>
                        <a:rPr lang="en-US" sz="1000" kern="1200">
                          <a:effectLst/>
                        </a:rPr>
                        <a:t>CNN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0.1683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517592061"/>
                  </a:ext>
                </a:extLst>
              </a:tr>
              <a:tr h="393215">
                <a:tc>
                  <a:txBody>
                    <a:bodyPr/>
                    <a:lstStyle/>
                    <a:p>
                      <a:pPr algn="just">
                        <a:lnSpc>
                          <a:spcPct val="107000"/>
                        </a:lnSpc>
                        <a:spcAft>
                          <a:spcPts val="800"/>
                        </a:spcAft>
                      </a:pPr>
                      <a:r>
                        <a:rPr lang="en-US" sz="1000" kern="1200">
                          <a:effectLst/>
                        </a:rPr>
                        <a:t>CNN + 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0.1736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3927941244"/>
                  </a:ext>
                </a:extLst>
              </a:tr>
              <a:tr h="416767">
                <a:tc>
                  <a:txBody>
                    <a:bodyPr/>
                    <a:lstStyle/>
                    <a:p>
                      <a:pPr algn="just">
                        <a:lnSpc>
                          <a:spcPct val="107000"/>
                        </a:lnSpc>
                        <a:spcAft>
                          <a:spcPts val="800"/>
                        </a:spcAft>
                      </a:pPr>
                      <a:r>
                        <a:rPr lang="en-US" sz="1000" kern="1200">
                          <a:effectLst/>
                        </a:rPr>
                        <a:t>CNN + BiLSTM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94.54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0.1763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4274073456"/>
                  </a:ext>
                </a:extLst>
              </a:tr>
              <a:tr h="395263">
                <a:tc>
                  <a:txBody>
                    <a:bodyPr/>
                    <a:lstStyle/>
                    <a:p>
                      <a:pPr algn="just">
                        <a:lnSpc>
                          <a:spcPct val="107000"/>
                        </a:lnSpc>
                        <a:spcAft>
                          <a:spcPts val="800"/>
                        </a:spcAft>
                      </a:pPr>
                      <a:r>
                        <a:rPr lang="en-US" sz="1000" kern="1200">
                          <a:effectLst/>
                        </a:rPr>
                        <a:t>CNN + 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94.81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0.1630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512705352"/>
                  </a:ext>
                </a:extLst>
              </a:tr>
              <a:tr h="264806">
                <a:tc>
                  <a:txBody>
                    <a:bodyPr/>
                    <a:lstStyle/>
                    <a:p>
                      <a:pPr algn="just">
                        <a:lnSpc>
                          <a:spcPct val="107000"/>
                        </a:lnSpc>
                        <a:spcAft>
                          <a:spcPts val="800"/>
                        </a:spcAft>
                      </a:pPr>
                      <a:r>
                        <a:rPr lang="en-US" sz="1000" kern="1200">
                          <a:effectLst/>
                        </a:rPr>
                        <a:t>CNN + BiGRU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94.79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dirty="0">
                          <a:effectLst/>
                        </a:rPr>
                        <a:t>0.1729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953993007"/>
                  </a:ext>
                </a:extLst>
              </a:tr>
            </a:tbl>
          </a:graphicData>
        </a:graphic>
      </p:graphicFrame>
      <p:graphicFrame>
        <p:nvGraphicFramePr>
          <p:cNvPr id="14" name="Table 13">
            <a:extLst>
              <a:ext uri="{FF2B5EF4-FFF2-40B4-BE49-F238E27FC236}">
                <a16:creationId xmlns:a16="http://schemas.microsoft.com/office/drawing/2014/main" id="{EDAD7A84-928C-4212-9236-3A4CD6AB9468}"/>
              </a:ext>
            </a:extLst>
          </p:cNvPr>
          <p:cNvGraphicFramePr>
            <a:graphicFrameLocks noGrp="1"/>
          </p:cNvGraphicFramePr>
          <p:nvPr>
            <p:extLst>
              <p:ext uri="{D42A27DB-BD31-4B8C-83A1-F6EECF244321}">
                <p14:modId xmlns:p14="http://schemas.microsoft.com/office/powerpoint/2010/main" val="2171815499"/>
              </p:ext>
            </p:extLst>
          </p:nvPr>
        </p:nvGraphicFramePr>
        <p:xfrm>
          <a:off x="6473590" y="2594974"/>
          <a:ext cx="3545138" cy="3055199"/>
        </p:xfrm>
        <a:graphic>
          <a:graphicData uri="http://schemas.openxmlformats.org/drawingml/2006/table">
            <a:tbl>
              <a:tblPr firstRow="1" firstCol="1" bandRow="1">
                <a:tableStyleId>{5C22544A-7EE6-4342-B048-85BDC9FD1C3A}</a:tableStyleId>
              </a:tblPr>
              <a:tblGrid>
                <a:gridCol w="1520114">
                  <a:extLst>
                    <a:ext uri="{9D8B030D-6E8A-4147-A177-3AD203B41FA5}">
                      <a16:colId xmlns:a16="http://schemas.microsoft.com/office/drawing/2014/main" val="810990425"/>
                    </a:ext>
                  </a:extLst>
                </a:gridCol>
                <a:gridCol w="944354">
                  <a:extLst>
                    <a:ext uri="{9D8B030D-6E8A-4147-A177-3AD203B41FA5}">
                      <a16:colId xmlns:a16="http://schemas.microsoft.com/office/drawing/2014/main" val="1923883081"/>
                    </a:ext>
                  </a:extLst>
                </a:gridCol>
                <a:gridCol w="1080670">
                  <a:extLst>
                    <a:ext uri="{9D8B030D-6E8A-4147-A177-3AD203B41FA5}">
                      <a16:colId xmlns:a16="http://schemas.microsoft.com/office/drawing/2014/main" val="3823929509"/>
                    </a:ext>
                  </a:extLst>
                </a:gridCol>
              </a:tblGrid>
              <a:tr h="433151">
                <a:tc>
                  <a:txBody>
                    <a:bodyPr/>
                    <a:lstStyle/>
                    <a:p>
                      <a:pPr algn="just">
                        <a:lnSpc>
                          <a:spcPct val="107000"/>
                        </a:lnSpc>
                        <a:spcAft>
                          <a:spcPts val="800"/>
                        </a:spcAft>
                      </a:pPr>
                      <a:r>
                        <a:rPr lang="en-US" sz="1000" kern="1200">
                          <a:effectLst/>
                        </a:rPr>
                        <a:t>Model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Accuracy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417872514"/>
                  </a:ext>
                </a:extLst>
              </a:tr>
              <a:tr h="358399">
                <a:tc>
                  <a:txBody>
                    <a:bodyPr/>
                    <a:lstStyle/>
                    <a:p>
                      <a:pPr algn="just">
                        <a:lnSpc>
                          <a:spcPct val="107000"/>
                        </a:lnSpc>
                        <a:spcAft>
                          <a:spcPts val="800"/>
                        </a:spcAft>
                      </a:pPr>
                      <a:r>
                        <a:rPr lang="en-US" sz="1000" kern="1200">
                          <a:effectLst/>
                        </a:rPr>
                        <a:t>Naïve Bayes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75.99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913972162"/>
                  </a:ext>
                </a:extLst>
              </a:tr>
              <a:tr h="393215">
                <a:tc>
                  <a:txBody>
                    <a:bodyPr/>
                    <a:lstStyle/>
                    <a:p>
                      <a:pPr algn="just">
                        <a:lnSpc>
                          <a:spcPct val="107000"/>
                        </a:lnSpc>
                        <a:spcAft>
                          <a:spcPts val="800"/>
                        </a:spcAft>
                      </a:pPr>
                      <a:r>
                        <a:rPr lang="en-US" sz="1000" kern="1200">
                          <a:effectLst/>
                        </a:rPr>
                        <a:t>Random Forest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85.28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746300997"/>
                  </a:ext>
                </a:extLst>
              </a:tr>
              <a:tr h="400383">
                <a:tc>
                  <a:txBody>
                    <a:bodyPr/>
                    <a:lstStyle/>
                    <a:p>
                      <a:pPr algn="just">
                        <a:lnSpc>
                          <a:spcPct val="107000"/>
                        </a:lnSpc>
                        <a:spcAft>
                          <a:spcPts val="800"/>
                        </a:spcAft>
                      </a:pPr>
                      <a:r>
                        <a:rPr lang="en-US" sz="1000" kern="1200">
                          <a:effectLst/>
                        </a:rPr>
                        <a:t>CNN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95.12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0.1405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740040972"/>
                  </a:ext>
                </a:extLst>
              </a:tr>
              <a:tr h="393215">
                <a:tc>
                  <a:txBody>
                    <a:bodyPr/>
                    <a:lstStyle/>
                    <a:p>
                      <a:pPr algn="just">
                        <a:lnSpc>
                          <a:spcPct val="107000"/>
                        </a:lnSpc>
                        <a:spcAft>
                          <a:spcPts val="800"/>
                        </a:spcAft>
                      </a:pPr>
                      <a:r>
                        <a:rPr lang="en-US" sz="1000" kern="1200">
                          <a:effectLst/>
                        </a:rPr>
                        <a:t>CNN + 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96.36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0.1295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2926677675"/>
                  </a:ext>
                </a:extLst>
              </a:tr>
              <a:tr h="416767">
                <a:tc>
                  <a:txBody>
                    <a:bodyPr/>
                    <a:lstStyle/>
                    <a:p>
                      <a:pPr algn="just">
                        <a:lnSpc>
                          <a:spcPct val="107000"/>
                        </a:lnSpc>
                        <a:spcAft>
                          <a:spcPts val="800"/>
                        </a:spcAft>
                      </a:pPr>
                      <a:r>
                        <a:rPr lang="en-US" sz="1000" kern="1200">
                          <a:effectLst/>
                        </a:rPr>
                        <a:t>CNN + BiLSTM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96.63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0.1199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914330856"/>
                  </a:ext>
                </a:extLst>
              </a:tr>
              <a:tr h="395263">
                <a:tc>
                  <a:txBody>
                    <a:bodyPr/>
                    <a:lstStyle/>
                    <a:p>
                      <a:pPr algn="just">
                        <a:lnSpc>
                          <a:spcPct val="107000"/>
                        </a:lnSpc>
                        <a:spcAft>
                          <a:spcPts val="800"/>
                        </a:spcAft>
                      </a:pPr>
                      <a:r>
                        <a:rPr lang="en-US" sz="1000" kern="1200">
                          <a:effectLst/>
                        </a:rPr>
                        <a:t>CNN + 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96.37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0.1295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509390384"/>
                  </a:ext>
                </a:extLst>
              </a:tr>
              <a:tr h="264806">
                <a:tc>
                  <a:txBody>
                    <a:bodyPr/>
                    <a:lstStyle/>
                    <a:p>
                      <a:pPr algn="just">
                        <a:lnSpc>
                          <a:spcPct val="107000"/>
                        </a:lnSpc>
                        <a:spcAft>
                          <a:spcPts val="800"/>
                        </a:spcAft>
                      </a:pPr>
                      <a:r>
                        <a:rPr lang="en-US" sz="1000" kern="1200">
                          <a:effectLst/>
                        </a:rPr>
                        <a:t>CNN + BiGRU</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a:effectLst/>
                        </a:rPr>
                        <a:t>96.48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tc>
                  <a:txBody>
                    <a:bodyPr/>
                    <a:lstStyle/>
                    <a:p>
                      <a:pPr algn="just">
                        <a:lnSpc>
                          <a:spcPct val="107000"/>
                        </a:lnSpc>
                        <a:spcAft>
                          <a:spcPts val="800"/>
                        </a:spcAft>
                      </a:pPr>
                      <a:r>
                        <a:rPr lang="en-US" sz="1000" kern="1200" dirty="0">
                          <a:effectLst/>
                        </a:rPr>
                        <a:t>0.1254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9525" marB="0"/>
                </a:tc>
                <a:extLst>
                  <a:ext uri="{0D108BD9-81ED-4DB2-BD59-A6C34878D82A}">
                    <a16:rowId xmlns:a16="http://schemas.microsoft.com/office/drawing/2014/main" val="1626121786"/>
                  </a:ext>
                </a:extLst>
              </a:tr>
            </a:tbl>
          </a:graphicData>
        </a:graphic>
      </p:graphicFrame>
      <p:sp>
        <p:nvSpPr>
          <p:cNvPr id="16" name="TextBox 15">
            <a:extLst>
              <a:ext uri="{FF2B5EF4-FFF2-40B4-BE49-F238E27FC236}">
                <a16:creationId xmlns:a16="http://schemas.microsoft.com/office/drawing/2014/main" id="{94AF269C-011B-447F-A713-B7B83EFDAF8F}"/>
              </a:ext>
            </a:extLst>
          </p:cNvPr>
          <p:cNvSpPr txBox="1"/>
          <p:nvPr/>
        </p:nvSpPr>
        <p:spPr>
          <a:xfrm>
            <a:off x="2023280" y="1603655"/>
            <a:ext cx="8826689" cy="369332"/>
          </a:xfrm>
          <a:prstGeom prst="rect">
            <a:avLst/>
          </a:prstGeom>
          <a:noFill/>
        </p:spPr>
        <p:txBody>
          <a:bodyPr wrap="square">
            <a:spAutoFit/>
          </a:bodyPr>
          <a:lstStyle/>
          <a:p>
            <a:r>
              <a:rPr lang="en-US" dirty="0"/>
              <a:t>Results for Word2Vec Model and GloVe Model used in Feature extraction.</a:t>
            </a:r>
            <a:endParaRPr lang="en-IN" dirty="0"/>
          </a:p>
        </p:txBody>
      </p:sp>
    </p:spTree>
    <p:extLst>
      <p:ext uri="{BB962C8B-B14F-4D97-AF65-F5344CB8AC3E}">
        <p14:creationId xmlns:p14="http://schemas.microsoft.com/office/powerpoint/2010/main" val="404477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1736035" y="624110"/>
            <a:ext cx="9768577" cy="694481"/>
          </a:xfrm>
        </p:spPr>
        <p:txBody>
          <a:bodyPr/>
          <a:lstStyle/>
          <a:p>
            <a:r>
              <a:rPr lang="en-US" dirty="0"/>
              <a:t>System Testing and Result Analysis </a:t>
            </a:r>
            <a:endParaRPr lang="en-IN" dirty="0"/>
          </a:p>
        </p:txBody>
      </p:sp>
      <p:pic>
        <p:nvPicPr>
          <p:cNvPr id="6" name="Content Placeholder 5">
            <a:extLst>
              <a:ext uri="{FF2B5EF4-FFF2-40B4-BE49-F238E27FC236}">
                <a16:creationId xmlns:a16="http://schemas.microsoft.com/office/drawing/2014/main" id="{FB42A50D-B40B-4465-88C8-06EA90FD4E29}"/>
              </a:ext>
            </a:extLst>
          </p:cNvPr>
          <p:cNvPicPr>
            <a:picLocks noGrp="1" noChangeAspect="1"/>
          </p:cNvPicPr>
          <p:nvPr>
            <p:ph idx="1"/>
          </p:nvPr>
        </p:nvPicPr>
        <p:blipFill>
          <a:blip r:embed="rId2"/>
          <a:stretch>
            <a:fillRect/>
          </a:stretch>
        </p:blipFill>
        <p:spPr>
          <a:xfrm>
            <a:off x="1444488" y="1905000"/>
            <a:ext cx="3524928" cy="4328890"/>
          </a:xfrm>
        </p:spPr>
      </p:pic>
      <p:sp>
        <p:nvSpPr>
          <p:cNvPr id="7" name="TextBox 6">
            <a:extLst>
              <a:ext uri="{FF2B5EF4-FFF2-40B4-BE49-F238E27FC236}">
                <a16:creationId xmlns:a16="http://schemas.microsoft.com/office/drawing/2014/main" id="{86CF8BAA-0318-421A-97CA-739A83E766C6}"/>
              </a:ext>
            </a:extLst>
          </p:cNvPr>
          <p:cNvSpPr txBox="1"/>
          <p:nvPr/>
        </p:nvSpPr>
        <p:spPr>
          <a:xfrm>
            <a:off x="1444488" y="1318591"/>
            <a:ext cx="9303024" cy="369332"/>
          </a:xfrm>
          <a:prstGeom prst="rect">
            <a:avLst/>
          </a:prstGeom>
          <a:noFill/>
        </p:spPr>
        <p:txBody>
          <a:bodyPr wrap="square">
            <a:spAutoFit/>
          </a:bodyPr>
          <a:lstStyle/>
          <a:p>
            <a:r>
              <a:rPr lang="en-US" dirty="0"/>
              <a:t>Confusion Matrix and classification report.</a:t>
            </a:r>
            <a:endParaRPr lang="en-IN" dirty="0"/>
          </a:p>
        </p:txBody>
      </p:sp>
      <p:pic>
        <p:nvPicPr>
          <p:cNvPr id="5" name="Picture 4">
            <a:extLst>
              <a:ext uri="{FF2B5EF4-FFF2-40B4-BE49-F238E27FC236}">
                <a16:creationId xmlns:a16="http://schemas.microsoft.com/office/drawing/2014/main" id="{0AA655F2-5505-411B-8D7C-2CE5A7568552}"/>
              </a:ext>
            </a:extLst>
          </p:cNvPr>
          <p:cNvPicPr>
            <a:picLocks noChangeAspect="1"/>
          </p:cNvPicPr>
          <p:nvPr/>
        </p:nvPicPr>
        <p:blipFill>
          <a:blip r:embed="rId3"/>
          <a:stretch>
            <a:fillRect/>
          </a:stretch>
        </p:blipFill>
        <p:spPr>
          <a:xfrm>
            <a:off x="5540991" y="1905000"/>
            <a:ext cx="6387152" cy="4328890"/>
          </a:xfrm>
          <a:prstGeom prst="rect">
            <a:avLst/>
          </a:prstGeom>
        </p:spPr>
      </p:pic>
    </p:spTree>
    <p:extLst>
      <p:ext uri="{BB962C8B-B14F-4D97-AF65-F5344CB8AC3E}">
        <p14:creationId xmlns:p14="http://schemas.microsoft.com/office/powerpoint/2010/main" val="51946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1855305" y="624111"/>
            <a:ext cx="9649308" cy="740864"/>
          </a:xfrm>
        </p:spPr>
        <p:txBody>
          <a:bodyPr/>
          <a:lstStyle/>
          <a:p>
            <a:r>
              <a:rPr lang="en-US" dirty="0"/>
              <a:t>Time Schedule – Gantt Chart </a:t>
            </a:r>
            <a:endParaRPr lang="en-IN" dirty="0"/>
          </a:p>
        </p:txBody>
      </p:sp>
      <p:pic>
        <p:nvPicPr>
          <p:cNvPr id="2050" name="Picture 2">
            <a:extLst>
              <a:ext uri="{FF2B5EF4-FFF2-40B4-BE49-F238E27FC236}">
                <a16:creationId xmlns:a16="http://schemas.microsoft.com/office/drawing/2014/main" id="{A22CE2F5-0E2F-4869-8710-BFAE3EF155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855304"/>
            <a:ext cx="7779026" cy="405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5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648099"/>
          </a:xfrm>
        </p:spPr>
        <p:txBody>
          <a:bodyPr/>
          <a:lstStyle/>
          <a:p>
            <a:r>
              <a:rPr lang="en-US" dirty="0"/>
              <a:t>References</a:t>
            </a:r>
            <a:endParaRPr lang="en-IN" dirty="0"/>
          </a:p>
        </p:txBody>
      </p:sp>
      <p:sp>
        <p:nvSpPr>
          <p:cNvPr id="4" name="Content Placeholder 3">
            <a:extLst>
              <a:ext uri="{FF2B5EF4-FFF2-40B4-BE49-F238E27FC236}">
                <a16:creationId xmlns:a16="http://schemas.microsoft.com/office/drawing/2014/main" id="{DD2C27E5-22B1-4EC4-8D9F-83F08C2EEAEC}"/>
              </a:ext>
            </a:extLst>
          </p:cNvPr>
          <p:cNvSpPr>
            <a:spLocks noGrp="1"/>
          </p:cNvSpPr>
          <p:nvPr>
            <p:ph idx="1"/>
          </p:nvPr>
        </p:nvSpPr>
        <p:spPr>
          <a:xfrm>
            <a:off x="2332382" y="1457739"/>
            <a:ext cx="9172229" cy="4453483"/>
          </a:xfrm>
        </p:spPr>
        <p:txBody>
          <a:bodyPr>
            <a:normAutofit fontScale="85000" lnSpcReduction="10000"/>
          </a:bodyPr>
          <a:lstStyle/>
          <a:p>
            <a:pPr marL="0" indent="0">
              <a:buNone/>
            </a:pPr>
            <a:r>
              <a:rPr lang="en-IN" dirty="0"/>
              <a:t>[1]	DEY, SHARMISTHA, et al. "DEPRESSION DETECTION USING INTELLIGENT ALGORITHMS FROM SOCIAL MEDIA CONTEXT-STATE OF THE ART, TRENDS AND FUTURE ROADMAP."</a:t>
            </a:r>
          </a:p>
          <a:p>
            <a:pPr marL="0" indent="0">
              <a:buNone/>
            </a:pPr>
            <a:r>
              <a:rPr lang="en-IN" dirty="0"/>
              <a:t>[2]	Deshpande, Mandar &amp; Rao, Vignesh. (2017). Depression detection using emotion artificial intelligence. 858-862. 10.1109/ISS1.2017.8389299.</a:t>
            </a:r>
          </a:p>
          <a:p>
            <a:pPr marL="0" indent="0">
              <a:buNone/>
            </a:pPr>
            <a:r>
              <a:rPr lang="en-IN" dirty="0"/>
              <a:t>[3]	Islam R, Kabir A, Wang H and Ulhaq A, Depression detection from social network data using machine learning Techniques, Islam et al. Health Inf Sci	Syst,vol. 6, No. 8,pp:1-12,2019.</a:t>
            </a:r>
          </a:p>
          <a:p>
            <a:pPr marL="0" indent="0">
              <a:buNone/>
            </a:pPr>
            <a:r>
              <a:rPr lang="en-IN" dirty="0"/>
              <a:t>[4]	Guo, Hao, et al. "Resting-state functional connectivity abnormalities in first-onset unmedicated depression." Neural regeneration research 9.2 (2014): 153.</a:t>
            </a:r>
          </a:p>
          <a:p>
            <a:pPr marL="0" indent="0">
              <a:buNone/>
            </a:pPr>
            <a:r>
              <a:rPr lang="en-IN" dirty="0"/>
              <a:t>[5]	Shervin Minaee, Nal Kalchbrenner, Erik Cambria, Narjes Nikzad, Meysam Chenaghlu, Jianfeng Gao, for Deep Learning Based Text Classification: A Comprehensive Review</a:t>
            </a:r>
          </a:p>
          <a:p>
            <a:pPr marL="0" indent="0">
              <a:buNone/>
            </a:pPr>
            <a:r>
              <a:rPr lang="en-IN" dirty="0"/>
              <a:t>[6]	</a:t>
            </a:r>
            <a:r>
              <a:rPr lang="en-IN" dirty="0">
                <a:hlinkClick r:id="rId2"/>
              </a:rPr>
              <a:t>https://wiki.pathmind.com/word2vec</a:t>
            </a:r>
            <a:endParaRPr lang="en-IN" dirty="0"/>
          </a:p>
          <a:p>
            <a:pPr marL="0" indent="0">
              <a:buNone/>
            </a:pPr>
            <a:r>
              <a:rPr lang="en-IN" dirty="0"/>
              <a:t>[7]	</a:t>
            </a:r>
            <a:r>
              <a:rPr lang="en-IN" dirty="0">
                <a:hlinkClick r:id="rId3"/>
              </a:rPr>
              <a:t>https://nlp.stanford.edu/projects/glove/</a:t>
            </a:r>
            <a:endParaRPr lang="en-IN" dirty="0"/>
          </a:p>
          <a:p>
            <a:pPr marL="0" indent="0">
              <a:buNone/>
            </a:pPr>
            <a:r>
              <a:rPr lang="en-IN" dirty="0"/>
              <a:t>[8]	</a:t>
            </a:r>
            <a:r>
              <a:rPr lang="en-IN" dirty="0">
                <a:hlinkClick r:id="rId4"/>
              </a:rPr>
              <a:t>https://code.google.com/archive/p/word2vec/</a:t>
            </a:r>
            <a:endParaRPr lang="en-IN" dirty="0"/>
          </a:p>
          <a:p>
            <a:pPr marL="0" indent="0">
              <a:buNone/>
            </a:pPr>
            <a:r>
              <a:rPr lang="en-IN" dirty="0"/>
              <a:t>[9]	</a:t>
            </a:r>
            <a:r>
              <a:rPr lang="en-IN" dirty="0">
                <a:hlinkClick r:id="rId5"/>
              </a:rPr>
              <a:t>https://colah.github.io/posts/2015-08-Understanding-LSTMs/</a:t>
            </a:r>
            <a:endParaRPr lang="en-IN" dirty="0"/>
          </a:p>
          <a:p>
            <a:pPr marL="0" indent="0">
              <a:buNone/>
            </a:pPr>
            <a:r>
              <a:rPr lang="en-IN" dirty="0"/>
              <a:t>[10]	</a:t>
            </a:r>
            <a:r>
              <a:rPr lang="en-IN" dirty="0">
                <a:hlinkClick r:id="rId6"/>
              </a:rPr>
              <a:t>https://www.programmersought.com/article/15814471891/</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5363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438399" y="624110"/>
            <a:ext cx="9066213" cy="648099"/>
          </a:xfrm>
        </p:spPr>
        <p:txBody>
          <a:bodyPr/>
          <a:lstStyle/>
          <a:p>
            <a:r>
              <a:rPr lang="en-US" dirty="0"/>
              <a:t>References</a:t>
            </a:r>
            <a:endParaRPr lang="en-IN" dirty="0"/>
          </a:p>
        </p:txBody>
      </p:sp>
      <p:sp>
        <p:nvSpPr>
          <p:cNvPr id="4" name="Content Placeholder 3">
            <a:extLst>
              <a:ext uri="{FF2B5EF4-FFF2-40B4-BE49-F238E27FC236}">
                <a16:creationId xmlns:a16="http://schemas.microsoft.com/office/drawing/2014/main" id="{DD2C27E5-22B1-4EC4-8D9F-83F08C2EEAEC}"/>
              </a:ext>
            </a:extLst>
          </p:cNvPr>
          <p:cNvSpPr>
            <a:spLocks noGrp="1"/>
          </p:cNvSpPr>
          <p:nvPr>
            <p:ph idx="1"/>
          </p:nvPr>
        </p:nvSpPr>
        <p:spPr>
          <a:xfrm>
            <a:off x="2332382" y="1457739"/>
            <a:ext cx="9172229" cy="4453483"/>
          </a:xfrm>
        </p:spPr>
        <p:txBody>
          <a:bodyPr>
            <a:normAutofit fontScale="85000" lnSpcReduction="20000"/>
          </a:bodyPr>
          <a:lstStyle/>
          <a:p>
            <a:pPr marL="0" indent="0">
              <a:buNone/>
            </a:pPr>
            <a:r>
              <a:rPr lang="en-IN" dirty="0"/>
              <a:t>[11]	Eichstaedt C. J. Facebook language predicts depression in medical		        records, Psychological And Cognitive Science, vol. 115, No. 44, pp: 11203–	11208,  October 2018.</a:t>
            </a:r>
          </a:p>
          <a:p>
            <a:pPr marL="0" indent="0">
              <a:buNone/>
            </a:pPr>
            <a:r>
              <a:rPr lang="en-IN" dirty="0"/>
              <a:t>[12]	Islam R, Kabir A, Wang H and Ulhaq A, Depression detection from social network data using machine learning Techniques, Islam et al. Health Inf Sci	Syst,vol. 6, No. 8,pp:1-12,2019.</a:t>
            </a:r>
          </a:p>
          <a:p>
            <a:pPr marL="0" indent="0">
              <a:buNone/>
            </a:pPr>
            <a:r>
              <a:rPr lang="en-IN" dirty="0"/>
              <a:t>[13]	Jonathon C and et. al, Facebook language predicts depression in	medical records, PNAS ,vol.115 ,No.44,pp: 11203-11208;October,2018.</a:t>
            </a:r>
          </a:p>
          <a:p>
            <a:pPr marL="0" indent="0">
              <a:buNone/>
            </a:pPr>
            <a:r>
              <a:rPr lang="en-IN" dirty="0"/>
              <a:t>[14]	Aldarwish M.M., Hafiz F. A. “Predicting Depression Levels Using Social Media”,King SaudUniversity for Health Science National Guard, 2017	IEEE	13th International Symposium on Autonomous Decentralized Systems.</a:t>
            </a:r>
          </a:p>
          <a:p>
            <a:pPr marL="0" indent="0">
              <a:buNone/>
            </a:pPr>
            <a:r>
              <a:rPr lang="en-IN" dirty="0"/>
              <a:t>[15]	Sadeque F, Xu D. and Bethard S.”Measuring the Latency of Depression Detection in Social Media”,WSDM '18: Proceedings of the Eleventh ACM   International Conference on Web Search and Data Mining, pp.: 495-503, October 2018.</a:t>
            </a:r>
          </a:p>
          <a:p>
            <a:pPr marL="0" indent="0">
              <a:buNone/>
            </a:pPr>
            <a:r>
              <a:rPr lang="en-IN" dirty="0"/>
              <a:t>[16]	Reece G. A. and et. al., Forecasting the onset and course of mental illness with Twitter data, Scientific Reports | 7: 13006.</a:t>
            </a:r>
          </a:p>
          <a:p>
            <a:pPr marL="0" indent="0">
              <a:buNone/>
            </a:pPr>
            <a:r>
              <a:rPr lang="en-IN" dirty="0"/>
              <a:t>[17]      Tao X., Zhou X., Zhang J and Yong J. Sentiment Analysis for Depression Detection on Social Networks, J. Li et al. (Eds.): ADMA 2016, LNAI 10086, pp. 807–810, 2016.</a:t>
            </a:r>
          </a:p>
          <a:p>
            <a:pPr marL="0" indent="0">
              <a:buNone/>
            </a:pPr>
            <a:r>
              <a:rPr lang="en-IN" dirty="0"/>
              <a:t>[18] </a:t>
            </a:r>
            <a:r>
              <a:rPr lang="en-IN" sz="1800" b="0" i="0" u="sng" strike="noStrike" dirty="0">
                <a:solidFill>
                  <a:srgbClr val="1155CC"/>
                </a:solidFill>
                <a:effectLst/>
                <a:latin typeface="Times New Roman" panose="02020603050405020304" pitchFamily="18" charset="0"/>
                <a:hlinkClick r:id="rId2"/>
              </a:rPr>
              <a:t>https://en.wikipedia.org/wiki/Random_forest</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43307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7D38-C0D5-4211-BE2E-EE9B1431C287}"/>
              </a:ext>
            </a:extLst>
          </p:cNvPr>
          <p:cNvSpPr>
            <a:spLocks noGrp="1"/>
          </p:cNvSpPr>
          <p:nvPr>
            <p:ph type="title"/>
          </p:nvPr>
        </p:nvSpPr>
        <p:spPr>
          <a:xfrm>
            <a:off x="4701198" y="2775303"/>
            <a:ext cx="2789604" cy="1280890"/>
          </a:xfrm>
        </p:spPr>
        <p:txBody>
          <a:bodyPr>
            <a:normAutofit fontScale="90000"/>
          </a:bodyPr>
          <a:lstStyle/>
          <a:p>
            <a:pPr algn="ctr"/>
            <a:r>
              <a:rPr lang="en-IN" sz="4400" dirty="0"/>
              <a:t>Thank You</a:t>
            </a:r>
          </a:p>
        </p:txBody>
      </p:sp>
    </p:spTree>
    <p:extLst>
      <p:ext uri="{BB962C8B-B14F-4D97-AF65-F5344CB8AC3E}">
        <p14:creationId xmlns:p14="http://schemas.microsoft.com/office/powerpoint/2010/main" val="197554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a:xfrm>
            <a:off x="2592925" y="624110"/>
            <a:ext cx="8911687" cy="701107"/>
          </a:xfrm>
        </p:spPr>
        <p:txBody>
          <a:bodyPr/>
          <a:lstStyle/>
          <a:p>
            <a:r>
              <a:rPr lang="en-IN" b="1" dirty="0"/>
              <a:t>Introduction</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a:xfrm>
            <a:off x="2589212" y="1325217"/>
            <a:ext cx="8915400" cy="5022574"/>
          </a:xfrm>
        </p:spPr>
        <p:txBody>
          <a:bodyPr>
            <a:normAutofit/>
          </a:bodyPr>
          <a:lstStyle/>
          <a:p>
            <a:pPr marL="0" indent="0">
              <a:buNone/>
            </a:pPr>
            <a:r>
              <a:rPr lang="en-US" sz="1600" dirty="0"/>
              <a:t>Depression is a health problem related to ones metal state it involves mood swings, stress, anxiety, panic, trauma etc. According to WHO over 264 million people suffer from this which may lead to suicidal thoughts.</a:t>
            </a:r>
          </a:p>
          <a:p>
            <a:pPr marL="0" indent="0">
              <a:buNone/>
            </a:pPr>
            <a:r>
              <a:rPr lang="en-US" sz="1600" dirty="0"/>
              <a:t>People with busy life seem to care less about this state of mind and also with the dawn of pandemic people loosing jobs and life the condition is critical.</a:t>
            </a:r>
          </a:p>
          <a:p>
            <a:pPr marL="0" indent="0">
              <a:buNone/>
            </a:pPr>
            <a:r>
              <a:rPr lang="en-US" sz="1600" dirty="0"/>
              <a:t>Social media is the place where people seek emotional support and help from other Individuals.</a:t>
            </a:r>
            <a:endParaRPr lang="en-US" sz="2000" b="1" dirty="0">
              <a:solidFill>
                <a:srgbClr val="31B4E6">
                  <a:lumMod val="75000"/>
                </a:srgbClr>
              </a:solidFill>
              <a:latin typeface="Century Gothic" panose="020B0502020202020204"/>
              <a:ea typeface="+mj-ea"/>
              <a:cs typeface="+mj-cs"/>
            </a:endParaRPr>
          </a:p>
          <a:p>
            <a:pPr marL="0" indent="0">
              <a:buNone/>
            </a:pPr>
            <a:endParaRPr lang="en-US" sz="2000" b="1" dirty="0">
              <a:solidFill>
                <a:srgbClr val="31B4E6">
                  <a:lumMod val="75000"/>
                </a:srgbClr>
              </a:solidFill>
              <a:latin typeface="Century Gothic" panose="020B0502020202020204"/>
              <a:ea typeface="+mj-ea"/>
              <a:cs typeface="+mj-cs"/>
            </a:endParaRPr>
          </a:p>
          <a:p>
            <a:pPr marL="0" indent="0">
              <a:buNone/>
            </a:pPr>
            <a:r>
              <a:rPr lang="en-US" sz="2000" b="1" dirty="0">
                <a:solidFill>
                  <a:srgbClr val="31B4E6">
                    <a:lumMod val="75000"/>
                  </a:srgbClr>
                </a:solidFill>
                <a:latin typeface="Century Gothic" panose="020B0502020202020204"/>
                <a:ea typeface="+mj-ea"/>
                <a:cs typeface="+mj-cs"/>
              </a:rPr>
              <a:t>A</a:t>
            </a:r>
            <a:r>
              <a:rPr lang="en-IN" sz="2000" b="1" dirty="0">
                <a:solidFill>
                  <a:srgbClr val="31B4E6">
                    <a:lumMod val="75000"/>
                  </a:srgbClr>
                </a:solidFill>
                <a:latin typeface="Century Gothic" panose="020B0502020202020204"/>
                <a:ea typeface="+mj-ea"/>
                <a:cs typeface="+mj-cs"/>
              </a:rPr>
              <a:t>im/Statement of the problem</a:t>
            </a:r>
          </a:p>
          <a:p>
            <a:r>
              <a:rPr lang="en-US" sz="1600" dirty="0"/>
              <a:t>Social media is increasingly used by different levels of age groups</a:t>
            </a:r>
            <a:r>
              <a:rPr lang="en-IN" sz="1600" dirty="0"/>
              <a:t>.</a:t>
            </a:r>
            <a:endParaRPr lang="en-US" sz="1600" dirty="0"/>
          </a:p>
          <a:p>
            <a:r>
              <a:rPr lang="en-US" sz="1600" dirty="0"/>
              <a:t>The practices turn out to be extremely difficult with the growing number of users and their content. This motivates for detecting depression from the user posts by applying AI.</a:t>
            </a:r>
          </a:p>
          <a:p>
            <a:r>
              <a:rPr lang="en-US" sz="1600" dirty="0"/>
              <a:t>Hence we came up with “Deep Learning Based Detection of Depression”.</a:t>
            </a: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40814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a:xfrm>
            <a:off x="2592925" y="624110"/>
            <a:ext cx="8911687" cy="701107"/>
          </a:xfrm>
        </p:spPr>
        <p:txBody>
          <a:bodyPr/>
          <a:lstStyle/>
          <a:p>
            <a:r>
              <a:rPr lang="en-IN" b="1" dirty="0"/>
              <a:t>Introduction</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a:xfrm>
            <a:off x="2589212" y="1325217"/>
            <a:ext cx="8915400" cy="5022574"/>
          </a:xfrm>
        </p:spPr>
        <p:txBody>
          <a:bodyPr>
            <a:normAutofit/>
          </a:bodyPr>
          <a:lstStyle/>
          <a:p>
            <a:pPr marL="0" marR="0" lvl="0" indent="0" algn="l" defTabSz="457200" rtl="0" eaLnBrk="1" fontAlgn="auto" latinLnBrk="0" hangingPunct="1">
              <a:lnSpc>
                <a:spcPct val="100000"/>
              </a:lnSpc>
              <a:spcBef>
                <a:spcPts val="1000"/>
              </a:spcBef>
              <a:spcAft>
                <a:spcPts val="0"/>
              </a:spcAft>
              <a:buClr>
                <a:srgbClr val="353535"/>
              </a:buClr>
              <a:buSzTx/>
              <a:buFont typeface="Wingdings 3" charset="2"/>
              <a:buNone/>
              <a:tabLst/>
              <a:defRPr/>
            </a:pPr>
            <a:r>
              <a:rPr kumimoji="0" lang="en-US" sz="2000" b="1" i="0" u="none" strike="noStrike" kern="1200" cap="none" spc="0" normalizeH="0" baseline="0" noProof="0" dirty="0">
                <a:ln>
                  <a:noFill/>
                </a:ln>
                <a:solidFill>
                  <a:srgbClr val="31B4E6">
                    <a:lumMod val="75000"/>
                  </a:srgbClr>
                </a:solidFill>
                <a:effectLst/>
                <a:uLnTx/>
                <a:uFillTx/>
                <a:latin typeface="Century Gothic" panose="020B0502020202020204"/>
                <a:ea typeface="+mn-ea"/>
                <a:cs typeface="+mn-cs"/>
              </a:rPr>
              <a:t>Objectives</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first step is to fetch the data from various sources and pre-process the data using NLP into a form that is predictable and analyzable for depression detection.</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It is imperative for extracting features from the structured textual data for natural language processing.</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a large pool of features we have to generate models using different machine learning and deep learning techniques.</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analyze and optimize the models for </a:t>
            </a:r>
            <a:r>
              <a:rPr kumimoji="0" lang="en-US" sz="1600" b="0" i="0" u="none" strike="noStrike" kern="1200" cap="none" spc="0" normalizeH="0" baseline="0" noProof="0">
                <a:ln>
                  <a:noFill/>
                </a:ln>
                <a:solidFill>
                  <a:prstClr val="black">
                    <a:lumMod val="75000"/>
                    <a:lumOff val="25000"/>
                  </a:prstClr>
                </a:solidFill>
                <a:effectLst/>
                <a:uLnTx/>
                <a:uFillTx/>
                <a:latin typeface="Century Gothic" panose="020B0502020202020204"/>
                <a:ea typeface="+mn-ea"/>
                <a:cs typeface="+mn-cs"/>
              </a:rPr>
              <a:t>assessment of </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depressive symptoms of an individual.</a:t>
            </a:r>
            <a:endParaRPr lang="en-US" sz="2000" b="1" dirty="0">
              <a:solidFill>
                <a:srgbClr val="31B4E6">
                  <a:lumMod val="75000"/>
                </a:srgbClr>
              </a:solidFill>
              <a:latin typeface="Century Gothic" panose="020B0502020202020204"/>
              <a:ea typeface="+mj-ea"/>
              <a:cs typeface="+mj-cs"/>
            </a:endParaRPr>
          </a:p>
          <a:p>
            <a:pPr marL="0" indent="0">
              <a:buNone/>
            </a:pPr>
            <a:r>
              <a:rPr lang="en-US" sz="2000" b="1" dirty="0">
                <a:solidFill>
                  <a:srgbClr val="31B4E6">
                    <a:lumMod val="75000"/>
                  </a:srgbClr>
                </a:solidFill>
                <a:latin typeface="Century Gothic" panose="020B0502020202020204"/>
                <a:ea typeface="+mj-ea"/>
                <a:cs typeface="+mj-cs"/>
              </a:rPr>
              <a:t>Applications</a:t>
            </a:r>
          </a:p>
          <a:p>
            <a:r>
              <a:rPr lang="en-US" sz="1600" dirty="0"/>
              <a:t>Monitor Family members mental health</a:t>
            </a:r>
          </a:p>
          <a:p>
            <a:r>
              <a:rPr lang="en-US" sz="1600" dirty="0"/>
              <a:t>Analyze the data of Depressed People</a:t>
            </a:r>
          </a:p>
          <a:p>
            <a:r>
              <a:rPr lang="en-IN" sz="1600" dirty="0"/>
              <a:t>Clinical treatment design</a:t>
            </a:r>
          </a:p>
          <a:p>
            <a:r>
              <a:rPr lang="en-US" sz="1600" dirty="0"/>
              <a:t>Design precautions to avoid depression</a:t>
            </a:r>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402087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1815547" y="624110"/>
            <a:ext cx="9689065" cy="767368"/>
          </a:xfrm>
        </p:spPr>
        <p:txBody>
          <a:bodyPr/>
          <a:lstStyle/>
          <a:p>
            <a:r>
              <a:rPr lang="en-US" dirty="0"/>
              <a:t>Literature Review	</a:t>
            </a:r>
            <a:endParaRPr lang="en-IN" dirty="0"/>
          </a:p>
        </p:txBody>
      </p:sp>
      <p:pic>
        <p:nvPicPr>
          <p:cNvPr id="8" name="table">
            <a:extLst>
              <a:ext uri="{FF2B5EF4-FFF2-40B4-BE49-F238E27FC236}">
                <a16:creationId xmlns:a16="http://schemas.microsoft.com/office/drawing/2014/main" id="{35E26D78-D7CB-418B-AA8E-6E607406D2A2}"/>
              </a:ext>
            </a:extLst>
          </p:cNvPr>
          <p:cNvPicPr>
            <a:picLocks noChangeAspect="1"/>
          </p:cNvPicPr>
          <p:nvPr/>
        </p:nvPicPr>
        <p:blipFill>
          <a:blip r:embed="rId2"/>
          <a:stretch>
            <a:fillRect/>
          </a:stretch>
        </p:blipFill>
        <p:spPr>
          <a:xfrm>
            <a:off x="1815547" y="1524000"/>
            <a:ext cx="9024731" cy="4404360"/>
          </a:xfrm>
          <a:prstGeom prst="rect">
            <a:avLst/>
          </a:prstGeom>
        </p:spPr>
      </p:pic>
    </p:spTree>
    <p:extLst>
      <p:ext uri="{BB962C8B-B14F-4D97-AF65-F5344CB8AC3E}">
        <p14:creationId xmlns:p14="http://schemas.microsoft.com/office/powerpoint/2010/main" val="29178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4756D113-E273-4A69-AE99-F0B7F628C8B0}"/>
              </a:ext>
            </a:extLst>
          </p:cNvPr>
          <p:cNvPicPr>
            <a:picLocks noChangeAspect="1"/>
          </p:cNvPicPr>
          <p:nvPr/>
        </p:nvPicPr>
        <p:blipFill>
          <a:blip r:embed="rId2"/>
          <a:stretch>
            <a:fillRect/>
          </a:stretch>
        </p:blipFill>
        <p:spPr>
          <a:xfrm>
            <a:off x="1828800" y="357809"/>
            <a:ext cx="8853606" cy="6222558"/>
          </a:xfrm>
          <a:prstGeom prst="rect">
            <a:avLst/>
          </a:prstGeom>
        </p:spPr>
      </p:pic>
    </p:spTree>
    <p:extLst>
      <p:ext uri="{BB962C8B-B14F-4D97-AF65-F5344CB8AC3E}">
        <p14:creationId xmlns:p14="http://schemas.microsoft.com/office/powerpoint/2010/main" val="920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a:xfrm>
            <a:off x="2592925" y="624110"/>
            <a:ext cx="8911687" cy="701107"/>
          </a:xfrm>
        </p:spPr>
        <p:txBody>
          <a:bodyPr/>
          <a:lstStyle/>
          <a:p>
            <a:pPr marL="0" indent="0">
              <a:buNone/>
            </a:pPr>
            <a:r>
              <a:rPr lang="en-US" sz="3600" b="1" dirty="0">
                <a:solidFill>
                  <a:srgbClr val="31B4E6">
                    <a:lumMod val="75000"/>
                  </a:srgbClr>
                </a:solidFill>
                <a:latin typeface="Century Gothic" panose="020B0502020202020204"/>
                <a:ea typeface="+mj-ea"/>
                <a:cs typeface="+mj-cs"/>
              </a:rPr>
              <a:t>Proposed Solution</a:t>
            </a:r>
            <a:endParaRPr lang="en-IN" sz="3600" b="1" dirty="0">
              <a:solidFill>
                <a:srgbClr val="31B4E6">
                  <a:lumMod val="75000"/>
                </a:srgbClr>
              </a:solidFill>
              <a:latin typeface="Century Gothic" panose="020B0502020202020204"/>
              <a:ea typeface="+mj-ea"/>
              <a:cs typeface="+mj-cs"/>
            </a:endParaRP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a:xfrm>
            <a:off x="2589212" y="1325217"/>
            <a:ext cx="8915400" cy="5022574"/>
          </a:xfrm>
        </p:spPr>
        <p:txBody>
          <a:bodyPr>
            <a:normAutofit/>
          </a:bodyPr>
          <a:lstStyle/>
          <a:p>
            <a:r>
              <a:rPr lang="en-US" dirty="0"/>
              <a:t>Dataset is retrieved by using Automation on Twitter using TWINT</a:t>
            </a:r>
          </a:p>
          <a:p>
            <a:r>
              <a:rPr lang="en-US" dirty="0"/>
              <a:t>Data is cleaned and features are extracted using NLP</a:t>
            </a:r>
          </a:p>
          <a:p>
            <a:r>
              <a:rPr lang="en-US" dirty="0"/>
              <a:t>word2vec and glove models are used for word embedding</a:t>
            </a:r>
          </a:p>
          <a:p>
            <a:r>
              <a:rPr lang="en-US" dirty="0"/>
              <a:t>Machine Learning Models are applied like Random Forest, Naïve Bayes</a:t>
            </a:r>
          </a:p>
          <a:p>
            <a:r>
              <a:rPr lang="en-US" dirty="0"/>
              <a:t>Deep Learning Models are applied using CNN, CNN + LSTM, CNN + GRU</a:t>
            </a:r>
          </a:p>
          <a:p>
            <a:r>
              <a:rPr lang="en-US" dirty="0"/>
              <a:t>Result is analyzed with various metrics of accuracy</a:t>
            </a:r>
            <a:endParaRPr lang="en-IN" dirty="0"/>
          </a:p>
          <a:p>
            <a:pPr marL="0" indent="0">
              <a:buNone/>
            </a:pPr>
            <a:endParaRPr lang="en-IN" sz="2000" b="1" dirty="0">
              <a:solidFill>
                <a:srgbClr val="31B4E6">
                  <a:lumMod val="75000"/>
                </a:srgbClr>
              </a:solidFill>
              <a:latin typeface="Century Gothic" panose="020B0502020202020204"/>
              <a:ea typeface="+mj-ea"/>
              <a:cs typeface="+mj-cs"/>
            </a:endParaRPr>
          </a:p>
          <a:p>
            <a:pPr marL="0" indent="0">
              <a:buNone/>
            </a:pPr>
            <a:endParaRPr kumimoji="0" lang="en-IN" sz="2000" b="1" i="0"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299445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592925" y="624110"/>
            <a:ext cx="8911687" cy="754116"/>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p:txBody>
          <a:bodyPr>
            <a:normAutofit/>
          </a:bodyPr>
          <a:lstStyle/>
          <a:p>
            <a:pPr marL="0" indent="0" algn="just" rtl="0">
              <a:spcBef>
                <a:spcPts val="0"/>
              </a:spcBef>
              <a:spcAft>
                <a:spcPts val="0"/>
              </a:spcAft>
              <a:buNone/>
            </a:pPr>
            <a:r>
              <a:rPr lang="en-US" dirty="0"/>
              <a:t>There are two datasets used which are as follows</a:t>
            </a:r>
          </a:p>
          <a:p>
            <a:pPr marL="0" indent="0" algn="just" rtl="0">
              <a:spcBef>
                <a:spcPts val="0"/>
              </a:spcBef>
              <a:spcAft>
                <a:spcPts val="0"/>
              </a:spcAft>
              <a:buNone/>
            </a:pPr>
            <a:endParaRPr lang="en-US" dirty="0"/>
          </a:p>
          <a:p>
            <a:pPr algn="just">
              <a:spcBef>
                <a:spcPts val="0"/>
              </a:spcBef>
            </a:pPr>
            <a:r>
              <a:rPr lang="en-US" dirty="0"/>
              <a:t>Sample_Dataset.csv from Kaggle which is a huge </a:t>
            </a:r>
            <a:r>
              <a:rPr lang="en-US" dirty="0" err="1"/>
              <a:t>corpa</a:t>
            </a:r>
            <a:r>
              <a:rPr lang="en-US" dirty="0"/>
              <a:t> of tweets</a:t>
            </a:r>
          </a:p>
          <a:p>
            <a:pPr marL="0" indent="0" algn="just">
              <a:spcBef>
                <a:spcPts val="0"/>
              </a:spcBef>
              <a:buNone/>
            </a:pPr>
            <a:endParaRPr lang="en-US" dirty="0"/>
          </a:p>
          <a:p>
            <a:pPr algn="just">
              <a:spcBef>
                <a:spcPts val="0"/>
              </a:spcBef>
            </a:pPr>
            <a:r>
              <a:rPr lang="en-US" dirty="0"/>
              <a:t>Other dataset is a collection of datasets of various depressive syndromes like depression.csv, PTSD.csv, stress.csv etc.</a:t>
            </a:r>
          </a:p>
          <a:p>
            <a:pPr algn="just">
              <a:spcBef>
                <a:spcPts val="0"/>
              </a:spcBef>
            </a:pPr>
            <a:endParaRPr lang="en-US" dirty="0"/>
          </a:p>
          <a:p>
            <a:pPr algn="just">
              <a:spcBef>
                <a:spcPts val="0"/>
              </a:spcBef>
            </a:pPr>
            <a:r>
              <a:rPr lang="en-US" dirty="0"/>
              <a:t>The latter dataset was extracted using Automation with the help of TWINT tool.</a:t>
            </a:r>
            <a:endParaRPr lang="en-IN" dirty="0"/>
          </a:p>
        </p:txBody>
      </p:sp>
    </p:spTree>
    <p:extLst>
      <p:ext uri="{BB962C8B-B14F-4D97-AF65-F5344CB8AC3E}">
        <p14:creationId xmlns:p14="http://schemas.microsoft.com/office/powerpoint/2010/main" val="61109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592925" y="624111"/>
            <a:ext cx="8911687" cy="780620"/>
          </a:xfrm>
        </p:spPr>
        <p:txBody>
          <a:bodyPr/>
          <a:lstStyle/>
          <a:p>
            <a:r>
              <a:rPr lang="en-US" dirty="0"/>
              <a:t>System Design and Implementation </a:t>
            </a:r>
            <a:endParaRPr lang="en-IN" dirty="0"/>
          </a:p>
        </p:txBody>
      </p:sp>
      <p:pic>
        <p:nvPicPr>
          <p:cNvPr id="7" name="Content Placeholder 6">
            <a:extLst>
              <a:ext uri="{FF2B5EF4-FFF2-40B4-BE49-F238E27FC236}">
                <a16:creationId xmlns:a16="http://schemas.microsoft.com/office/drawing/2014/main" id="{2CA65140-5F2E-4450-9711-D31A758E9610}"/>
              </a:ext>
            </a:extLst>
          </p:cNvPr>
          <p:cNvPicPr>
            <a:picLocks noGrp="1" noChangeAspect="1"/>
          </p:cNvPicPr>
          <p:nvPr>
            <p:ph idx="1"/>
          </p:nvPr>
        </p:nvPicPr>
        <p:blipFill>
          <a:blip r:embed="rId2"/>
          <a:stretch>
            <a:fillRect/>
          </a:stretch>
        </p:blipFill>
        <p:spPr>
          <a:xfrm>
            <a:off x="2849217" y="1905000"/>
            <a:ext cx="7805531" cy="4006850"/>
          </a:xfrm>
        </p:spPr>
      </p:pic>
    </p:spTree>
    <p:extLst>
      <p:ext uri="{BB962C8B-B14F-4D97-AF65-F5344CB8AC3E}">
        <p14:creationId xmlns:p14="http://schemas.microsoft.com/office/powerpoint/2010/main" val="217375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a:xfrm>
            <a:off x="2067339" y="624110"/>
            <a:ext cx="9437274" cy="701107"/>
          </a:xfrm>
        </p:spPr>
        <p:txBody>
          <a:bodyPr/>
          <a:lstStyle/>
          <a:p>
            <a:r>
              <a:rPr lang="en-US" dirty="0"/>
              <a:t>System Design and Implementation(</a:t>
            </a:r>
            <a:r>
              <a:rPr lang="en-US" dirty="0" err="1"/>
              <a:t>cont</a:t>
            </a:r>
            <a:r>
              <a:rPr lang="en-US" dirty="0"/>
              <a:t>) </a:t>
            </a:r>
            <a:endParaRPr lang="en-IN" dirty="0"/>
          </a:p>
        </p:txBody>
      </p:sp>
      <p:sp>
        <p:nvSpPr>
          <p:cNvPr id="4" name="Content Placeholder 3">
            <a:extLst>
              <a:ext uri="{FF2B5EF4-FFF2-40B4-BE49-F238E27FC236}">
                <a16:creationId xmlns:a16="http://schemas.microsoft.com/office/drawing/2014/main" id="{1EF11B74-F41C-4D67-BC59-BCA457565DD3}"/>
              </a:ext>
            </a:extLst>
          </p:cNvPr>
          <p:cNvSpPr>
            <a:spLocks noGrp="1"/>
          </p:cNvSpPr>
          <p:nvPr>
            <p:ph idx="1"/>
          </p:nvPr>
        </p:nvSpPr>
        <p:spPr>
          <a:xfrm>
            <a:off x="2173357" y="1470991"/>
            <a:ext cx="9331255" cy="4440231"/>
          </a:xfrm>
        </p:spPr>
        <p:txBody>
          <a:bodyPr>
            <a:normAutofit fontScale="92500" lnSpcReduction="10000"/>
          </a:bodyPr>
          <a:lstStyle/>
          <a:p>
            <a:pPr marL="0" indent="0">
              <a:buNone/>
            </a:pPr>
            <a:r>
              <a:rPr lang="en-US" dirty="0"/>
              <a:t>Models used for Feature Extraction are</a:t>
            </a:r>
          </a:p>
          <a:p>
            <a:r>
              <a:rPr lang="en-US" dirty="0"/>
              <a:t>Word2Vec Model</a:t>
            </a:r>
          </a:p>
          <a:p>
            <a:r>
              <a:rPr lang="en-US" dirty="0"/>
              <a:t>GloVe Model</a:t>
            </a:r>
          </a:p>
          <a:p>
            <a:pPr marL="0" indent="0">
              <a:buNone/>
            </a:pPr>
            <a:endParaRPr lang="en-US" dirty="0"/>
          </a:p>
          <a:p>
            <a:pPr marL="0" indent="0">
              <a:buNone/>
            </a:pPr>
            <a:r>
              <a:rPr lang="en-US" dirty="0"/>
              <a:t>Deep Learning Models used are </a:t>
            </a:r>
          </a:p>
          <a:p>
            <a:r>
              <a:rPr lang="en-US" dirty="0"/>
              <a:t>CNN</a:t>
            </a:r>
          </a:p>
          <a:p>
            <a:r>
              <a:rPr lang="en-US" dirty="0"/>
              <a:t>CNN + LSTM</a:t>
            </a:r>
          </a:p>
          <a:p>
            <a:r>
              <a:rPr lang="en-US" dirty="0"/>
              <a:t>CNN + Bidirectional LSTM</a:t>
            </a:r>
          </a:p>
          <a:p>
            <a:r>
              <a:rPr lang="en-US" dirty="0"/>
              <a:t>CNN + GRU</a:t>
            </a:r>
          </a:p>
          <a:p>
            <a:r>
              <a:rPr lang="en-US" dirty="0"/>
              <a:t>CNN + Bidirectional  GRU</a:t>
            </a:r>
          </a:p>
          <a:p>
            <a:pPr marL="0" indent="0">
              <a:buNone/>
            </a:pPr>
            <a:r>
              <a:rPr lang="en-IN" dirty="0"/>
              <a:t>These models are used with exhaustive set of activation functions, epochs, Learning rate, training set and testing set. The hyperparameters are tuned to get the best performance out of the model.</a:t>
            </a:r>
          </a:p>
          <a:p>
            <a:pPr marL="0" indent="0">
              <a:buNone/>
            </a:pPr>
            <a:endParaRPr lang="en-US" dirty="0"/>
          </a:p>
        </p:txBody>
      </p:sp>
    </p:spTree>
    <p:extLst>
      <p:ext uri="{BB962C8B-B14F-4D97-AF65-F5344CB8AC3E}">
        <p14:creationId xmlns:p14="http://schemas.microsoft.com/office/powerpoint/2010/main" val="38985852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10775</TotalTime>
  <Words>1188</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Wisp</vt:lpstr>
      <vt:lpstr>Review for Final Year Project  “Deep Learning Based Detection of Depression”</vt:lpstr>
      <vt:lpstr>Introduction</vt:lpstr>
      <vt:lpstr>Introduction</vt:lpstr>
      <vt:lpstr>Literature Review </vt:lpstr>
      <vt:lpstr>PowerPoint Presentation</vt:lpstr>
      <vt:lpstr>Proposed Solution</vt:lpstr>
      <vt:lpstr>Dataset</vt:lpstr>
      <vt:lpstr>System Design and Implementation </vt:lpstr>
      <vt:lpstr>System Design and Implementation(cont) </vt:lpstr>
      <vt:lpstr>System Design and Implementation(cont) </vt:lpstr>
      <vt:lpstr>System Testing and Result Analysis </vt:lpstr>
      <vt:lpstr>System Testing and Result Analysis </vt:lpstr>
      <vt:lpstr>System Testing and Result Analysis </vt:lpstr>
      <vt:lpstr>Time Schedule – Gantt Chart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wolbachia wMelPop_1967</dc:creator>
  <cp:lastModifiedBy>akshay</cp:lastModifiedBy>
  <cp:revision>90</cp:revision>
  <dcterms:created xsi:type="dcterms:W3CDTF">2020-12-06T14:21:14Z</dcterms:created>
  <dcterms:modified xsi:type="dcterms:W3CDTF">2021-06-24T12:16:30Z</dcterms:modified>
</cp:coreProperties>
</file>