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63" r:id="rId4"/>
    <p:sldId id="278" r:id="rId5"/>
    <p:sldId id="284" r:id="rId6"/>
    <p:sldId id="277" r:id="rId7"/>
    <p:sldId id="279" r:id="rId8"/>
    <p:sldId id="280" r:id="rId9"/>
    <p:sldId id="282" r:id="rId10"/>
    <p:sldId id="283"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291" autoAdjust="0"/>
  </p:normalViewPr>
  <p:slideViewPr>
    <p:cSldViewPr snapToGrid="0">
      <p:cViewPr>
        <p:scale>
          <a:sx n="100" d="100"/>
          <a:sy n="100" d="100"/>
        </p:scale>
        <p:origin x="1098"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5/10/2021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444501"/>
            <a:ext cx="8915399" cy="2044700"/>
          </a:xfrm>
        </p:spPr>
        <p:txBody>
          <a:bodyPr>
            <a:normAutofit fontScale="90000"/>
          </a:bodyPr>
          <a:lstStyle/>
          <a:p>
            <a:pPr algn="ctr"/>
            <a:r>
              <a:rPr lang="en-IN" sz="4000" b="1" dirty="0"/>
              <a:t>Synopsis for Final Year Project</a:t>
            </a:r>
            <a:br>
              <a:rPr lang="en-IN" sz="4000" b="1" dirty="0"/>
            </a:br>
            <a:r>
              <a:rPr lang="en-IN" sz="4000" b="1" dirty="0"/>
              <a:t/>
            </a:r>
            <a:br>
              <a:rPr lang="en-IN" sz="4000" b="1" dirty="0"/>
            </a:br>
            <a:r>
              <a:rPr lang="en-IN" sz="4000" dirty="0"/>
              <a:t>“Deep Learning Based Detection of Depression”</a:t>
            </a:r>
          </a:p>
        </p:txBody>
      </p:sp>
      <p:sp>
        <p:nvSpPr>
          <p:cNvPr id="3" name="Subtitle 2"/>
          <p:cNvSpPr>
            <a:spLocks noGrp="1"/>
          </p:cNvSpPr>
          <p:nvPr>
            <p:ph type="subTitle" idx="1"/>
          </p:nvPr>
        </p:nvSpPr>
        <p:spPr>
          <a:xfrm>
            <a:off x="2589213" y="2990335"/>
            <a:ext cx="8915399" cy="2913327"/>
          </a:xfrm>
        </p:spPr>
        <p:txBody>
          <a:bodyPr>
            <a:normAutofit/>
          </a:bodyPr>
          <a:lstStyle/>
          <a:p>
            <a:endParaRPr lang="en-IN" b="1" dirty="0"/>
          </a:p>
          <a:p>
            <a:endParaRPr lang="en-IN" b="1" dirty="0"/>
          </a:p>
          <a:p>
            <a:r>
              <a:rPr lang="en-IN" b="1" dirty="0"/>
              <a:t>Project Team										Guide</a:t>
            </a:r>
          </a:p>
          <a:p>
            <a:pPr marL="285750" indent="-285750">
              <a:buFont typeface="Arial" panose="020B0604020202020204" pitchFamily="34" charset="0"/>
              <a:buChar char="•"/>
            </a:pPr>
            <a:r>
              <a:rPr lang="en-IN" dirty="0"/>
              <a:t>Akshay Suryanarayan Hegde						Prof. Ashritha R. Murthy</a:t>
            </a:r>
          </a:p>
          <a:p>
            <a:pPr marL="285750" indent="-285750">
              <a:buFont typeface="Arial" panose="020B0604020202020204" pitchFamily="34" charset="0"/>
              <a:buChar char="•"/>
            </a:pPr>
            <a:r>
              <a:rPr lang="en-IN" dirty="0"/>
              <a:t>Ganesh S</a:t>
            </a:r>
          </a:p>
          <a:p>
            <a:pPr marL="285750" indent="-285750">
              <a:buFont typeface="Arial" panose="020B0604020202020204" pitchFamily="34" charset="0"/>
              <a:buChar char="•"/>
            </a:pPr>
            <a:r>
              <a:rPr lang="en-IN" dirty="0"/>
              <a:t>Aniket Kharad</a:t>
            </a:r>
          </a:p>
          <a:p>
            <a:pPr marL="285750" indent="-285750">
              <a:buFont typeface="Arial" panose="020B0604020202020204" pitchFamily="34" charset="0"/>
              <a:buChar char="•"/>
            </a:pPr>
            <a:r>
              <a:rPr lang="en-IN" dirty="0"/>
              <a:t>Manzoor Ahmed</a:t>
            </a:r>
          </a:p>
          <a:p>
            <a:pPr marL="285750"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3174605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895EDD-513C-49FB-86C9-CE042223F538}"/>
              </a:ext>
            </a:extLst>
          </p:cNvPr>
          <p:cNvSpPr>
            <a:spLocks noGrp="1"/>
          </p:cNvSpPr>
          <p:nvPr>
            <p:ph type="title"/>
          </p:nvPr>
        </p:nvSpPr>
        <p:spPr>
          <a:xfrm>
            <a:off x="2438399" y="624110"/>
            <a:ext cx="9066213" cy="1280890"/>
          </a:xfrm>
        </p:spPr>
        <p:txBody>
          <a:bodyPr/>
          <a:lstStyle/>
          <a:p>
            <a:r>
              <a:rPr lang="en-US" dirty="0"/>
              <a:t>System Testing and Result Analysis </a:t>
            </a:r>
            <a:endParaRPr lang="en-IN" dirty="0"/>
          </a:p>
        </p:txBody>
      </p:sp>
      <p:pic>
        <p:nvPicPr>
          <p:cNvPr id="6" name="Content Placeholder 5">
            <a:extLst>
              <a:ext uri="{FF2B5EF4-FFF2-40B4-BE49-F238E27FC236}">
                <a16:creationId xmlns:a16="http://schemas.microsoft.com/office/drawing/2014/main" xmlns="" id="{FB42A50D-B40B-4465-88C8-06EA90FD4E29}"/>
              </a:ext>
            </a:extLst>
          </p:cNvPr>
          <p:cNvPicPr>
            <a:picLocks noGrp="1" noChangeAspect="1"/>
          </p:cNvPicPr>
          <p:nvPr>
            <p:ph idx="1"/>
          </p:nvPr>
        </p:nvPicPr>
        <p:blipFill>
          <a:blip r:embed="rId2"/>
          <a:stretch>
            <a:fillRect/>
          </a:stretch>
        </p:blipFill>
        <p:spPr>
          <a:xfrm>
            <a:off x="1444488" y="1905000"/>
            <a:ext cx="3524928" cy="3634409"/>
          </a:xfrm>
        </p:spPr>
      </p:pic>
      <p:graphicFrame>
        <p:nvGraphicFramePr>
          <p:cNvPr id="8" name="Table 7">
            <a:extLst>
              <a:ext uri="{FF2B5EF4-FFF2-40B4-BE49-F238E27FC236}">
                <a16:creationId xmlns:a16="http://schemas.microsoft.com/office/drawing/2014/main" xmlns="" id="{765098AD-A089-44EE-B2F8-9EF1B61C2A20}"/>
              </a:ext>
            </a:extLst>
          </p:cNvPr>
          <p:cNvGraphicFramePr>
            <a:graphicFrameLocks noGrp="1"/>
          </p:cNvGraphicFramePr>
          <p:nvPr>
            <p:extLst>
              <p:ext uri="{D42A27DB-BD31-4B8C-83A1-F6EECF244321}">
                <p14:modId xmlns:p14="http://schemas.microsoft.com/office/powerpoint/2010/main" val="2916349319"/>
              </p:ext>
            </p:extLst>
          </p:nvPr>
        </p:nvGraphicFramePr>
        <p:xfrm>
          <a:off x="5234609" y="1904998"/>
          <a:ext cx="4969566" cy="3634408"/>
        </p:xfrm>
        <a:graphic>
          <a:graphicData uri="http://schemas.openxmlformats.org/drawingml/2006/table">
            <a:tbl>
              <a:tblPr firstRow="1" firstCol="1" bandRow="1">
                <a:tableStyleId>{5C22544A-7EE6-4342-B048-85BDC9FD1C3A}</a:tableStyleId>
              </a:tblPr>
              <a:tblGrid>
                <a:gridCol w="2204399">
                  <a:extLst>
                    <a:ext uri="{9D8B030D-6E8A-4147-A177-3AD203B41FA5}">
                      <a16:colId xmlns:a16="http://schemas.microsoft.com/office/drawing/2014/main" xmlns="" val="4124120487"/>
                    </a:ext>
                  </a:extLst>
                </a:gridCol>
                <a:gridCol w="1394324">
                  <a:extLst>
                    <a:ext uri="{9D8B030D-6E8A-4147-A177-3AD203B41FA5}">
                      <a16:colId xmlns:a16="http://schemas.microsoft.com/office/drawing/2014/main" xmlns="" val="294767923"/>
                    </a:ext>
                  </a:extLst>
                </a:gridCol>
                <a:gridCol w="1370843">
                  <a:extLst>
                    <a:ext uri="{9D8B030D-6E8A-4147-A177-3AD203B41FA5}">
                      <a16:colId xmlns:a16="http://schemas.microsoft.com/office/drawing/2014/main" xmlns="" val="4050797131"/>
                    </a:ext>
                  </a:extLst>
                </a:gridCol>
              </a:tblGrid>
              <a:tr h="454301">
                <a:tc>
                  <a:txBody>
                    <a:bodyPr/>
                    <a:lstStyle/>
                    <a:p>
                      <a:pPr algn="just"/>
                      <a:r>
                        <a:rPr lang="en-US" sz="1100">
                          <a:effectLst/>
                        </a:rPr>
                        <a:t>Model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100" dirty="0">
                          <a:effectLst/>
                        </a:rPr>
                        <a:t>Accuracy</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100">
                          <a:effectLst/>
                        </a:rPr>
                        <a:t>Loss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963019049"/>
                  </a:ext>
                </a:extLst>
              </a:tr>
              <a:tr h="454301">
                <a:tc>
                  <a:txBody>
                    <a:bodyPr/>
                    <a:lstStyle/>
                    <a:p>
                      <a:pPr algn="just"/>
                      <a:r>
                        <a:rPr lang="en-US" sz="1100">
                          <a:effectLst/>
                        </a:rPr>
                        <a:t>Naïve Bayes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100">
                          <a:effectLst/>
                        </a:rPr>
                        <a:t>75.99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100" dirty="0">
                          <a:effectLst/>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4078694202"/>
                  </a:ext>
                </a:extLst>
              </a:tr>
              <a:tr h="454301">
                <a:tc>
                  <a:txBody>
                    <a:bodyPr/>
                    <a:lstStyle/>
                    <a:p>
                      <a:pPr algn="just"/>
                      <a:r>
                        <a:rPr lang="en-US" sz="1100">
                          <a:effectLst/>
                        </a:rPr>
                        <a:t>Random Forest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100">
                          <a:effectLst/>
                        </a:rPr>
                        <a:t>85.28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1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970630636"/>
                  </a:ext>
                </a:extLst>
              </a:tr>
              <a:tr h="454301">
                <a:tc>
                  <a:txBody>
                    <a:bodyPr/>
                    <a:lstStyle/>
                    <a:p>
                      <a:pPr algn="just"/>
                      <a:r>
                        <a:rPr lang="en-US" sz="1100">
                          <a:effectLst/>
                        </a:rPr>
                        <a:t>CNN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100">
                          <a:effectLst/>
                        </a:rPr>
                        <a:t>94.81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100">
                          <a:effectLst/>
                        </a:rPr>
                        <a:t>0.1683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151820677"/>
                  </a:ext>
                </a:extLst>
              </a:tr>
              <a:tr h="454301">
                <a:tc>
                  <a:txBody>
                    <a:bodyPr/>
                    <a:lstStyle/>
                    <a:p>
                      <a:pPr algn="just"/>
                      <a:r>
                        <a:rPr lang="en-US" sz="1100">
                          <a:effectLst/>
                        </a:rPr>
                        <a:t>CNN + LSTM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100">
                          <a:effectLst/>
                        </a:rPr>
                        <a:t>94.32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100">
                          <a:effectLst/>
                        </a:rPr>
                        <a:t>0.1736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695968423"/>
                  </a:ext>
                </a:extLst>
              </a:tr>
              <a:tr h="454301">
                <a:tc>
                  <a:txBody>
                    <a:bodyPr/>
                    <a:lstStyle/>
                    <a:p>
                      <a:pPr algn="just"/>
                      <a:r>
                        <a:rPr lang="en-US" sz="1100">
                          <a:effectLst/>
                        </a:rPr>
                        <a:t>CNN + BiLSTM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100">
                          <a:effectLst/>
                        </a:rPr>
                        <a:t>94.54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100">
                          <a:effectLst/>
                        </a:rPr>
                        <a:t>0.1763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663512671"/>
                  </a:ext>
                </a:extLst>
              </a:tr>
              <a:tr h="454301">
                <a:tc>
                  <a:txBody>
                    <a:bodyPr/>
                    <a:lstStyle/>
                    <a:p>
                      <a:pPr algn="just"/>
                      <a:r>
                        <a:rPr lang="en-US" sz="1100">
                          <a:effectLst/>
                        </a:rPr>
                        <a:t>CNN + GRU</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100">
                          <a:effectLst/>
                        </a:rPr>
                        <a:t>94.81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100">
                          <a:effectLst/>
                        </a:rPr>
                        <a:t>0.1630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155971072"/>
                  </a:ext>
                </a:extLst>
              </a:tr>
              <a:tr h="454301">
                <a:tc>
                  <a:txBody>
                    <a:bodyPr/>
                    <a:lstStyle/>
                    <a:p>
                      <a:pPr algn="just"/>
                      <a:r>
                        <a:rPr lang="en-US" sz="1100">
                          <a:effectLst/>
                        </a:rPr>
                        <a:t>CNN + BiGRU</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100">
                          <a:effectLst/>
                        </a:rPr>
                        <a:t>94.79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100" dirty="0">
                          <a:effectLst/>
                        </a:rPr>
                        <a:t>0.1729</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254062140"/>
                  </a:ext>
                </a:extLst>
              </a:tr>
            </a:tbl>
          </a:graphicData>
        </a:graphic>
      </p:graphicFrame>
    </p:spTree>
    <p:extLst>
      <p:ext uri="{BB962C8B-B14F-4D97-AF65-F5344CB8AC3E}">
        <p14:creationId xmlns:p14="http://schemas.microsoft.com/office/powerpoint/2010/main" val="4044773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707D38-C0D5-4211-BE2E-EE9B1431C287}"/>
              </a:ext>
            </a:extLst>
          </p:cNvPr>
          <p:cNvSpPr>
            <a:spLocks noGrp="1"/>
          </p:cNvSpPr>
          <p:nvPr>
            <p:ph type="title"/>
          </p:nvPr>
        </p:nvSpPr>
        <p:spPr>
          <a:xfrm>
            <a:off x="4701198" y="2775303"/>
            <a:ext cx="2789604" cy="1280890"/>
          </a:xfrm>
        </p:spPr>
        <p:txBody>
          <a:bodyPr>
            <a:normAutofit fontScale="90000"/>
          </a:bodyPr>
          <a:lstStyle/>
          <a:p>
            <a:pPr algn="ctr"/>
            <a:r>
              <a:rPr lang="en-IN" sz="4400" dirty="0"/>
              <a:t>Thank You</a:t>
            </a:r>
          </a:p>
        </p:txBody>
      </p:sp>
    </p:spTree>
    <p:extLst>
      <p:ext uri="{BB962C8B-B14F-4D97-AF65-F5344CB8AC3E}">
        <p14:creationId xmlns:p14="http://schemas.microsoft.com/office/powerpoint/2010/main" val="1975549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A87B31-E9B0-4860-9C73-186E192BD09F}"/>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xmlns="" id="{29D60AB7-0A31-451F-882D-A1DB0687699F}"/>
              </a:ext>
            </a:extLst>
          </p:cNvPr>
          <p:cNvSpPr>
            <a:spLocks noGrp="1"/>
          </p:cNvSpPr>
          <p:nvPr>
            <p:ph idx="1"/>
          </p:nvPr>
        </p:nvSpPr>
        <p:spPr>
          <a:xfrm>
            <a:off x="2589212" y="1590261"/>
            <a:ext cx="8915400" cy="4320961"/>
          </a:xfrm>
        </p:spPr>
        <p:txBody>
          <a:bodyPr/>
          <a:lstStyle/>
          <a:p>
            <a:pPr marL="0" indent="0">
              <a:buNone/>
            </a:pPr>
            <a:r>
              <a:rPr kumimoji="0" lang="en-IN" sz="2000" b="1" i="0" u="none" strike="noStrike" kern="1200" cap="none" spc="0" normalizeH="0" baseline="0" noProof="0" dirty="0">
                <a:ln>
                  <a:noFill/>
                </a:ln>
                <a:solidFill>
                  <a:srgbClr val="31B4E6">
                    <a:lumMod val="75000"/>
                  </a:srgbClr>
                </a:solidFill>
                <a:effectLst/>
                <a:uLnTx/>
                <a:uFillTx/>
                <a:latin typeface="Century Gothic" panose="020B0502020202020204"/>
                <a:ea typeface="+mj-ea"/>
                <a:cs typeface="+mj-cs"/>
              </a:rPr>
              <a:t>Existing Solution</a:t>
            </a:r>
          </a:p>
          <a:p>
            <a:pPr marL="0" indent="0">
              <a:buNone/>
            </a:pPr>
            <a:r>
              <a:rPr lang="en-IN" sz="1600" dirty="0">
                <a:solidFill>
                  <a:schemeClr val="tx1"/>
                </a:solidFill>
                <a:latin typeface="Century Gothic" panose="020B0502020202020204"/>
                <a:ea typeface="+mj-ea"/>
                <a:cs typeface="+mj-cs"/>
              </a:rPr>
              <a:t>The existing solution is based on taking the dataset, applying feature extraction and implementing some ML and DL models.</a:t>
            </a:r>
            <a:endParaRPr lang="en-IN" sz="2000" dirty="0">
              <a:solidFill>
                <a:schemeClr val="tx1"/>
              </a:solidFill>
              <a:latin typeface="Century Gothic" panose="020B0502020202020204"/>
              <a:ea typeface="+mj-ea"/>
              <a:cs typeface="+mj-cs"/>
            </a:endParaRPr>
          </a:p>
          <a:p>
            <a:pPr marL="0" indent="0">
              <a:buNone/>
            </a:pPr>
            <a:endParaRPr kumimoji="0" lang="en-IN" sz="2000" b="1" i="0" u="none" strike="noStrike" kern="1200" cap="none" spc="0" normalizeH="0" baseline="0" noProof="0" dirty="0">
              <a:ln>
                <a:noFill/>
              </a:ln>
              <a:solidFill>
                <a:srgbClr val="31B4E6">
                  <a:lumMod val="75000"/>
                </a:srgbClr>
              </a:solidFill>
              <a:effectLst/>
              <a:uLnTx/>
              <a:uFillTx/>
              <a:latin typeface="Century Gothic" panose="020B0502020202020204"/>
              <a:ea typeface="+mj-ea"/>
              <a:cs typeface="+mj-cs"/>
            </a:endParaRPr>
          </a:p>
          <a:p>
            <a:pPr marL="0" indent="0">
              <a:buNone/>
            </a:pPr>
            <a:r>
              <a:rPr lang="en-IN" sz="2000" b="1" dirty="0">
                <a:solidFill>
                  <a:srgbClr val="31B4E6">
                    <a:lumMod val="75000"/>
                  </a:srgbClr>
                </a:solidFill>
                <a:latin typeface="Century Gothic" panose="020B0502020202020204"/>
                <a:ea typeface="+mj-ea"/>
                <a:cs typeface="+mj-cs"/>
              </a:rPr>
              <a:t>Proposed</a:t>
            </a:r>
            <a:r>
              <a:rPr kumimoji="0" lang="en-IN" sz="2000" b="1" i="0" u="none" strike="noStrike" kern="1200" cap="none" spc="0" normalizeH="0" baseline="0" noProof="0" dirty="0">
                <a:ln>
                  <a:noFill/>
                </a:ln>
                <a:solidFill>
                  <a:srgbClr val="31B4E6">
                    <a:lumMod val="75000"/>
                  </a:srgbClr>
                </a:solidFill>
                <a:effectLst/>
                <a:uLnTx/>
                <a:uFillTx/>
                <a:latin typeface="Century Gothic" panose="020B0502020202020204"/>
                <a:ea typeface="+mj-ea"/>
                <a:cs typeface="+mj-cs"/>
              </a:rPr>
              <a:t> Solution</a:t>
            </a:r>
          </a:p>
          <a:p>
            <a:pPr marL="0" indent="0">
              <a:buNone/>
            </a:pPr>
            <a:r>
              <a:rPr lang="en-IN" sz="1600" dirty="0">
                <a:solidFill>
                  <a:schemeClr val="tx1"/>
                </a:solidFill>
                <a:latin typeface="Century Gothic" panose="020B0502020202020204"/>
                <a:ea typeface="+mj-ea"/>
                <a:cs typeface="+mj-cs"/>
              </a:rPr>
              <a:t>The proposed solution is based on the following</a:t>
            </a:r>
          </a:p>
          <a:p>
            <a:r>
              <a:rPr lang="en-IN" sz="1600" dirty="0">
                <a:solidFill>
                  <a:schemeClr val="tx1"/>
                </a:solidFill>
                <a:latin typeface="Century Gothic" panose="020B0502020202020204"/>
                <a:ea typeface="+mj-ea"/>
                <a:cs typeface="+mj-cs"/>
              </a:rPr>
              <a:t>Dataset is retrieved by using Automation on Twitter using TWINT</a:t>
            </a:r>
          </a:p>
          <a:p>
            <a:r>
              <a:rPr lang="en-IN" sz="1600" dirty="0">
                <a:solidFill>
                  <a:schemeClr val="tx1"/>
                </a:solidFill>
                <a:latin typeface="Century Gothic" panose="020B0502020202020204"/>
                <a:ea typeface="+mj-ea"/>
                <a:cs typeface="+mj-cs"/>
              </a:rPr>
              <a:t>Data is cleaned and features are extracted using NLP</a:t>
            </a:r>
          </a:p>
          <a:p>
            <a:r>
              <a:rPr lang="en-IN" sz="1600" dirty="0">
                <a:solidFill>
                  <a:schemeClr val="tx1"/>
                </a:solidFill>
                <a:latin typeface="Century Gothic" panose="020B0502020202020204"/>
                <a:ea typeface="+mj-ea"/>
                <a:cs typeface="+mj-cs"/>
              </a:rPr>
              <a:t>Machine Learning Models are applied like Random Forest, Naïve Bayes</a:t>
            </a:r>
          </a:p>
          <a:p>
            <a:r>
              <a:rPr lang="en-IN" sz="1600" dirty="0">
                <a:solidFill>
                  <a:schemeClr val="tx1"/>
                </a:solidFill>
                <a:latin typeface="Century Gothic" panose="020B0502020202020204"/>
                <a:ea typeface="+mj-ea"/>
                <a:cs typeface="+mj-cs"/>
              </a:rPr>
              <a:t>Deep Learning Models are applied using CNN, CNN + LSTM, CNN + GRU</a:t>
            </a:r>
          </a:p>
          <a:p>
            <a:r>
              <a:rPr lang="en-IN" sz="1600" dirty="0">
                <a:solidFill>
                  <a:schemeClr val="tx1"/>
                </a:solidFill>
                <a:latin typeface="Century Gothic" panose="020B0502020202020204"/>
                <a:ea typeface="+mj-ea"/>
                <a:cs typeface="+mj-cs"/>
              </a:rPr>
              <a:t>Result is analysed with various metrics of accuracy</a:t>
            </a:r>
          </a:p>
        </p:txBody>
      </p:sp>
    </p:spTree>
    <p:extLst>
      <p:ext uri="{BB962C8B-B14F-4D97-AF65-F5344CB8AC3E}">
        <p14:creationId xmlns:p14="http://schemas.microsoft.com/office/powerpoint/2010/main" val="408144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895EDD-513C-49FB-86C9-CE042223F538}"/>
              </a:ext>
            </a:extLst>
          </p:cNvPr>
          <p:cNvSpPr>
            <a:spLocks noGrp="1"/>
          </p:cNvSpPr>
          <p:nvPr>
            <p:ph type="title"/>
          </p:nvPr>
        </p:nvSpPr>
        <p:spPr/>
        <p:txBody>
          <a:bodyPr/>
          <a:lstStyle/>
          <a:p>
            <a:r>
              <a:rPr lang="en-US" dirty="0"/>
              <a:t>Literature Review	</a:t>
            </a:r>
            <a:endParaRPr lang="en-IN" dirty="0"/>
          </a:p>
        </p:txBody>
      </p:sp>
      <p:sp>
        <p:nvSpPr>
          <p:cNvPr id="3" name="Content Placeholder 2">
            <a:extLst>
              <a:ext uri="{FF2B5EF4-FFF2-40B4-BE49-F238E27FC236}">
                <a16:creationId xmlns:a16="http://schemas.microsoft.com/office/drawing/2014/main" xmlns="" id="{49DF494F-78B0-42E1-8B25-97F060783F1C}"/>
              </a:ext>
            </a:extLst>
          </p:cNvPr>
          <p:cNvSpPr>
            <a:spLocks noGrp="1"/>
          </p:cNvSpPr>
          <p:nvPr>
            <p:ph idx="1"/>
          </p:nvPr>
        </p:nvSpPr>
        <p:spPr/>
        <p:txBody>
          <a:bodyPr>
            <a:normAutofit lnSpcReduction="10000"/>
          </a:bodyPr>
          <a:lstStyle/>
          <a:p>
            <a:pPr algn="just">
              <a:spcBef>
                <a:spcPts val="0"/>
              </a:spcBef>
            </a:pPr>
            <a:r>
              <a:rPr lang="en-US" sz="1800" b="0" i="0" u="none" strike="noStrike" dirty="0">
                <a:solidFill>
                  <a:srgbClr val="000000"/>
                </a:solidFill>
                <a:effectLst/>
              </a:rPr>
              <a:t>Jana M. </a:t>
            </a:r>
            <a:r>
              <a:rPr lang="en-US" sz="1800" b="0" i="0" u="none" strike="noStrike" dirty="0" err="1">
                <a:solidFill>
                  <a:srgbClr val="000000"/>
                </a:solidFill>
                <a:effectLst/>
              </a:rPr>
              <a:t>Havigerova</a:t>
            </a:r>
            <a:r>
              <a:rPr lang="en-US" sz="1800" b="0" i="0" u="none" strike="noStrike" dirty="0">
                <a:solidFill>
                  <a:srgbClr val="000000"/>
                </a:solidFill>
                <a:effectLst/>
              </a:rPr>
              <a:t> et.al </a:t>
            </a:r>
            <a:r>
              <a:rPr lang="en-US" dirty="0">
                <a:solidFill>
                  <a:srgbClr val="000000"/>
                </a:solidFill>
              </a:rPr>
              <a:t> methodology emphasis more on </a:t>
            </a:r>
            <a:r>
              <a:rPr lang="en-US" dirty="0" err="1">
                <a:solidFill>
                  <a:srgbClr val="000000"/>
                </a:solidFill>
              </a:rPr>
              <a:t>quantitaive</a:t>
            </a:r>
            <a:r>
              <a:rPr lang="en-US" dirty="0">
                <a:solidFill>
                  <a:srgbClr val="000000"/>
                </a:solidFill>
              </a:rPr>
              <a:t> </a:t>
            </a:r>
            <a:r>
              <a:rPr lang="en-US" dirty="0" err="1">
                <a:solidFill>
                  <a:srgbClr val="000000"/>
                </a:solidFill>
              </a:rPr>
              <a:t>lingustic</a:t>
            </a:r>
            <a:r>
              <a:rPr lang="en-US" dirty="0">
                <a:solidFill>
                  <a:srgbClr val="000000"/>
                </a:solidFill>
              </a:rPr>
              <a:t> </a:t>
            </a:r>
            <a:r>
              <a:rPr lang="en-US" dirty="0" err="1">
                <a:solidFill>
                  <a:srgbClr val="000000"/>
                </a:solidFill>
              </a:rPr>
              <a:t>charateristics</a:t>
            </a:r>
            <a:r>
              <a:rPr lang="en-US" dirty="0">
                <a:solidFill>
                  <a:srgbClr val="000000"/>
                </a:solidFill>
              </a:rPr>
              <a:t> which are suited based on </a:t>
            </a:r>
            <a:r>
              <a:rPr lang="en-US" dirty="0" err="1">
                <a:solidFill>
                  <a:srgbClr val="000000"/>
                </a:solidFill>
              </a:rPr>
              <a:t>pronominalisation</a:t>
            </a:r>
            <a:r>
              <a:rPr lang="en-US" dirty="0">
                <a:solidFill>
                  <a:srgbClr val="000000"/>
                </a:solidFill>
              </a:rPr>
              <a:t> index and readiness to action index in men and sentence complexity and punctuation for women. </a:t>
            </a:r>
            <a:r>
              <a:rPr lang="en-US" sz="1800" b="0" i="0" u="none" strike="noStrike" dirty="0">
                <a:solidFill>
                  <a:srgbClr val="000000"/>
                </a:solidFill>
                <a:effectLst/>
              </a:rPr>
              <a:t>Making use of this peculiar feature of Text the author has proposed various models.</a:t>
            </a:r>
            <a:endParaRPr lang="en-US" b="0" dirty="0">
              <a:effectLst/>
            </a:endParaRPr>
          </a:p>
          <a:p>
            <a:r>
              <a:rPr lang="en-US" dirty="0" err="1" smtClean="0">
                <a:solidFill>
                  <a:srgbClr val="000000"/>
                </a:solidFill>
              </a:rPr>
              <a:t>Tejus</a:t>
            </a:r>
            <a:r>
              <a:rPr lang="en-US" dirty="0" smtClean="0">
                <a:solidFill>
                  <a:srgbClr val="000000"/>
                </a:solidFill>
              </a:rPr>
              <a:t> R. S. et.al </a:t>
            </a:r>
            <a:r>
              <a:rPr lang="en-US" dirty="0">
                <a:solidFill>
                  <a:srgbClr val="000000"/>
                </a:solidFill>
              </a:rPr>
              <a:t>proposed possible CNN + LSTM model and other machine learning models to find stressful tweets from different kinds of datasets. As the paper was under research during early stages of pandemic, it includes comparative study between the stress level and local demographic level disaster against before and during initial days of pandemic. Where it is found out that </a:t>
            </a:r>
            <a:r>
              <a:rPr lang="en-US" dirty="0" err="1">
                <a:solidFill>
                  <a:srgbClr val="000000"/>
                </a:solidFill>
              </a:rPr>
              <a:t>strees</a:t>
            </a:r>
            <a:r>
              <a:rPr lang="en-US" dirty="0">
                <a:solidFill>
                  <a:srgbClr val="000000"/>
                </a:solidFill>
              </a:rPr>
              <a:t> level indicating stress </a:t>
            </a:r>
            <a:r>
              <a:rPr lang="en-US" dirty="0" err="1">
                <a:solidFill>
                  <a:srgbClr val="000000"/>
                </a:solidFill>
              </a:rPr>
              <a:t>lvels</a:t>
            </a:r>
            <a:r>
              <a:rPr lang="en-US" dirty="0">
                <a:solidFill>
                  <a:srgbClr val="000000"/>
                </a:solidFill>
              </a:rPr>
              <a:t> had risen by 30 times where as </a:t>
            </a:r>
            <a:r>
              <a:rPr lang="en-US" dirty="0" err="1">
                <a:solidFill>
                  <a:srgbClr val="000000"/>
                </a:solidFill>
              </a:rPr>
              <a:t>diaster</a:t>
            </a:r>
            <a:r>
              <a:rPr lang="en-US" dirty="0">
                <a:solidFill>
                  <a:srgbClr val="000000"/>
                </a:solidFill>
              </a:rPr>
              <a:t> related by 10 times.</a:t>
            </a:r>
            <a:r>
              <a:rPr lang="en-US" dirty="0"/>
              <a:t/>
            </a:r>
            <a:br>
              <a:rPr lang="en-US" dirty="0"/>
            </a:br>
            <a:endParaRPr lang="en-IN" dirty="0"/>
          </a:p>
        </p:txBody>
      </p:sp>
    </p:spTree>
    <p:extLst>
      <p:ext uri="{BB962C8B-B14F-4D97-AF65-F5344CB8AC3E}">
        <p14:creationId xmlns:p14="http://schemas.microsoft.com/office/powerpoint/2010/main" val="3692347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895EDD-513C-49FB-86C9-CE042223F538}"/>
              </a:ext>
            </a:extLst>
          </p:cNvPr>
          <p:cNvSpPr>
            <a:spLocks noGrp="1"/>
          </p:cNvSpPr>
          <p:nvPr>
            <p:ph type="title"/>
          </p:nvPr>
        </p:nvSpPr>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xmlns="" id="{49DF494F-78B0-42E1-8B25-97F060783F1C}"/>
              </a:ext>
            </a:extLst>
          </p:cNvPr>
          <p:cNvSpPr>
            <a:spLocks noGrp="1"/>
          </p:cNvSpPr>
          <p:nvPr>
            <p:ph idx="1"/>
          </p:nvPr>
        </p:nvSpPr>
        <p:spPr/>
        <p:txBody>
          <a:bodyPr>
            <a:normAutofit/>
          </a:bodyPr>
          <a:lstStyle/>
          <a:p>
            <a:pPr marL="0" indent="0" algn="just" rtl="0">
              <a:spcBef>
                <a:spcPts val="0"/>
              </a:spcBef>
              <a:spcAft>
                <a:spcPts val="0"/>
              </a:spcAft>
              <a:buNone/>
            </a:pPr>
            <a:r>
              <a:rPr lang="en-US" dirty="0"/>
              <a:t>There are two datasets used which are as follows</a:t>
            </a:r>
          </a:p>
          <a:p>
            <a:pPr marL="0" indent="0" algn="just" rtl="0">
              <a:spcBef>
                <a:spcPts val="0"/>
              </a:spcBef>
              <a:spcAft>
                <a:spcPts val="0"/>
              </a:spcAft>
              <a:buNone/>
            </a:pPr>
            <a:endParaRPr lang="en-US" dirty="0"/>
          </a:p>
          <a:p>
            <a:pPr algn="just">
              <a:spcBef>
                <a:spcPts val="0"/>
              </a:spcBef>
            </a:pPr>
            <a:r>
              <a:rPr lang="en-US" dirty="0"/>
              <a:t>Sample_Dataset.csv from Kaggle which is a huge </a:t>
            </a:r>
            <a:r>
              <a:rPr lang="en-US" dirty="0" err="1"/>
              <a:t>corpa</a:t>
            </a:r>
            <a:r>
              <a:rPr lang="en-US" dirty="0"/>
              <a:t> of tweets</a:t>
            </a:r>
          </a:p>
          <a:p>
            <a:pPr marL="0" indent="0" algn="just">
              <a:spcBef>
                <a:spcPts val="0"/>
              </a:spcBef>
              <a:buNone/>
            </a:pPr>
            <a:endParaRPr lang="en-US" dirty="0"/>
          </a:p>
          <a:p>
            <a:pPr algn="just">
              <a:spcBef>
                <a:spcPts val="0"/>
              </a:spcBef>
            </a:pPr>
            <a:r>
              <a:rPr lang="en-US" dirty="0"/>
              <a:t>Other dataset is a collection of datasets of various depressive syndromes like depression.csv, PTSD.csv, stress.csv etc.</a:t>
            </a:r>
          </a:p>
          <a:p>
            <a:pPr algn="just">
              <a:spcBef>
                <a:spcPts val="0"/>
              </a:spcBef>
            </a:pPr>
            <a:endParaRPr lang="en-US" dirty="0"/>
          </a:p>
          <a:p>
            <a:pPr algn="just">
              <a:spcBef>
                <a:spcPts val="0"/>
              </a:spcBef>
            </a:pPr>
            <a:r>
              <a:rPr lang="en-US" dirty="0"/>
              <a:t>The latter dataset was extracted using Automation with the help of TWINT tool.</a:t>
            </a:r>
            <a:endParaRPr lang="en-IN" dirty="0"/>
          </a:p>
        </p:txBody>
      </p:sp>
    </p:spTree>
    <p:extLst>
      <p:ext uri="{BB962C8B-B14F-4D97-AF65-F5344CB8AC3E}">
        <p14:creationId xmlns:p14="http://schemas.microsoft.com/office/powerpoint/2010/main" val="611090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895EDD-513C-49FB-86C9-CE042223F538}"/>
              </a:ext>
            </a:extLst>
          </p:cNvPr>
          <p:cNvSpPr>
            <a:spLocks noGrp="1"/>
          </p:cNvSpPr>
          <p:nvPr>
            <p:ph type="title"/>
          </p:nvPr>
        </p:nvSpPr>
        <p:spPr/>
        <p:txBody>
          <a:bodyPr/>
          <a:lstStyle/>
          <a:p>
            <a:r>
              <a:rPr lang="en-US" dirty="0"/>
              <a:t>Objectives Accomplished</a:t>
            </a:r>
            <a:endParaRPr lang="en-IN" dirty="0"/>
          </a:p>
        </p:txBody>
      </p:sp>
      <p:sp>
        <p:nvSpPr>
          <p:cNvPr id="3" name="Content Placeholder 2">
            <a:extLst>
              <a:ext uri="{FF2B5EF4-FFF2-40B4-BE49-F238E27FC236}">
                <a16:creationId xmlns:a16="http://schemas.microsoft.com/office/drawing/2014/main" xmlns="" id="{49DF494F-78B0-42E1-8B25-97F060783F1C}"/>
              </a:ext>
            </a:extLst>
          </p:cNvPr>
          <p:cNvSpPr>
            <a:spLocks noGrp="1"/>
          </p:cNvSpPr>
          <p:nvPr>
            <p:ph idx="1"/>
          </p:nvPr>
        </p:nvSpPr>
        <p:spPr/>
        <p:txBody>
          <a:bodyPr>
            <a:normAutofit/>
          </a:bodyPr>
          <a:lstStyle/>
          <a:p>
            <a:pPr algn="just">
              <a:spcBef>
                <a:spcPts val="0"/>
              </a:spcBef>
            </a:pPr>
            <a:r>
              <a:rPr lang="en-US" dirty="0"/>
              <a:t>Collected the data from Twitter using Automation and analyzed the data.</a:t>
            </a:r>
          </a:p>
          <a:p>
            <a:pPr algn="just">
              <a:spcBef>
                <a:spcPts val="0"/>
              </a:spcBef>
            </a:pPr>
            <a:r>
              <a:rPr lang="en-US" dirty="0"/>
              <a:t>Cleaned the raw data and extracted features from the data.</a:t>
            </a:r>
          </a:p>
          <a:p>
            <a:pPr algn="just">
              <a:spcBef>
                <a:spcPts val="0"/>
              </a:spcBef>
            </a:pPr>
            <a:r>
              <a:rPr lang="en-US" dirty="0"/>
              <a:t>Converted the features into a matrix which could be easily fed into algorithms for training purposes.</a:t>
            </a:r>
          </a:p>
          <a:p>
            <a:pPr algn="just">
              <a:spcBef>
                <a:spcPts val="0"/>
              </a:spcBef>
            </a:pPr>
            <a:r>
              <a:rPr lang="en-US" dirty="0"/>
              <a:t>Applied Machine Learning and Deep Learning Models for training purposes.</a:t>
            </a:r>
          </a:p>
          <a:p>
            <a:pPr algn="just">
              <a:spcBef>
                <a:spcPts val="0"/>
              </a:spcBef>
            </a:pPr>
            <a:r>
              <a:rPr lang="en-US" dirty="0"/>
              <a:t>Comparative analysis of the results sought and visualization of the output.</a:t>
            </a:r>
          </a:p>
          <a:p>
            <a:pPr algn="just">
              <a:spcBef>
                <a:spcPts val="0"/>
              </a:spcBef>
            </a:pPr>
            <a:endParaRPr lang="en-IN" dirty="0"/>
          </a:p>
        </p:txBody>
      </p:sp>
    </p:spTree>
    <p:extLst>
      <p:ext uri="{BB962C8B-B14F-4D97-AF65-F5344CB8AC3E}">
        <p14:creationId xmlns:p14="http://schemas.microsoft.com/office/powerpoint/2010/main" val="4098992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895EDD-513C-49FB-86C9-CE042223F538}"/>
              </a:ext>
            </a:extLst>
          </p:cNvPr>
          <p:cNvSpPr>
            <a:spLocks noGrp="1"/>
          </p:cNvSpPr>
          <p:nvPr>
            <p:ph type="title"/>
          </p:nvPr>
        </p:nvSpPr>
        <p:spPr/>
        <p:txBody>
          <a:bodyPr/>
          <a:lstStyle/>
          <a:p>
            <a:r>
              <a:rPr lang="en-US" dirty="0"/>
              <a:t>System Design and Implementation </a:t>
            </a:r>
            <a:endParaRPr lang="en-IN" dirty="0"/>
          </a:p>
        </p:txBody>
      </p:sp>
      <p:pic>
        <p:nvPicPr>
          <p:cNvPr id="7" name="Content Placeholder 6">
            <a:extLst>
              <a:ext uri="{FF2B5EF4-FFF2-40B4-BE49-F238E27FC236}">
                <a16:creationId xmlns:a16="http://schemas.microsoft.com/office/drawing/2014/main" xmlns="" id="{2CA65140-5F2E-4450-9711-D31A758E9610}"/>
              </a:ext>
            </a:extLst>
          </p:cNvPr>
          <p:cNvPicPr>
            <a:picLocks noGrp="1" noChangeAspect="1"/>
          </p:cNvPicPr>
          <p:nvPr>
            <p:ph idx="1"/>
          </p:nvPr>
        </p:nvPicPr>
        <p:blipFill>
          <a:blip r:embed="rId2"/>
          <a:stretch>
            <a:fillRect/>
          </a:stretch>
        </p:blipFill>
        <p:spPr>
          <a:xfrm>
            <a:off x="2849217" y="1905000"/>
            <a:ext cx="7805531" cy="4006850"/>
          </a:xfrm>
        </p:spPr>
      </p:pic>
    </p:spTree>
    <p:extLst>
      <p:ext uri="{BB962C8B-B14F-4D97-AF65-F5344CB8AC3E}">
        <p14:creationId xmlns:p14="http://schemas.microsoft.com/office/powerpoint/2010/main" val="2173757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895EDD-513C-49FB-86C9-CE042223F538}"/>
              </a:ext>
            </a:extLst>
          </p:cNvPr>
          <p:cNvSpPr>
            <a:spLocks noGrp="1"/>
          </p:cNvSpPr>
          <p:nvPr>
            <p:ph type="title"/>
          </p:nvPr>
        </p:nvSpPr>
        <p:spPr>
          <a:xfrm>
            <a:off x="2067339" y="624110"/>
            <a:ext cx="9437274" cy="1280890"/>
          </a:xfrm>
        </p:spPr>
        <p:txBody>
          <a:bodyPr/>
          <a:lstStyle/>
          <a:p>
            <a:r>
              <a:rPr lang="en-US" dirty="0"/>
              <a:t>System Design and Implementation(</a:t>
            </a:r>
            <a:r>
              <a:rPr lang="en-US" dirty="0" err="1"/>
              <a:t>cont</a:t>
            </a:r>
            <a:r>
              <a:rPr lang="en-US" dirty="0"/>
              <a:t>) </a:t>
            </a:r>
            <a:endParaRPr lang="en-IN" dirty="0"/>
          </a:p>
        </p:txBody>
      </p:sp>
      <p:sp>
        <p:nvSpPr>
          <p:cNvPr id="4" name="Content Placeholder 3">
            <a:extLst>
              <a:ext uri="{FF2B5EF4-FFF2-40B4-BE49-F238E27FC236}">
                <a16:creationId xmlns:a16="http://schemas.microsoft.com/office/drawing/2014/main" xmlns="" id="{1EF11B74-F41C-4D67-BC59-BCA457565DD3}"/>
              </a:ext>
            </a:extLst>
          </p:cNvPr>
          <p:cNvSpPr>
            <a:spLocks noGrp="1"/>
          </p:cNvSpPr>
          <p:nvPr>
            <p:ph idx="1"/>
          </p:nvPr>
        </p:nvSpPr>
        <p:spPr>
          <a:xfrm>
            <a:off x="2173357" y="2133600"/>
            <a:ext cx="9331255" cy="3777622"/>
          </a:xfrm>
        </p:spPr>
        <p:txBody>
          <a:bodyPr/>
          <a:lstStyle/>
          <a:p>
            <a:pPr marL="0" indent="0">
              <a:buNone/>
            </a:pPr>
            <a:r>
              <a:rPr lang="en-US" dirty="0"/>
              <a:t>Deep Learning Models used are </a:t>
            </a:r>
          </a:p>
          <a:p>
            <a:r>
              <a:rPr lang="en-US" dirty="0"/>
              <a:t>CNN</a:t>
            </a:r>
          </a:p>
          <a:p>
            <a:r>
              <a:rPr lang="en-US" dirty="0"/>
              <a:t>CNN + LSTM</a:t>
            </a:r>
          </a:p>
          <a:p>
            <a:r>
              <a:rPr lang="en-US" dirty="0"/>
              <a:t>CNN + Bidirectional LSTM</a:t>
            </a:r>
          </a:p>
          <a:p>
            <a:r>
              <a:rPr lang="en-US" dirty="0"/>
              <a:t>CNN + GRU</a:t>
            </a:r>
          </a:p>
          <a:p>
            <a:r>
              <a:rPr lang="en-US" dirty="0"/>
              <a:t>CNN + Bidirectional  GRU</a:t>
            </a:r>
          </a:p>
          <a:p>
            <a:pPr marL="0" indent="0">
              <a:buNone/>
            </a:pPr>
            <a:r>
              <a:rPr lang="en-IN" dirty="0"/>
              <a:t>These models are used with exhaustive set of activation functions, epochs, Learning rate, training set and testing set.</a:t>
            </a:r>
            <a:endParaRPr lang="en-US" dirty="0"/>
          </a:p>
        </p:txBody>
      </p:sp>
    </p:spTree>
    <p:extLst>
      <p:ext uri="{BB962C8B-B14F-4D97-AF65-F5344CB8AC3E}">
        <p14:creationId xmlns:p14="http://schemas.microsoft.com/office/powerpoint/2010/main" val="3898585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895EDD-513C-49FB-86C9-CE042223F538}"/>
              </a:ext>
            </a:extLst>
          </p:cNvPr>
          <p:cNvSpPr>
            <a:spLocks noGrp="1"/>
          </p:cNvSpPr>
          <p:nvPr>
            <p:ph type="title"/>
          </p:nvPr>
        </p:nvSpPr>
        <p:spPr>
          <a:xfrm>
            <a:off x="2067339" y="624110"/>
            <a:ext cx="9437274" cy="1280890"/>
          </a:xfrm>
        </p:spPr>
        <p:txBody>
          <a:bodyPr/>
          <a:lstStyle/>
          <a:p>
            <a:r>
              <a:rPr lang="en-US" dirty="0"/>
              <a:t>System Design and Implementation(</a:t>
            </a:r>
            <a:r>
              <a:rPr lang="en-US" dirty="0" err="1"/>
              <a:t>cont</a:t>
            </a:r>
            <a:r>
              <a:rPr lang="en-US" dirty="0"/>
              <a:t>) </a:t>
            </a:r>
            <a:endParaRPr lang="en-IN" dirty="0"/>
          </a:p>
        </p:txBody>
      </p:sp>
      <p:pic>
        <p:nvPicPr>
          <p:cNvPr id="5" name="Content Placeholder 4">
            <a:extLst>
              <a:ext uri="{FF2B5EF4-FFF2-40B4-BE49-F238E27FC236}">
                <a16:creationId xmlns:a16="http://schemas.microsoft.com/office/drawing/2014/main" xmlns="" id="{AEA8752E-0B8B-4913-8177-70903B29449C}"/>
              </a:ext>
            </a:extLst>
          </p:cNvPr>
          <p:cNvPicPr>
            <a:picLocks noGrp="1" noChangeAspect="1"/>
          </p:cNvPicPr>
          <p:nvPr>
            <p:ph idx="1"/>
          </p:nvPr>
        </p:nvPicPr>
        <p:blipFill>
          <a:blip r:embed="rId2"/>
          <a:stretch>
            <a:fillRect/>
          </a:stretch>
        </p:blipFill>
        <p:spPr>
          <a:xfrm>
            <a:off x="2438400" y="1905000"/>
            <a:ext cx="8712613" cy="4006850"/>
          </a:xfrm>
        </p:spPr>
      </p:pic>
    </p:spTree>
    <p:extLst>
      <p:ext uri="{BB962C8B-B14F-4D97-AF65-F5344CB8AC3E}">
        <p14:creationId xmlns:p14="http://schemas.microsoft.com/office/powerpoint/2010/main" val="1524791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895EDD-513C-49FB-86C9-CE042223F538}"/>
              </a:ext>
            </a:extLst>
          </p:cNvPr>
          <p:cNvSpPr>
            <a:spLocks noGrp="1"/>
          </p:cNvSpPr>
          <p:nvPr>
            <p:ph type="title"/>
          </p:nvPr>
        </p:nvSpPr>
        <p:spPr>
          <a:xfrm>
            <a:off x="2438399" y="624110"/>
            <a:ext cx="9066213" cy="1280890"/>
          </a:xfrm>
        </p:spPr>
        <p:txBody>
          <a:bodyPr/>
          <a:lstStyle/>
          <a:p>
            <a:r>
              <a:rPr lang="en-US" dirty="0"/>
              <a:t>System Testing and Result Analysis </a:t>
            </a:r>
            <a:endParaRPr lang="en-IN" dirty="0"/>
          </a:p>
        </p:txBody>
      </p:sp>
      <p:pic>
        <p:nvPicPr>
          <p:cNvPr id="7" name="Content Placeholder 6">
            <a:extLst>
              <a:ext uri="{FF2B5EF4-FFF2-40B4-BE49-F238E27FC236}">
                <a16:creationId xmlns:a16="http://schemas.microsoft.com/office/drawing/2014/main" xmlns="" id="{FC8446E2-A8A4-4D51-B085-6B6C51C31538}"/>
              </a:ext>
            </a:extLst>
          </p:cNvPr>
          <p:cNvPicPr>
            <a:picLocks noGrp="1" noChangeAspect="1"/>
          </p:cNvPicPr>
          <p:nvPr>
            <p:ph idx="1"/>
          </p:nvPr>
        </p:nvPicPr>
        <p:blipFill>
          <a:blip r:embed="rId2"/>
          <a:stretch>
            <a:fillRect/>
          </a:stretch>
        </p:blipFill>
        <p:spPr>
          <a:xfrm>
            <a:off x="2336304" y="2001078"/>
            <a:ext cx="4037992" cy="3778250"/>
          </a:xfrm>
        </p:spPr>
      </p:pic>
      <p:pic>
        <p:nvPicPr>
          <p:cNvPr id="9" name="Picture 8">
            <a:extLst>
              <a:ext uri="{FF2B5EF4-FFF2-40B4-BE49-F238E27FC236}">
                <a16:creationId xmlns:a16="http://schemas.microsoft.com/office/drawing/2014/main" xmlns="" id="{C49D6F84-50CE-46ED-A5E9-71D029D5D844}"/>
              </a:ext>
            </a:extLst>
          </p:cNvPr>
          <p:cNvPicPr>
            <a:picLocks noChangeAspect="1"/>
          </p:cNvPicPr>
          <p:nvPr/>
        </p:nvPicPr>
        <p:blipFill>
          <a:blip r:embed="rId3"/>
          <a:stretch>
            <a:fillRect/>
          </a:stretch>
        </p:blipFill>
        <p:spPr>
          <a:xfrm>
            <a:off x="6626087" y="2001079"/>
            <a:ext cx="4037992" cy="3778249"/>
          </a:xfrm>
          <a:prstGeom prst="rect">
            <a:avLst/>
          </a:prstGeom>
        </p:spPr>
      </p:pic>
    </p:spTree>
    <p:extLst>
      <p:ext uri="{BB962C8B-B14F-4D97-AF65-F5344CB8AC3E}">
        <p14:creationId xmlns:p14="http://schemas.microsoft.com/office/powerpoint/2010/main" val="424295086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6551</TotalTime>
  <Words>448</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Times New Roman</vt:lpstr>
      <vt:lpstr>Wingdings 3</vt:lpstr>
      <vt:lpstr>Wisp</vt:lpstr>
      <vt:lpstr>Synopsis for Final Year Project  “Deep Learning Based Detection of Depression”</vt:lpstr>
      <vt:lpstr>Introduction</vt:lpstr>
      <vt:lpstr>Literature Review </vt:lpstr>
      <vt:lpstr>Dataset</vt:lpstr>
      <vt:lpstr>Objectives Accomplished</vt:lpstr>
      <vt:lpstr>System Design and Implementation </vt:lpstr>
      <vt:lpstr>System Design and Implementation(cont) </vt:lpstr>
      <vt:lpstr>System Design and Implementation(cont) </vt:lpstr>
      <vt:lpstr>System Testing and Result Analysis </vt:lpstr>
      <vt:lpstr>System Testing and Result Analysis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wolbachia wMelPop_1967</dc:creator>
  <cp:lastModifiedBy>wolbachia wMelPop_1967</cp:lastModifiedBy>
  <cp:revision>62</cp:revision>
  <dcterms:created xsi:type="dcterms:W3CDTF">2020-12-06T14:21:14Z</dcterms:created>
  <dcterms:modified xsi:type="dcterms:W3CDTF">2021-05-10T18:22:41Z</dcterms:modified>
</cp:coreProperties>
</file>