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79" r:id="rId4"/>
    <p:sldId id="263" r:id="rId5"/>
    <p:sldId id="278" r:id="rId6"/>
    <p:sldId id="277" r:id="rId7"/>
    <p:sldId id="264" r:id="rId8"/>
    <p:sldId id="271" r:id="rId9"/>
    <p:sldId id="275" r:id="rId10"/>
    <p:sldId id="276" r:id="rId11"/>
    <p:sldId id="272" r:id="rId12"/>
    <p:sldId id="274"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291" autoAdjust="0"/>
  </p:normalViewPr>
  <p:slideViewPr>
    <p:cSldViewPr snapToGrid="0">
      <p:cViewPr varScale="1">
        <p:scale>
          <a:sx n="72" d="100"/>
          <a:sy n="72" d="100"/>
        </p:scale>
        <p:origin x="7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5/5/2021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444501"/>
            <a:ext cx="8915399" cy="2044700"/>
          </a:xfrm>
        </p:spPr>
        <p:txBody>
          <a:bodyPr>
            <a:normAutofit fontScale="90000"/>
          </a:bodyPr>
          <a:lstStyle/>
          <a:p>
            <a:pPr algn="ctr"/>
            <a:r>
              <a:rPr lang="en-IN" sz="4000" b="1" dirty="0"/>
              <a:t>Synopsis for Final Year Project</a:t>
            </a:r>
            <a:br>
              <a:rPr lang="en-IN" sz="4000" b="1" dirty="0"/>
            </a:br>
            <a:br>
              <a:rPr lang="en-IN" sz="4000" b="1" dirty="0"/>
            </a:br>
            <a:r>
              <a:rPr lang="en-IN" sz="4000" dirty="0"/>
              <a:t>“Deep Learning Based Detection of Depression”</a:t>
            </a:r>
          </a:p>
        </p:txBody>
      </p:sp>
      <p:sp>
        <p:nvSpPr>
          <p:cNvPr id="3" name="Subtitle 2"/>
          <p:cNvSpPr>
            <a:spLocks noGrp="1"/>
          </p:cNvSpPr>
          <p:nvPr>
            <p:ph type="subTitle" idx="1"/>
          </p:nvPr>
        </p:nvSpPr>
        <p:spPr>
          <a:xfrm>
            <a:off x="2589213" y="2990335"/>
            <a:ext cx="8915399" cy="2913327"/>
          </a:xfrm>
        </p:spPr>
        <p:txBody>
          <a:bodyPr>
            <a:normAutofit/>
          </a:bodyPr>
          <a:lstStyle/>
          <a:p>
            <a:endParaRPr lang="en-IN" b="1" dirty="0"/>
          </a:p>
          <a:p>
            <a:endParaRPr lang="en-IN" b="1" dirty="0"/>
          </a:p>
          <a:p>
            <a:r>
              <a:rPr lang="en-IN" b="1" dirty="0"/>
              <a:t>Project Team										Guide</a:t>
            </a:r>
          </a:p>
          <a:p>
            <a:pPr marL="285750" indent="-285750">
              <a:buFont typeface="Arial" panose="020B0604020202020204" pitchFamily="34" charset="0"/>
              <a:buChar char="•"/>
            </a:pPr>
            <a:r>
              <a:rPr lang="en-IN" dirty="0"/>
              <a:t>Akshay Suryanarayan Hegde						Prof. Ashritha R. Murthy</a:t>
            </a:r>
          </a:p>
          <a:p>
            <a:pPr marL="285750" indent="-285750">
              <a:buFont typeface="Arial" panose="020B0604020202020204" pitchFamily="34" charset="0"/>
              <a:buChar char="•"/>
            </a:pPr>
            <a:r>
              <a:rPr lang="en-IN" dirty="0"/>
              <a:t>Ganesh S</a:t>
            </a:r>
          </a:p>
          <a:p>
            <a:pPr marL="285750" indent="-285750">
              <a:buFont typeface="Arial" panose="020B0604020202020204" pitchFamily="34" charset="0"/>
              <a:buChar char="•"/>
            </a:pPr>
            <a:r>
              <a:rPr lang="en-IN" dirty="0"/>
              <a:t>Aniket Kharad</a:t>
            </a:r>
          </a:p>
          <a:p>
            <a:pPr marL="285750" indent="-285750">
              <a:buFont typeface="Arial" panose="020B0604020202020204" pitchFamily="34" charset="0"/>
              <a:buChar char="•"/>
            </a:pPr>
            <a:r>
              <a:rPr lang="en-IN" dirty="0"/>
              <a:t>Manzoor Ahmed</a:t>
            </a:r>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3174605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9CB39-37BA-4BF8-93CB-BF73CC3B5020}"/>
              </a:ext>
            </a:extLst>
          </p:cNvPr>
          <p:cNvSpPr>
            <a:spLocks noGrp="1"/>
          </p:cNvSpPr>
          <p:nvPr>
            <p:ph type="title"/>
          </p:nvPr>
        </p:nvSpPr>
        <p:spPr/>
        <p:txBody>
          <a:bodyPr/>
          <a:lstStyle/>
          <a:p>
            <a:r>
              <a:rPr lang="en-US" dirty="0"/>
              <a:t>Skip-gram</a:t>
            </a:r>
            <a:endParaRPr lang="en-IN" dirty="0"/>
          </a:p>
        </p:txBody>
      </p:sp>
      <p:sp>
        <p:nvSpPr>
          <p:cNvPr id="3" name="Content Placeholder 2">
            <a:extLst>
              <a:ext uri="{FF2B5EF4-FFF2-40B4-BE49-F238E27FC236}">
                <a16:creationId xmlns:a16="http://schemas.microsoft.com/office/drawing/2014/main" id="{45AC3412-EDD1-4D28-9DBB-91452F74E06A}"/>
              </a:ext>
            </a:extLst>
          </p:cNvPr>
          <p:cNvSpPr>
            <a:spLocks noGrp="1"/>
          </p:cNvSpPr>
          <p:nvPr>
            <p:ph idx="1"/>
          </p:nvPr>
        </p:nvSpPr>
        <p:spPr/>
        <p:txBody>
          <a:bodyPr>
            <a:normAutofit/>
          </a:bodyPr>
          <a:lstStyle/>
          <a:p>
            <a:r>
              <a:rPr lang="en-US" sz="2000" b="0" i="0" dirty="0">
                <a:solidFill>
                  <a:srgbClr val="40424E"/>
                </a:solidFill>
                <a:effectLst/>
                <a:latin typeface="urw-din"/>
              </a:rPr>
              <a:t>  Skip gram predicts the surrounding context words within specific window given current word. </a:t>
            </a:r>
          </a:p>
          <a:p>
            <a:r>
              <a:rPr lang="en-US" sz="2000" b="0" i="0" dirty="0">
                <a:solidFill>
                  <a:srgbClr val="40424E"/>
                </a:solidFill>
                <a:effectLst/>
                <a:latin typeface="urw-din"/>
              </a:rPr>
              <a:t>The input layer contains the current word and the output layer contains the context words. The hidden layer contains the number of dimensions in which we want to represent current word present at the input layer.</a:t>
            </a:r>
          </a:p>
        </p:txBody>
      </p:sp>
      <p:pic>
        <p:nvPicPr>
          <p:cNvPr id="5" name="Picture 4">
            <a:extLst>
              <a:ext uri="{FF2B5EF4-FFF2-40B4-BE49-F238E27FC236}">
                <a16:creationId xmlns:a16="http://schemas.microsoft.com/office/drawing/2014/main" id="{8F5EDEED-1082-4F78-87BD-4C7B3BE5DAAE}"/>
              </a:ext>
            </a:extLst>
          </p:cNvPr>
          <p:cNvPicPr>
            <a:picLocks noChangeAspect="1"/>
          </p:cNvPicPr>
          <p:nvPr/>
        </p:nvPicPr>
        <p:blipFill>
          <a:blip r:embed="rId2"/>
          <a:stretch>
            <a:fillRect/>
          </a:stretch>
        </p:blipFill>
        <p:spPr>
          <a:xfrm>
            <a:off x="4167108" y="3962400"/>
            <a:ext cx="4526317" cy="2177422"/>
          </a:xfrm>
          <a:prstGeom prst="rect">
            <a:avLst/>
          </a:prstGeom>
        </p:spPr>
      </p:pic>
    </p:spTree>
    <p:extLst>
      <p:ext uri="{BB962C8B-B14F-4D97-AF65-F5344CB8AC3E}">
        <p14:creationId xmlns:p14="http://schemas.microsoft.com/office/powerpoint/2010/main" val="1719923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91DB2-F4BC-4273-B0D1-8A33BF1020A1}"/>
              </a:ext>
            </a:extLst>
          </p:cNvPr>
          <p:cNvSpPr>
            <a:spLocks noGrp="1"/>
          </p:cNvSpPr>
          <p:nvPr>
            <p:ph type="title"/>
          </p:nvPr>
        </p:nvSpPr>
        <p:spPr/>
        <p:txBody>
          <a:bodyPr/>
          <a:lstStyle/>
          <a:p>
            <a:r>
              <a:rPr lang="en-US" dirty="0"/>
              <a:t>Word Embeddings</a:t>
            </a:r>
            <a:endParaRPr lang="en-IN" dirty="0"/>
          </a:p>
        </p:txBody>
      </p:sp>
      <p:sp>
        <p:nvSpPr>
          <p:cNvPr id="3" name="Content Placeholder 2">
            <a:extLst>
              <a:ext uri="{FF2B5EF4-FFF2-40B4-BE49-F238E27FC236}">
                <a16:creationId xmlns:a16="http://schemas.microsoft.com/office/drawing/2014/main" id="{75801720-BC4B-45B8-9924-66FD6EBEDD3F}"/>
              </a:ext>
            </a:extLst>
          </p:cNvPr>
          <p:cNvSpPr>
            <a:spLocks noGrp="1"/>
          </p:cNvSpPr>
          <p:nvPr>
            <p:ph idx="1"/>
          </p:nvPr>
        </p:nvSpPr>
        <p:spPr/>
        <p:txBody>
          <a:bodyPr/>
          <a:lstStyle/>
          <a:p>
            <a:pPr marL="0" indent="0">
              <a:buNone/>
            </a:pPr>
            <a:r>
              <a:rPr lang="en-US" dirty="0"/>
              <a:t>It is an approach for representing words and documents It allows words with similar meaning to have a similar representation.</a:t>
            </a:r>
          </a:p>
          <a:p>
            <a:pPr marL="0" indent="0">
              <a:buNone/>
            </a:pPr>
            <a:r>
              <a:rPr lang="en-US" dirty="0"/>
              <a:t>A word can be represented in terms of a vector where length of the vector means the attributes present in a word.</a:t>
            </a:r>
          </a:p>
          <a:p>
            <a:pPr marL="0" indent="0">
              <a:buNone/>
            </a:pPr>
            <a:r>
              <a:rPr lang="en-US" dirty="0"/>
              <a:t>If size of vector is 50 then the word is judged based on 50 features.</a:t>
            </a:r>
          </a:p>
          <a:p>
            <a:pPr algn="l" fontAlgn="base">
              <a:buFont typeface="Arial" panose="020B0604020202020204" pitchFamily="34" charset="0"/>
              <a:buChar char="•"/>
            </a:pPr>
            <a:r>
              <a:rPr lang="en-US" b="0" i="0" dirty="0">
                <a:effectLst/>
                <a:latin typeface="var(--font-din)"/>
              </a:rPr>
              <a:t>To reduce dimensionality</a:t>
            </a:r>
          </a:p>
          <a:p>
            <a:pPr algn="l" fontAlgn="base">
              <a:buFont typeface="Arial" panose="020B0604020202020204" pitchFamily="34" charset="0"/>
              <a:buChar char="•"/>
            </a:pPr>
            <a:r>
              <a:rPr lang="en-US" b="0" i="0" dirty="0">
                <a:effectLst/>
                <a:latin typeface="var(--font-din)"/>
              </a:rPr>
              <a:t>To use a word to predict the words around it</a:t>
            </a:r>
          </a:p>
          <a:p>
            <a:pPr algn="l" fontAlgn="base">
              <a:buFont typeface="Arial" panose="020B0604020202020204" pitchFamily="34" charset="0"/>
              <a:buChar char="•"/>
            </a:pPr>
            <a:r>
              <a:rPr lang="en-US" b="0" i="0" dirty="0">
                <a:effectLst/>
                <a:latin typeface="var(--font-din)"/>
              </a:rPr>
              <a:t>Inter word semantics must be captured</a:t>
            </a:r>
          </a:p>
        </p:txBody>
      </p:sp>
    </p:spTree>
    <p:extLst>
      <p:ext uri="{BB962C8B-B14F-4D97-AF65-F5344CB8AC3E}">
        <p14:creationId xmlns:p14="http://schemas.microsoft.com/office/powerpoint/2010/main" val="1982969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91DB2-F4BC-4273-B0D1-8A33BF1020A1}"/>
              </a:ext>
            </a:extLst>
          </p:cNvPr>
          <p:cNvSpPr>
            <a:spLocks noGrp="1"/>
          </p:cNvSpPr>
          <p:nvPr>
            <p:ph type="title"/>
          </p:nvPr>
        </p:nvSpPr>
        <p:spPr/>
        <p:txBody>
          <a:bodyPr/>
          <a:lstStyle/>
          <a:p>
            <a:r>
              <a:rPr lang="en-US" dirty="0"/>
              <a:t>ML/DL model</a:t>
            </a:r>
            <a:endParaRPr lang="en-IN" dirty="0"/>
          </a:p>
        </p:txBody>
      </p:sp>
      <p:sp>
        <p:nvSpPr>
          <p:cNvPr id="3" name="Content Placeholder 2">
            <a:extLst>
              <a:ext uri="{FF2B5EF4-FFF2-40B4-BE49-F238E27FC236}">
                <a16:creationId xmlns:a16="http://schemas.microsoft.com/office/drawing/2014/main" id="{75801720-BC4B-45B8-9924-66FD6EBEDD3F}"/>
              </a:ext>
            </a:extLst>
          </p:cNvPr>
          <p:cNvSpPr>
            <a:spLocks noGrp="1"/>
          </p:cNvSpPr>
          <p:nvPr>
            <p:ph idx="1"/>
          </p:nvPr>
        </p:nvSpPr>
        <p:spPr/>
        <p:txBody>
          <a:bodyPr/>
          <a:lstStyle/>
          <a:p>
            <a:r>
              <a:rPr lang="en-US" b="0" i="0" dirty="0">
                <a:effectLst/>
                <a:latin typeface="var(--font-din)"/>
              </a:rPr>
              <a:t>Applied a Logistic Regression Model as a preliminary model. Keeping the this model as a base model we can evaluate other models.</a:t>
            </a:r>
          </a:p>
          <a:p>
            <a:r>
              <a:rPr lang="en-US" dirty="0">
                <a:latin typeface="var(--font-din)"/>
              </a:rPr>
              <a:t>Applied basic CNN algorithm as an extension to the model.</a:t>
            </a:r>
          </a:p>
          <a:p>
            <a:r>
              <a:rPr lang="en-US" b="0" i="0" dirty="0">
                <a:effectLst/>
                <a:latin typeface="var(--font-din)"/>
              </a:rPr>
              <a:t>Various Machine Learning  models like Decision Tree, SVM, Naïve Bayes can be applied with k-fold cross validation for better accuracy and performance.</a:t>
            </a:r>
          </a:p>
          <a:p>
            <a:r>
              <a:rPr lang="en-US" dirty="0">
                <a:latin typeface="var(--font-din)"/>
              </a:rPr>
              <a:t>Further we can apply Deep Learning models like CNN, CNN + LSTM, RNN, Hybrid Neural Networks on top of that we can have Hyperparameter tuning to improve the performance of the model.</a:t>
            </a:r>
          </a:p>
          <a:p>
            <a:r>
              <a:rPr lang="en-US" dirty="0">
                <a:latin typeface="var(--font-din)"/>
              </a:rPr>
              <a:t>There are different accuracy metrics which can be taken into consideration such as precision, recall, F1-score,AUC,ROC etc.</a:t>
            </a:r>
            <a:endParaRPr lang="en-US" b="0" i="0" dirty="0">
              <a:effectLst/>
              <a:latin typeface="var(--font-din)"/>
            </a:endParaRPr>
          </a:p>
        </p:txBody>
      </p:sp>
    </p:spTree>
    <p:extLst>
      <p:ext uri="{BB962C8B-B14F-4D97-AF65-F5344CB8AC3E}">
        <p14:creationId xmlns:p14="http://schemas.microsoft.com/office/powerpoint/2010/main" val="1718410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07D38-C0D5-4211-BE2E-EE9B1431C287}"/>
              </a:ext>
            </a:extLst>
          </p:cNvPr>
          <p:cNvSpPr>
            <a:spLocks noGrp="1"/>
          </p:cNvSpPr>
          <p:nvPr>
            <p:ph type="title"/>
          </p:nvPr>
        </p:nvSpPr>
        <p:spPr>
          <a:xfrm>
            <a:off x="4701198" y="2775303"/>
            <a:ext cx="2789604" cy="1280890"/>
          </a:xfrm>
        </p:spPr>
        <p:txBody>
          <a:bodyPr>
            <a:normAutofit fontScale="90000"/>
          </a:bodyPr>
          <a:lstStyle/>
          <a:p>
            <a:pPr algn="ctr"/>
            <a:r>
              <a:rPr lang="en-IN" sz="4400" dirty="0"/>
              <a:t>Thank You</a:t>
            </a:r>
          </a:p>
        </p:txBody>
      </p:sp>
    </p:spTree>
    <p:extLst>
      <p:ext uri="{BB962C8B-B14F-4D97-AF65-F5344CB8AC3E}">
        <p14:creationId xmlns:p14="http://schemas.microsoft.com/office/powerpoint/2010/main" val="1975549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87B31-E9B0-4860-9C73-186E192BD09F}"/>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29D60AB7-0A31-451F-882D-A1DB0687699F}"/>
              </a:ext>
            </a:extLst>
          </p:cNvPr>
          <p:cNvSpPr>
            <a:spLocks noGrp="1"/>
          </p:cNvSpPr>
          <p:nvPr>
            <p:ph idx="1"/>
          </p:nvPr>
        </p:nvSpPr>
        <p:spPr/>
        <p:txBody>
          <a:bodyPr/>
          <a:lstStyle/>
          <a:p>
            <a:r>
              <a:rPr lang="en-US" i="0" dirty="0">
                <a:solidFill>
                  <a:srgbClr val="202124"/>
                </a:solidFill>
                <a:effectLst/>
                <a:latin typeface="+mj-lt"/>
              </a:rPr>
              <a:t>Depression is a </a:t>
            </a:r>
            <a:r>
              <a:rPr lang="en-US" b="0" i="0" dirty="0">
                <a:solidFill>
                  <a:srgbClr val="202124"/>
                </a:solidFill>
                <a:effectLst/>
              </a:rPr>
              <a:t>mental health disorder characterized by persistently depressed mood or loss of interest in activities, causing significant impairment in daily life.</a:t>
            </a:r>
          </a:p>
          <a:p>
            <a:r>
              <a:rPr lang="en-US" dirty="0">
                <a:solidFill>
                  <a:srgbClr val="202124"/>
                </a:solidFill>
              </a:rPr>
              <a:t>It is important to find depression because,	a</a:t>
            </a:r>
            <a:r>
              <a:rPr lang="en-US" dirty="0"/>
              <a:t>ccording to WHO over 300 million people suffer from different kinds of  depression and depressive symptoms.</a:t>
            </a:r>
          </a:p>
          <a:p>
            <a:r>
              <a:rPr lang="en-IN" dirty="0"/>
              <a:t>Depressive disorder is mainly seen in the age group of 20-40.</a:t>
            </a:r>
          </a:p>
          <a:p>
            <a:r>
              <a:rPr lang="en-IN" dirty="0"/>
              <a:t>The existing ways to find a depression are through text, images, speech and video, social media has proven to be a powerful tool to detect depression.</a:t>
            </a:r>
          </a:p>
          <a:p>
            <a:r>
              <a:rPr lang="en-IN" dirty="0"/>
              <a:t>Hence we came up with the title “Deep Learning based detection of Depression”.</a:t>
            </a:r>
          </a:p>
          <a:p>
            <a:endParaRPr lang="en-US" b="0" i="0" dirty="0">
              <a:solidFill>
                <a:srgbClr val="202124"/>
              </a:solidFill>
              <a:effectLst/>
            </a:endParaRPr>
          </a:p>
          <a:p>
            <a:endParaRPr lang="en-US" b="0" i="0" dirty="0">
              <a:solidFill>
                <a:srgbClr val="202124"/>
              </a:solidFill>
              <a:effectLst/>
            </a:endParaRPr>
          </a:p>
          <a:p>
            <a:endParaRPr lang="en-IN" dirty="0"/>
          </a:p>
        </p:txBody>
      </p:sp>
    </p:spTree>
    <p:extLst>
      <p:ext uri="{BB962C8B-B14F-4D97-AF65-F5344CB8AC3E}">
        <p14:creationId xmlns:p14="http://schemas.microsoft.com/office/powerpoint/2010/main" val="408144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87B31-E9B0-4860-9C73-186E192BD09F}"/>
              </a:ext>
            </a:extLst>
          </p:cNvPr>
          <p:cNvSpPr>
            <a:spLocks noGrp="1"/>
          </p:cNvSpPr>
          <p:nvPr>
            <p:ph type="title"/>
          </p:nvPr>
        </p:nvSpPr>
        <p:spPr/>
        <p:txBody>
          <a:bodyPr/>
          <a:lstStyle/>
          <a:p>
            <a:r>
              <a:rPr lang="en-US" b="1" dirty="0"/>
              <a:t>F</a:t>
            </a:r>
            <a:r>
              <a:rPr lang="en-IN" b="1" dirty="0" err="1"/>
              <a:t>easibility</a:t>
            </a:r>
            <a:r>
              <a:rPr lang="en-IN" b="1" dirty="0"/>
              <a:t> Study and Requirements</a:t>
            </a:r>
          </a:p>
        </p:txBody>
      </p:sp>
      <p:sp>
        <p:nvSpPr>
          <p:cNvPr id="3" name="Content Placeholder 2">
            <a:extLst>
              <a:ext uri="{FF2B5EF4-FFF2-40B4-BE49-F238E27FC236}">
                <a16:creationId xmlns:a16="http://schemas.microsoft.com/office/drawing/2014/main" id="{29D60AB7-0A31-451F-882D-A1DB0687699F}"/>
              </a:ext>
            </a:extLst>
          </p:cNvPr>
          <p:cNvSpPr>
            <a:spLocks noGrp="1"/>
          </p:cNvSpPr>
          <p:nvPr>
            <p:ph idx="1"/>
          </p:nvPr>
        </p:nvSpPr>
        <p:spPr/>
        <p:txBody>
          <a:bodyPr/>
          <a:lstStyle/>
          <a:p>
            <a:pPr marL="0" indent="0">
              <a:buNone/>
            </a:pPr>
            <a:r>
              <a:rPr lang="en-US" b="0" i="0" dirty="0">
                <a:solidFill>
                  <a:srgbClr val="202124"/>
                </a:solidFill>
                <a:effectLst/>
              </a:rPr>
              <a:t>Feasibility study is classified into two types :-</a:t>
            </a:r>
          </a:p>
          <a:p>
            <a:r>
              <a:rPr lang="en-US" dirty="0">
                <a:solidFill>
                  <a:srgbClr val="202124"/>
                </a:solidFill>
              </a:rPr>
              <a:t>Technical Feasibility</a:t>
            </a:r>
          </a:p>
          <a:p>
            <a:r>
              <a:rPr lang="en-US" b="0" i="0" dirty="0">
                <a:solidFill>
                  <a:srgbClr val="202124"/>
                </a:solidFill>
                <a:effectLst/>
              </a:rPr>
              <a:t>Financial Feasibility</a:t>
            </a:r>
          </a:p>
          <a:p>
            <a:pPr marL="0" indent="0">
              <a:buNone/>
            </a:pPr>
            <a:endParaRPr lang="en-US" b="0" i="0" dirty="0">
              <a:solidFill>
                <a:srgbClr val="202124"/>
              </a:solidFill>
              <a:effectLst/>
            </a:endParaRPr>
          </a:p>
          <a:p>
            <a:pPr marL="0" indent="0">
              <a:buNone/>
            </a:pPr>
            <a:r>
              <a:rPr lang="en-US" b="0" i="0" dirty="0">
                <a:solidFill>
                  <a:srgbClr val="202124"/>
                </a:solidFill>
                <a:effectLst/>
              </a:rPr>
              <a:t>Requirements are classified as two types :-</a:t>
            </a:r>
          </a:p>
          <a:p>
            <a:r>
              <a:rPr lang="en-US" dirty="0">
                <a:solidFill>
                  <a:srgbClr val="202124"/>
                </a:solidFill>
              </a:rPr>
              <a:t>Functional Requirements</a:t>
            </a:r>
          </a:p>
          <a:p>
            <a:r>
              <a:rPr lang="en-US" b="0" i="0" dirty="0">
                <a:solidFill>
                  <a:srgbClr val="202124"/>
                </a:solidFill>
                <a:effectLst/>
              </a:rPr>
              <a:t>Non  Functional Requirements.</a:t>
            </a:r>
          </a:p>
          <a:p>
            <a:endParaRPr lang="en-IN" dirty="0"/>
          </a:p>
        </p:txBody>
      </p:sp>
    </p:spTree>
    <p:extLst>
      <p:ext uri="{BB962C8B-B14F-4D97-AF65-F5344CB8AC3E}">
        <p14:creationId xmlns:p14="http://schemas.microsoft.com/office/powerpoint/2010/main" val="1972765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5EDD-513C-49FB-86C9-CE042223F538}"/>
              </a:ext>
            </a:extLst>
          </p:cNvPr>
          <p:cNvSpPr>
            <a:spLocks noGrp="1"/>
          </p:cNvSpPr>
          <p:nvPr>
            <p:ph type="title"/>
          </p:nvPr>
        </p:nvSpPr>
        <p:spPr/>
        <p:txBody>
          <a:bodyPr/>
          <a:lstStyle/>
          <a:p>
            <a:r>
              <a:rPr lang="en-US" dirty="0"/>
              <a:t>Literature Review	</a:t>
            </a:r>
            <a:endParaRPr lang="en-IN" dirty="0"/>
          </a:p>
        </p:txBody>
      </p:sp>
      <p:sp>
        <p:nvSpPr>
          <p:cNvPr id="3" name="Content Placeholder 2">
            <a:extLst>
              <a:ext uri="{FF2B5EF4-FFF2-40B4-BE49-F238E27FC236}">
                <a16:creationId xmlns:a16="http://schemas.microsoft.com/office/drawing/2014/main" id="{49DF494F-78B0-42E1-8B25-97F060783F1C}"/>
              </a:ext>
            </a:extLst>
          </p:cNvPr>
          <p:cNvSpPr>
            <a:spLocks noGrp="1"/>
          </p:cNvSpPr>
          <p:nvPr>
            <p:ph idx="1"/>
          </p:nvPr>
        </p:nvSpPr>
        <p:spPr/>
        <p:txBody>
          <a:bodyPr>
            <a:normAutofit lnSpcReduction="10000"/>
          </a:bodyPr>
          <a:lstStyle/>
          <a:p>
            <a:pPr algn="just" rtl="0">
              <a:spcBef>
                <a:spcPts val="0"/>
              </a:spcBef>
              <a:spcAft>
                <a:spcPts val="0"/>
              </a:spcAft>
            </a:pPr>
            <a:r>
              <a:rPr lang="en-US" sz="1800" b="0" i="0" u="none" strike="noStrike" dirty="0">
                <a:solidFill>
                  <a:srgbClr val="000000"/>
                </a:solidFill>
                <a:effectLst/>
              </a:rPr>
              <a:t>Jana M. </a:t>
            </a:r>
            <a:r>
              <a:rPr lang="en-US" sz="1800" b="0" i="0" u="none" strike="noStrike" dirty="0" err="1">
                <a:solidFill>
                  <a:srgbClr val="000000"/>
                </a:solidFill>
                <a:effectLst/>
              </a:rPr>
              <a:t>Havigerova</a:t>
            </a:r>
            <a:r>
              <a:rPr lang="en-US" sz="1800" b="0" i="0" u="none" strike="noStrike" dirty="0">
                <a:solidFill>
                  <a:srgbClr val="000000"/>
                </a:solidFill>
                <a:effectLst/>
              </a:rPr>
              <a:t> et.al proposed an unique feature from the text based analysis, the author found out that people suffering from depression tend to use some peculiar semantic linguistics that is they use second person singular to address a person and use quantifiers of extreme poles like “never”, “everything” etc. Some of the second person singular is “I”, “We” etc. Making use of this peculiar feature of Text the author has proposed various models.</a:t>
            </a:r>
            <a:endParaRPr lang="en-US" b="0" dirty="0">
              <a:effectLst/>
            </a:endParaRPr>
          </a:p>
          <a:p>
            <a:r>
              <a:rPr lang="en-US" sz="1800" b="0" i="0" u="none" strike="noStrike" dirty="0">
                <a:solidFill>
                  <a:srgbClr val="000000"/>
                </a:solidFill>
                <a:effectLst/>
              </a:rPr>
              <a:t>Thirteen linguistic variables (6 single morpho-syntactic characteristics, 7 indexes combining more morphosyntactic characteristics) were included into the predictive models. Eight predictive models (for 4 different texts and 2 genders) were created and compared with each other. Author has considered gender depression for the purposes of analyzing the models and specifies there are different symptoms based on the gender.</a:t>
            </a:r>
            <a:br>
              <a:rPr lang="en-US" dirty="0"/>
            </a:br>
            <a:endParaRPr lang="en-IN" dirty="0"/>
          </a:p>
        </p:txBody>
      </p:sp>
    </p:spTree>
    <p:extLst>
      <p:ext uri="{BB962C8B-B14F-4D97-AF65-F5344CB8AC3E}">
        <p14:creationId xmlns:p14="http://schemas.microsoft.com/office/powerpoint/2010/main" val="3692347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5EDD-513C-49FB-86C9-CE042223F538}"/>
              </a:ext>
            </a:extLst>
          </p:cNvPr>
          <p:cNvSpPr>
            <a:spLocks noGrp="1"/>
          </p:cNvSpPr>
          <p:nvPr>
            <p:ph type="title"/>
          </p:nvPr>
        </p:nvSpPr>
        <p:spPr/>
        <p:txBody>
          <a:bodyPr/>
          <a:lstStyle/>
          <a:p>
            <a:r>
              <a:rPr lang="en-US" dirty="0"/>
              <a:t>Dataset</a:t>
            </a:r>
            <a:endParaRPr lang="en-IN" dirty="0"/>
          </a:p>
        </p:txBody>
      </p:sp>
      <p:sp>
        <p:nvSpPr>
          <p:cNvPr id="3" name="Content Placeholder 2">
            <a:extLst>
              <a:ext uri="{FF2B5EF4-FFF2-40B4-BE49-F238E27FC236}">
                <a16:creationId xmlns:a16="http://schemas.microsoft.com/office/drawing/2014/main" id="{49DF494F-78B0-42E1-8B25-97F060783F1C}"/>
              </a:ext>
            </a:extLst>
          </p:cNvPr>
          <p:cNvSpPr>
            <a:spLocks noGrp="1"/>
          </p:cNvSpPr>
          <p:nvPr>
            <p:ph idx="1"/>
          </p:nvPr>
        </p:nvSpPr>
        <p:spPr/>
        <p:txBody>
          <a:bodyPr>
            <a:normAutofit/>
          </a:bodyPr>
          <a:lstStyle/>
          <a:p>
            <a:pPr marL="0" indent="0" algn="just" rtl="0">
              <a:spcBef>
                <a:spcPts val="0"/>
              </a:spcBef>
              <a:spcAft>
                <a:spcPts val="0"/>
              </a:spcAft>
              <a:buNone/>
            </a:pPr>
            <a:r>
              <a:rPr lang="en-US" dirty="0"/>
              <a:t>There are two ways of getting the dataset</a:t>
            </a:r>
          </a:p>
          <a:p>
            <a:pPr algn="just">
              <a:spcBef>
                <a:spcPts val="0"/>
              </a:spcBef>
            </a:pPr>
            <a:r>
              <a:rPr lang="en-IN" dirty="0"/>
              <a:t>Scraping the social media websites to get the comments from the users using scraping tools like TWINT etc.</a:t>
            </a:r>
          </a:p>
          <a:p>
            <a:pPr algn="just">
              <a:spcBef>
                <a:spcPts val="0"/>
              </a:spcBef>
            </a:pPr>
            <a:r>
              <a:rPr lang="en-IN" dirty="0"/>
              <a:t>Standard Dataset/ Readily available dataset from Kaggle.</a:t>
            </a:r>
          </a:p>
          <a:p>
            <a:pPr marL="0" indent="0" algn="just">
              <a:spcBef>
                <a:spcPts val="0"/>
              </a:spcBef>
              <a:buNone/>
            </a:pPr>
            <a:r>
              <a:rPr lang="en-IN" dirty="0"/>
              <a:t>	Ex :- ISEAR,EMOBANK</a:t>
            </a:r>
          </a:p>
        </p:txBody>
      </p:sp>
    </p:spTree>
    <p:extLst>
      <p:ext uri="{BB962C8B-B14F-4D97-AF65-F5344CB8AC3E}">
        <p14:creationId xmlns:p14="http://schemas.microsoft.com/office/powerpoint/2010/main" val="611090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5EDD-513C-49FB-86C9-CE042223F538}"/>
              </a:ext>
            </a:extLst>
          </p:cNvPr>
          <p:cNvSpPr>
            <a:spLocks noGrp="1"/>
          </p:cNvSpPr>
          <p:nvPr>
            <p:ph type="title"/>
          </p:nvPr>
        </p:nvSpPr>
        <p:spPr/>
        <p:txBody>
          <a:bodyPr/>
          <a:lstStyle/>
          <a:p>
            <a:r>
              <a:rPr lang="en-US" dirty="0"/>
              <a:t>Architecture </a:t>
            </a:r>
            <a:endParaRPr lang="en-IN" dirty="0"/>
          </a:p>
        </p:txBody>
      </p:sp>
      <p:pic>
        <p:nvPicPr>
          <p:cNvPr id="5" name="Content Placeholder 4">
            <a:extLst>
              <a:ext uri="{FF2B5EF4-FFF2-40B4-BE49-F238E27FC236}">
                <a16:creationId xmlns:a16="http://schemas.microsoft.com/office/drawing/2014/main" id="{219E7261-B7C7-4A91-B8B3-FC9E23EE375E}"/>
              </a:ext>
            </a:extLst>
          </p:cNvPr>
          <p:cNvPicPr>
            <a:picLocks noGrp="1" noChangeAspect="1"/>
          </p:cNvPicPr>
          <p:nvPr>
            <p:ph idx="1"/>
          </p:nvPr>
        </p:nvPicPr>
        <p:blipFill>
          <a:blip r:embed="rId2"/>
          <a:stretch>
            <a:fillRect/>
          </a:stretch>
        </p:blipFill>
        <p:spPr>
          <a:xfrm>
            <a:off x="2358887" y="1630017"/>
            <a:ext cx="8799443" cy="4717773"/>
          </a:xfrm>
        </p:spPr>
      </p:pic>
    </p:spTree>
    <p:extLst>
      <p:ext uri="{BB962C8B-B14F-4D97-AF65-F5344CB8AC3E}">
        <p14:creationId xmlns:p14="http://schemas.microsoft.com/office/powerpoint/2010/main" val="2173757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98F63-A1AF-459F-AB76-4844BF8DCF94}"/>
              </a:ext>
            </a:extLst>
          </p:cNvPr>
          <p:cNvSpPr>
            <a:spLocks noGrp="1"/>
          </p:cNvSpPr>
          <p:nvPr>
            <p:ph type="title"/>
          </p:nvPr>
        </p:nvSpPr>
        <p:spPr/>
        <p:txBody>
          <a:bodyPr/>
          <a:lstStyle/>
          <a:p>
            <a:r>
              <a:rPr lang="en-US" dirty="0"/>
              <a:t>N</a:t>
            </a:r>
            <a:r>
              <a:rPr lang="en-IN" dirty="0" err="1"/>
              <a:t>atural</a:t>
            </a:r>
            <a:r>
              <a:rPr lang="en-IN" dirty="0"/>
              <a:t> Language Processing</a:t>
            </a:r>
          </a:p>
        </p:txBody>
      </p:sp>
      <p:sp>
        <p:nvSpPr>
          <p:cNvPr id="3" name="Content Placeholder 2">
            <a:extLst>
              <a:ext uri="{FF2B5EF4-FFF2-40B4-BE49-F238E27FC236}">
                <a16:creationId xmlns:a16="http://schemas.microsoft.com/office/drawing/2014/main" id="{7465BCBB-EB15-41F6-964E-C8E84E4F3878}"/>
              </a:ext>
            </a:extLst>
          </p:cNvPr>
          <p:cNvSpPr>
            <a:spLocks noGrp="1"/>
          </p:cNvSpPr>
          <p:nvPr>
            <p:ph idx="1"/>
          </p:nvPr>
        </p:nvSpPr>
        <p:spPr>
          <a:xfrm>
            <a:off x="2589212" y="2133600"/>
            <a:ext cx="9040536" cy="4435876"/>
          </a:xfrm>
        </p:spPr>
        <p:txBody>
          <a:bodyPr>
            <a:normAutofit/>
          </a:bodyPr>
          <a:lstStyle/>
          <a:p>
            <a:r>
              <a:rPr lang="en-IN" dirty="0"/>
              <a:t>Parsing out clean data in JSON</a:t>
            </a:r>
          </a:p>
          <a:p>
            <a:r>
              <a:rPr lang="en-IN" dirty="0"/>
              <a:t>Removing non ASCII characters</a:t>
            </a:r>
          </a:p>
          <a:p>
            <a:r>
              <a:rPr lang="en-IN" dirty="0"/>
              <a:t>Tokenisation</a:t>
            </a:r>
          </a:p>
          <a:p>
            <a:r>
              <a:rPr lang="en-IN" dirty="0"/>
              <a:t>Stemming</a:t>
            </a:r>
          </a:p>
          <a:p>
            <a:r>
              <a:rPr lang="en-IN" dirty="0"/>
              <a:t>Removing of the Stop Words</a:t>
            </a:r>
          </a:p>
          <a:p>
            <a:r>
              <a:rPr lang="en-IN" dirty="0"/>
              <a:t>Applying Bag of Words model</a:t>
            </a:r>
          </a:p>
          <a:p>
            <a:r>
              <a:rPr lang="en-IN" dirty="0"/>
              <a:t>Feature extraction steps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915651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9CB39-37BA-4BF8-93CB-BF73CC3B5020}"/>
              </a:ext>
            </a:extLst>
          </p:cNvPr>
          <p:cNvSpPr>
            <a:spLocks noGrp="1"/>
          </p:cNvSpPr>
          <p:nvPr>
            <p:ph type="title"/>
          </p:nvPr>
        </p:nvSpPr>
        <p:spPr/>
        <p:txBody>
          <a:bodyPr/>
          <a:lstStyle/>
          <a:p>
            <a:r>
              <a:rPr lang="en-US" dirty="0"/>
              <a:t>Feature Extraction</a:t>
            </a:r>
            <a:endParaRPr lang="en-IN" dirty="0"/>
          </a:p>
        </p:txBody>
      </p:sp>
      <p:sp>
        <p:nvSpPr>
          <p:cNvPr id="3" name="Content Placeholder 2">
            <a:extLst>
              <a:ext uri="{FF2B5EF4-FFF2-40B4-BE49-F238E27FC236}">
                <a16:creationId xmlns:a16="http://schemas.microsoft.com/office/drawing/2014/main" id="{45AC3412-EDD1-4D28-9DBB-91452F74E06A}"/>
              </a:ext>
            </a:extLst>
          </p:cNvPr>
          <p:cNvSpPr>
            <a:spLocks noGrp="1"/>
          </p:cNvSpPr>
          <p:nvPr>
            <p:ph idx="1"/>
          </p:nvPr>
        </p:nvSpPr>
        <p:spPr/>
        <p:txBody>
          <a:bodyPr>
            <a:normAutofit/>
          </a:bodyPr>
          <a:lstStyle/>
          <a:p>
            <a:pPr marL="0" indent="0">
              <a:buNone/>
            </a:pPr>
            <a:r>
              <a:rPr lang="en-US" sz="2400" b="1" dirty="0"/>
              <a:t>Word2Vec Model</a:t>
            </a:r>
          </a:p>
          <a:p>
            <a:r>
              <a:rPr lang="en-US" sz="2000" dirty="0"/>
              <a:t>Shallow Neural Network with 2 layers.</a:t>
            </a:r>
          </a:p>
          <a:p>
            <a:r>
              <a:rPr lang="en-US" sz="2000" dirty="0"/>
              <a:t>Group of related models used to produce word Embeddings.</a:t>
            </a:r>
          </a:p>
          <a:p>
            <a:r>
              <a:rPr lang="en-US" sz="2000" dirty="0"/>
              <a:t>Word2Vec Model has makes use of 2 types of architectures</a:t>
            </a:r>
          </a:p>
          <a:p>
            <a:pPr marL="457200" indent="-457200">
              <a:buFont typeface="+mj-lt"/>
              <a:buAutoNum type="arabicPeriod"/>
            </a:pPr>
            <a:r>
              <a:rPr lang="en-US" sz="2000" dirty="0"/>
              <a:t>CBOW(Continuous Bag of Words)</a:t>
            </a:r>
          </a:p>
          <a:p>
            <a:pPr marL="457200" indent="-457200">
              <a:buFont typeface="+mj-lt"/>
              <a:buAutoNum type="arabicPeriod"/>
            </a:pPr>
            <a:r>
              <a:rPr lang="en-US" sz="2000" dirty="0"/>
              <a:t>Skip-gram</a:t>
            </a:r>
          </a:p>
        </p:txBody>
      </p:sp>
    </p:spTree>
    <p:extLst>
      <p:ext uri="{BB962C8B-B14F-4D97-AF65-F5344CB8AC3E}">
        <p14:creationId xmlns:p14="http://schemas.microsoft.com/office/powerpoint/2010/main" val="3857522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9CB39-37BA-4BF8-93CB-BF73CC3B5020}"/>
              </a:ext>
            </a:extLst>
          </p:cNvPr>
          <p:cNvSpPr>
            <a:spLocks noGrp="1"/>
          </p:cNvSpPr>
          <p:nvPr>
            <p:ph type="title"/>
          </p:nvPr>
        </p:nvSpPr>
        <p:spPr/>
        <p:txBody>
          <a:bodyPr/>
          <a:lstStyle/>
          <a:p>
            <a:r>
              <a:rPr lang="en-US" dirty="0"/>
              <a:t>CBOW</a:t>
            </a:r>
            <a:endParaRPr lang="en-IN" dirty="0"/>
          </a:p>
        </p:txBody>
      </p:sp>
      <p:sp>
        <p:nvSpPr>
          <p:cNvPr id="3" name="Content Placeholder 2">
            <a:extLst>
              <a:ext uri="{FF2B5EF4-FFF2-40B4-BE49-F238E27FC236}">
                <a16:creationId xmlns:a16="http://schemas.microsoft.com/office/drawing/2014/main" id="{45AC3412-EDD1-4D28-9DBB-91452F74E06A}"/>
              </a:ext>
            </a:extLst>
          </p:cNvPr>
          <p:cNvSpPr>
            <a:spLocks noGrp="1"/>
          </p:cNvSpPr>
          <p:nvPr>
            <p:ph idx="1"/>
          </p:nvPr>
        </p:nvSpPr>
        <p:spPr/>
        <p:txBody>
          <a:bodyPr>
            <a:normAutofit/>
          </a:bodyPr>
          <a:lstStyle/>
          <a:p>
            <a:r>
              <a:rPr lang="en-US" sz="2000" b="0" i="0" dirty="0">
                <a:solidFill>
                  <a:srgbClr val="40424E"/>
                </a:solidFill>
                <a:effectLst/>
                <a:latin typeface="urw-din"/>
              </a:rPr>
              <a:t> CBOW model predicts the current word given context words within specific window.</a:t>
            </a:r>
          </a:p>
          <a:p>
            <a:r>
              <a:rPr lang="en-US" sz="2000" b="0" i="0" dirty="0">
                <a:solidFill>
                  <a:srgbClr val="40424E"/>
                </a:solidFill>
                <a:effectLst/>
                <a:latin typeface="urw-din"/>
              </a:rPr>
              <a:t>The input layer contains the context words and the output layer contains the current word. The hidden layer contains the number of dimensions in which we want to represent current word present at the output layer.</a:t>
            </a:r>
          </a:p>
          <a:p>
            <a:pPr marL="0" indent="0">
              <a:buNone/>
            </a:pPr>
            <a:endParaRPr lang="en-US" sz="2000" dirty="0"/>
          </a:p>
        </p:txBody>
      </p:sp>
      <p:pic>
        <p:nvPicPr>
          <p:cNvPr id="7" name="Picture 6">
            <a:extLst>
              <a:ext uri="{FF2B5EF4-FFF2-40B4-BE49-F238E27FC236}">
                <a16:creationId xmlns:a16="http://schemas.microsoft.com/office/drawing/2014/main" id="{651AC90F-C009-46D6-A311-23E20942155B}"/>
              </a:ext>
            </a:extLst>
          </p:cNvPr>
          <p:cNvPicPr>
            <a:picLocks noChangeAspect="1"/>
          </p:cNvPicPr>
          <p:nvPr/>
        </p:nvPicPr>
        <p:blipFill>
          <a:blip r:embed="rId2"/>
          <a:stretch>
            <a:fillRect/>
          </a:stretch>
        </p:blipFill>
        <p:spPr>
          <a:xfrm>
            <a:off x="3854815" y="4022411"/>
            <a:ext cx="4667901" cy="1888811"/>
          </a:xfrm>
          <a:prstGeom prst="rect">
            <a:avLst/>
          </a:prstGeom>
        </p:spPr>
      </p:pic>
    </p:spTree>
    <p:extLst>
      <p:ext uri="{BB962C8B-B14F-4D97-AF65-F5344CB8AC3E}">
        <p14:creationId xmlns:p14="http://schemas.microsoft.com/office/powerpoint/2010/main" val="22490759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5334</TotalTime>
  <Words>774</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urw-din</vt:lpstr>
      <vt:lpstr>var(--font-din)</vt:lpstr>
      <vt:lpstr>Wingdings 3</vt:lpstr>
      <vt:lpstr>Wisp</vt:lpstr>
      <vt:lpstr>Synopsis for Final Year Project  “Deep Learning Based Detection of Depression”</vt:lpstr>
      <vt:lpstr>Introduction</vt:lpstr>
      <vt:lpstr>Feasibility Study and Requirements</vt:lpstr>
      <vt:lpstr>Literature Review </vt:lpstr>
      <vt:lpstr>Dataset</vt:lpstr>
      <vt:lpstr>Architecture </vt:lpstr>
      <vt:lpstr>Natural Language Processing</vt:lpstr>
      <vt:lpstr>Feature Extraction</vt:lpstr>
      <vt:lpstr>CBOW</vt:lpstr>
      <vt:lpstr>Skip-gram</vt:lpstr>
      <vt:lpstr>Word Embeddings</vt:lpstr>
      <vt:lpstr>ML/DL model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wolbachia wMelPop_1967</dc:creator>
  <cp:lastModifiedBy>akshay</cp:lastModifiedBy>
  <cp:revision>55</cp:revision>
  <dcterms:created xsi:type="dcterms:W3CDTF">2020-12-06T14:21:14Z</dcterms:created>
  <dcterms:modified xsi:type="dcterms:W3CDTF">2021-05-05T04:29:53Z</dcterms:modified>
</cp:coreProperties>
</file>