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37" r:id="rId2"/>
  </p:sldMasterIdLst>
  <p:sldIdLst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2" r:id="rId12"/>
    <p:sldId id="265" r:id="rId13"/>
    <p:sldId id="266" r:id="rId14"/>
    <p:sldId id="268" r:id="rId15"/>
    <p:sldId id="267" r:id="rId16"/>
    <p:sldId id="278" r:id="rId17"/>
    <p:sldId id="269" r:id="rId18"/>
    <p:sldId id="270" r:id="rId19"/>
    <p:sldId id="271" r:id="rId20"/>
    <p:sldId id="280" r:id="rId21"/>
    <p:sldId id="279" r:id="rId22"/>
    <p:sldId id="281" r:id="rId23"/>
    <p:sldId id="272" r:id="rId24"/>
    <p:sldId id="274" r:id="rId25"/>
    <p:sldId id="275" r:id="rId26"/>
    <p:sldId id="276" r:id="rId27"/>
    <p:sldId id="277" r:id="rId2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EDEB40-A899-5DF9-1779-3A884B7FD55E}" v="64" dt="2021-04-26T11:23:04.459"/>
    <p1510:client id="{83D16ECC-10C9-490D-ACD6-98B64384B09F}" v="1897" dt="2021-04-26T11:05:01.608"/>
    <p1510:client id="{CFD00C2C-6A40-480B-8167-766F67D00AC0}" v="2" dt="2021-04-26T09:20:26.4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773344-2BA8-4CE4-86CF-AAD10A4E987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9F2C00EA-94DF-470A-8DFB-D1FBC7BCCE0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The previous researches conducted stressed on the same fact of efficiency and more effective customer satisfaction with the use of chatbot in a website, which we too adhere to.</a:t>
          </a:r>
          <a:endParaRPr lang="en-US"/>
        </a:p>
      </dgm:t>
    </dgm:pt>
    <dgm:pt modelId="{EAB18778-6930-419D-834D-8A0729E305D0}" type="parTrans" cxnId="{90A71791-FF09-4BB7-8F2F-A53BE77908C6}">
      <dgm:prSet/>
      <dgm:spPr/>
      <dgm:t>
        <a:bodyPr/>
        <a:lstStyle/>
        <a:p>
          <a:endParaRPr lang="en-US"/>
        </a:p>
      </dgm:t>
    </dgm:pt>
    <dgm:pt modelId="{151BB51C-E7B4-41B4-8467-637D71100363}" type="sibTrans" cxnId="{90A71791-FF09-4BB7-8F2F-A53BE77908C6}">
      <dgm:prSet/>
      <dgm:spPr/>
      <dgm:t>
        <a:bodyPr/>
        <a:lstStyle/>
        <a:p>
          <a:endParaRPr lang="en-US"/>
        </a:p>
      </dgm:t>
    </dgm:pt>
    <dgm:pt modelId="{92FB78B0-75E8-4628-9C2A-060AA8CD85E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We were able to design and build a web application based on the conducted research and make a clean and simple to use web application. </a:t>
          </a:r>
          <a:endParaRPr lang="en-US"/>
        </a:p>
      </dgm:t>
    </dgm:pt>
    <dgm:pt modelId="{EF3DCC04-48DB-4667-A20C-8900FF135E14}" type="parTrans" cxnId="{CE8CFC2D-28E6-4F8A-843B-0628EFA42E5B}">
      <dgm:prSet/>
      <dgm:spPr/>
      <dgm:t>
        <a:bodyPr/>
        <a:lstStyle/>
        <a:p>
          <a:endParaRPr lang="en-US"/>
        </a:p>
      </dgm:t>
    </dgm:pt>
    <dgm:pt modelId="{C6377744-445F-4B56-910B-06B54FE7B630}" type="sibTrans" cxnId="{CE8CFC2D-28E6-4F8A-843B-0628EFA42E5B}">
      <dgm:prSet/>
      <dgm:spPr/>
      <dgm:t>
        <a:bodyPr/>
        <a:lstStyle/>
        <a:p>
          <a:endParaRPr lang="en-US"/>
        </a:p>
      </dgm:t>
    </dgm:pt>
    <dgm:pt modelId="{29E30382-FDA7-40FC-BCA5-B49B41F33A56}" type="pres">
      <dgm:prSet presAssocID="{1E773344-2BA8-4CE4-86CF-AAD10A4E987C}" presName="root" presStyleCnt="0">
        <dgm:presLayoutVars>
          <dgm:dir/>
          <dgm:resizeHandles val="exact"/>
        </dgm:presLayoutVars>
      </dgm:prSet>
      <dgm:spPr/>
    </dgm:pt>
    <dgm:pt modelId="{B76FCE05-3806-4712-9883-12C45A1DB1B0}" type="pres">
      <dgm:prSet presAssocID="{9F2C00EA-94DF-470A-8DFB-D1FBC7BCCE01}" presName="compNode" presStyleCnt="0"/>
      <dgm:spPr/>
    </dgm:pt>
    <dgm:pt modelId="{19270153-7787-4833-A6B2-E7FFFAE47B44}" type="pres">
      <dgm:prSet presAssocID="{9F2C00EA-94DF-470A-8DFB-D1FBC7BCCE01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C27DEF88-A14C-4639-898C-6AD3F747BA10}" type="pres">
      <dgm:prSet presAssocID="{9F2C00EA-94DF-470A-8DFB-D1FBC7BCCE0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0BCB8DB7-46D0-48FE-AB9E-ADD1C37BA74C}" type="pres">
      <dgm:prSet presAssocID="{9F2C00EA-94DF-470A-8DFB-D1FBC7BCCE01}" presName="spaceRect" presStyleCnt="0"/>
      <dgm:spPr/>
    </dgm:pt>
    <dgm:pt modelId="{1863DD60-0539-41F1-8343-D246F12192C9}" type="pres">
      <dgm:prSet presAssocID="{9F2C00EA-94DF-470A-8DFB-D1FBC7BCCE01}" presName="textRect" presStyleLbl="revTx" presStyleIdx="0" presStyleCnt="2">
        <dgm:presLayoutVars>
          <dgm:chMax val="1"/>
          <dgm:chPref val="1"/>
        </dgm:presLayoutVars>
      </dgm:prSet>
      <dgm:spPr/>
    </dgm:pt>
    <dgm:pt modelId="{A60C60F2-009F-4658-A211-DE58912392F6}" type="pres">
      <dgm:prSet presAssocID="{151BB51C-E7B4-41B4-8467-637D71100363}" presName="sibTrans" presStyleCnt="0"/>
      <dgm:spPr/>
    </dgm:pt>
    <dgm:pt modelId="{72FCBF89-775E-49BC-A13E-BDD7AB83512B}" type="pres">
      <dgm:prSet presAssocID="{92FB78B0-75E8-4628-9C2A-060AA8CD85EF}" presName="compNode" presStyleCnt="0"/>
      <dgm:spPr/>
    </dgm:pt>
    <dgm:pt modelId="{BFB29437-78E5-4049-88AD-D88D03D362AB}" type="pres">
      <dgm:prSet presAssocID="{92FB78B0-75E8-4628-9C2A-060AA8CD85EF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084C453-1861-4B2A-87E8-2009A7059B6A}" type="pres">
      <dgm:prSet presAssocID="{92FB78B0-75E8-4628-9C2A-060AA8CD85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FE9BA1C-9F17-4A35-8512-4114254AFA2D}" type="pres">
      <dgm:prSet presAssocID="{92FB78B0-75E8-4628-9C2A-060AA8CD85EF}" presName="spaceRect" presStyleCnt="0"/>
      <dgm:spPr/>
    </dgm:pt>
    <dgm:pt modelId="{2F92FA40-2A5F-4BA8-B7B4-D87FA23B56E4}" type="pres">
      <dgm:prSet presAssocID="{92FB78B0-75E8-4628-9C2A-060AA8CD85E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E8CFC2D-28E6-4F8A-843B-0628EFA42E5B}" srcId="{1E773344-2BA8-4CE4-86CF-AAD10A4E987C}" destId="{92FB78B0-75E8-4628-9C2A-060AA8CD85EF}" srcOrd="1" destOrd="0" parTransId="{EF3DCC04-48DB-4667-A20C-8900FF135E14}" sibTransId="{C6377744-445F-4B56-910B-06B54FE7B630}"/>
    <dgm:cxn modelId="{90A71791-FF09-4BB7-8F2F-A53BE77908C6}" srcId="{1E773344-2BA8-4CE4-86CF-AAD10A4E987C}" destId="{9F2C00EA-94DF-470A-8DFB-D1FBC7BCCE01}" srcOrd="0" destOrd="0" parTransId="{EAB18778-6930-419D-834D-8A0729E305D0}" sibTransId="{151BB51C-E7B4-41B4-8467-637D71100363}"/>
    <dgm:cxn modelId="{192190CF-ABA3-47AB-B264-93A0B7D2575D}" type="presOf" srcId="{1E773344-2BA8-4CE4-86CF-AAD10A4E987C}" destId="{29E30382-FDA7-40FC-BCA5-B49B41F33A56}" srcOrd="0" destOrd="0" presId="urn:microsoft.com/office/officeart/2018/5/layout/IconLeafLabelList"/>
    <dgm:cxn modelId="{98A199D7-6FBA-4F4A-92E8-0BC855FF624E}" type="presOf" srcId="{9F2C00EA-94DF-470A-8DFB-D1FBC7BCCE01}" destId="{1863DD60-0539-41F1-8343-D246F12192C9}" srcOrd="0" destOrd="0" presId="urn:microsoft.com/office/officeart/2018/5/layout/IconLeafLabelList"/>
    <dgm:cxn modelId="{E8FFBAFF-5BAE-4AAA-9F26-6A504FEBC699}" type="presOf" srcId="{92FB78B0-75E8-4628-9C2A-060AA8CD85EF}" destId="{2F92FA40-2A5F-4BA8-B7B4-D87FA23B56E4}" srcOrd="0" destOrd="0" presId="urn:microsoft.com/office/officeart/2018/5/layout/IconLeafLabelList"/>
    <dgm:cxn modelId="{701BEE36-B85E-4696-81AF-AFF963F11312}" type="presParOf" srcId="{29E30382-FDA7-40FC-BCA5-B49B41F33A56}" destId="{B76FCE05-3806-4712-9883-12C45A1DB1B0}" srcOrd="0" destOrd="0" presId="urn:microsoft.com/office/officeart/2018/5/layout/IconLeafLabelList"/>
    <dgm:cxn modelId="{3A61A422-EC3D-45BB-BEFB-8F41F5B58F04}" type="presParOf" srcId="{B76FCE05-3806-4712-9883-12C45A1DB1B0}" destId="{19270153-7787-4833-A6B2-E7FFFAE47B44}" srcOrd="0" destOrd="0" presId="urn:microsoft.com/office/officeart/2018/5/layout/IconLeafLabelList"/>
    <dgm:cxn modelId="{087C88D5-C3B8-4679-8761-681CDD0C837F}" type="presParOf" srcId="{B76FCE05-3806-4712-9883-12C45A1DB1B0}" destId="{C27DEF88-A14C-4639-898C-6AD3F747BA10}" srcOrd="1" destOrd="0" presId="urn:microsoft.com/office/officeart/2018/5/layout/IconLeafLabelList"/>
    <dgm:cxn modelId="{EA8CE0B5-0C25-4CB3-ACC2-D09AB2886ADB}" type="presParOf" srcId="{B76FCE05-3806-4712-9883-12C45A1DB1B0}" destId="{0BCB8DB7-46D0-48FE-AB9E-ADD1C37BA74C}" srcOrd="2" destOrd="0" presId="urn:microsoft.com/office/officeart/2018/5/layout/IconLeafLabelList"/>
    <dgm:cxn modelId="{2A037374-F686-49AB-9D87-8BC08B4427E2}" type="presParOf" srcId="{B76FCE05-3806-4712-9883-12C45A1DB1B0}" destId="{1863DD60-0539-41F1-8343-D246F12192C9}" srcOrd="3" destOrd="0" presId="urn:microsoft.com/office/officeart/2018/5/layout/IconLeafLabelList"/>
    <dgm:cxn modelId="{F88F9D53-F50F-442E-9144-000BC5FCD018}" type="presParOf" srcId="{29E30382-FDA7-40FC-BCA5-B49B41F33A56}" destId="{A60C60F2-009F-4658-A211-DE58912392F6}" srcOrd="1" destOrd="0" presId="urn:microsoft.com/office/officeart/2018/5/layout/IconLeafLabelList"/>
    <dgm:cxn modelId="{FC85124F-57A0-4ECB-929C-1258027D8321}" type="presParOf" srcId="{29E30382-FDA7-40FC-BCA5-B49B41F33A56}" destId="{72FCBF89-775E-49BC-A13E-BDD7AB83512B}" srcOrd="2" destOrd="0" presId="urn:microsoft.com/office/officeart/2018/5/layout/IconLeafLabelList"/>
    <dgm:cxn modelId="{C8F7284C-E754-4B42-90E9-A1C514E8163C}" type="presParOf" srcId="{72FCBF89-775E-49BC-A13E-BDD7AB83512B}" destId="{BFB29437-78E5-4049-88AD-D88D03D362AB}" srcOrd="0" destOrd="0" presId="urn:microsoft.com/office/officeart/2018/5/layout/IconLeafLabelList"/>
    <dgm:cxn modelId="{DF95B23E-9A32-4E58-9243-245133CF0AC2}" type="presParOf" srcId="{72FCBF89-775E-49BC-A13E-BDD7AB83512B}" destId="{4084C453-1861-4B2A-87E8-2009A7059B6A}" srcOrd="1" destOrd="0" presId="urn:microsoft.com/office/officeart/2018/5/layout/IconLeafLabelList"/>
    <dgm:cxn modelId="{86EEB5ED-E349-4854-98DE-D1C295B402DA}" type="presParOf" srcId="{72FCBF89-775E-49BC-A13E-BDD7AB83512B}" destId="{0FE9BA1C-9F17-4A35-8512-4114254AFA2D}" srcOrd="2" destOrd="0" presId="urn:microsoft.com/office/officeart/2018/5/layout/IconLeafLabelList"/>
    <dgm:cxn modelId="{4F28F5C4-915C-49C0-B0BC-47C32003A4A2}" type="presParOf" srcId="{72FCBF89-775E-49BC-A13E-BDD7AB83512B}" destId="{2F92FA40-2A5F-4BA8-B7B4-D87FA23B56E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157FB0-0014-42C1-AFE8-C66FF6DDAA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82E635A-D773-4B6D-92B5-5CE3E5736E56}">
      <dgm:prSet/>
      <dgm:spPr/>
      <dgm:t>
        <a:bodyPr/>
        <a:lstStyle/>
        <a:p>
          <a:r>
            <a:rPr lang="en-GB"/>
            <a:t>Designed and built a web application for booking a driver and vehicles based on the need of the client. </a:t>
          </a:r>
          <a:endParaRPr lang="en-US"/>
        </a:p>
      </dgm:t>
    </dgm:pt>
    <dgm:pt modelId="{4700B20A-37A1-4746-86EB-D854E7EF5852}" type="parTrans" cxnId="{688FFA08-310D-4D47-8F27-A1ED37A76783}">
      <dgm:prSet/>
      <dgm:spPr/>
      <dgm:t>
        <a:bodyPr/>
        <a:lstStyle/>
        <a:p>
          <a:endParaRPr lang="en-US"/>
        </a:p>
      </dgm:t>
    </dgm:pt>
    <dgm:pt modelId="{D1698BC1-540A-4E35-ACF6-7281BEEA7F2C}" type="sibTrans" cxnId="{688FFA08-310D-4D47-8F27-A1ED37A76783}">
      <dgm:prSet/>
      <dgm:spPr/>
      <dgm:t>
        <a:bodyPr/>
        <a:lstStyle/>
        <a:p>
          <a:endParaRPr lang="en-US"/>
        </a:p>
      </dgm:t>
    </dgm:pt>
    <dgm:pt modelId="{D5EE2F38-5997-4397-BC9A-A256A4F22BE6}">
      <dgm:prSet/>
      <dgm:spPr/>
      <dgm:t>
        <a:bodyPr/>
        <a:lstStyle/>
        <a:p>
          <a:r>
            <a:rPr lang="en-GB"/>
            <a:t>Designed it to be responsive making it more interactive. </a:t>
          </a:r>
          <a:endParaRPr lang="en-US"/>
        </a:p>
      </dgm:t>
    </dgm:pt>
    <dgm:pt modelId="{AFCEDAE6-9B0D-477F-B168-5EF3C6ADF642}" type="parTrans" cxnId="{14D22DF8-6196-465F-82C2-69B6EF552D1A}">
      <dgm:prSet/>
      <dgm:spPr/>
      <dgm:t>
        <a:bodyPr/>
        <a:lstStyle/>
        <a:p>
          <a:endParaRPr lang="en-US"/>
        </a:p>
      </dgm:t>
    </dgm:pt>
    <dgm:pt modelId="{0134CED2-CBD6-4A90-A550-EC71362CD7C3}" type="sibTrans" cxnId="{14D22DF8-6196-465F-82C2-69B6EF552D1A}">
      <dgm:prSet/>
      <dgm:spPr/>
      <dgm:t>
        <a:bodyPr/>
        <a:lstStyle/>
        <a:p>
          <a:endParaRPr lang="en-US"/>
        </a:p>
      </dgm:t>
    </dgm:pt>
    <dgm:pt modelId="{B68DCFE5-A714-4487-A501-7993CC672812}">
      <dgm:prSet/>
      <dgm:spPr/>
      <dgm:t>
        <a:bodyPr/>
        <a:lstStyle/>
        <a:p>
          <a:r>
            <a:rPr lang="en-GB"/>
            <a:t>Used MongoDB as a database for the project along with many important modules for building a back-end for the application.</a:t>
          </a:r>
          <a:endParaRPr lang="en-US"/>
        </a:p>
      </dgm:t>
    </dgm:pt>
    <dgm:pt modelId="{0E8D1484-8896-4D90-AC6F-87E5FAA43FFF}" type="parTrans" cxnId="{EF346E4A-0044-4485-9860-95F039343C79}">
      <dgm:prSet/>
      <dgm:spPr/>
      <dgm:t>
        <a:bodyPr/>
        <a:lstStyle/>
        <a:p>
          <a:endParaRPr lang="en-US"/>
        </a:p>
      </dgm:t>
    </dgm:pt>
    <dgm:pt modelId="{C7877F94-5986-4310-817D-AFD048199D74}" type="sibTrans" cxnId="{EF346E4A-0044-4485-9860-95F039343C79}">
      <dgm:prSet/>
      <dgm:spPr/>
      <dgm:t>
        <a:bodyPr/>
        <a:lstStyle/>
        <a:p>
          <a:endParaRPr lang="en-US"/>
        </a:p>
      </dgm:t>
    </dgm:pt>
    <dgm:pt modelId="{80C83734-EFA2-44B2-A31C-64A299B77075}">
      <dgm:prSet/>
      <dgm:spPr/>
      <dgm:t>
        <a:bodyPr/>
        <a:lstStyle/>
        <a:p>
          <a:r>
            <a:rPr lang="en-GB"/>
            <a:t>Integrated a Chat-Bot that can provide necessary information for the ease of the users.</a:t>
          </a:r>
          <a:endParaRPr lang="en-US"/>
        </a:p>
      </dgm:t>
    </dgm:pt>
    <dgm:pt modelId="{01307E8A-6F25-43E6-9DEF-8F8FFF58A0A3}" type="parTrans" cxnId="{177B4772-59D6-44CB-A689-D22E0BA662DE}">
      <dgm:prSet/>
      <dgm:spPr/>
      <dgm:t>
        <a:bodyPr/>
        <a:lstStyle/>
        <a:p>
          <a:endParaRPr lang="en-US"/>
        </a:p>
      </dgm:t>
    </dgm:pt>
    <dgm:pt modelId="{622FBC99-B2F1-4AA6-AC19-9DEC71363198}" type="sibTrans" cxnId="{177B4772-59D6-44CB-A689-D22E0BA662DE}">
      <dgm:prSet/>
      <dgm:spPr/>
      <dgm:t>
        <a:bodyPr/>
        <a:lstStyle/>
        <a:p>
          <a:endParaRPr lang="en-US"/>
        </a:p>
      </dgm:t>
    </dgm:pt>
    <dgm:pt modelId="{6618568C-3209-4F69-AEBC-28069BCD1F82}" type="pres">
      <dgm:prSet presAssocID="{C2157FB0-0014-42C1-AFE8-C66FF6DDAA2C}" presName="root" presStyleCnt="0">
        <dgm:presLayoutVars>
          <dgm:dir/>
          <dgm:resizeHandles val="exact"/>
        </dgm:presLayoutVars>
      </dgm:prSet>
      <dgm:spPr/>
    </dgm:pt>
    <dgm:pt modelId="{C37652DC-96A1-45BF-82FE-F06AD3A610F3}" type="pres">
      <dgm:prSet presAssocID="{282E635A-D773-4B6D-92B5-5CE3E5736E56}" presName="compNode" presStyleCnt="0"/>
      <dgm:spPr/>
    </dgm:pt>
    <dgm:pt modelId="{8243CDC0-EA76-4DC7-A001-3338EF503A30}" type="pres">
      <dgm:prSet presAssocID="{282E635A-D773-4B6D-92B5-5CE3E5736E56}" presName="bgRect" presStyleLbl="bgShp" presStyleIdx="0" presStyleCnt="4"/>
      <dgm:spPr/>
    </dgm:pt>
    <dgm:pt modelId="{009C0366-7916-49F2-B370-80677FDC0E20}" type="pres">
      <dgm:prSet presAssocID="{282E635A-D773-4B6D-92B5-5CE3E5736E5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5732D84F-5F10-48DC-9FD8-7C7E2148DF16}" type="pres">
      <dgm:prSet presAssocID="{282E635A-D773-4B6D-92B5-5CE3E5736E56}" presName="spaceRect" presStyleCnt="0"/>
      <dgm:spPr/>
    </dgm:pt>
    <dgm:pt modelId="{18892902-6DD4-4469-AC2B-CC7F31C28623}" type="pres">
      <dgm:prSet presAssocID="{282E635A-D773-4B6D-92B5-5CE3E5736E56}" presName="parTx" presStyleLbl="revTx" presStyleIdx="0" presStyleCnt="4">
        <dgm:presLayoutVars>
          <dgm:chMax val="0"/>
          <dgm:chPref val="0"/>
        </dgm:presLayoutVars>
      </dgm:prSet>
      <dgm:spPr/>
    </dgm:pt>
    <dgm:pt modelId="{CA1A3E69-8AD9-434F-99DE-A566DD44FC04}" type="pres">
      <dgm:prSet presAssocID="{D1698BC1-540A-4E35-ACF6-7281BEEA7F2C}" presName="sibTrans" presStyleCnt="0"/>
      <dgm:spPr/>
    </dgm:pt>
    <dgm:pt modelId="{49222886-FD7A-4A2B-9591-83F5401E3F0C}" type="pres">
      <dgm:prSet presAssocID="{D5EE2F38-5997-4397-BC9A-A256A4F22BE6}" presName="compNode" presStyleCnt="0"/>
      <dgm:spPr/>
    </dgm:pt>
    <dgm:pt modelId="{DFF7B9B9-C7D0-4D57-8095-458E4D5460B0}" type="pres">
      <dgm:prSet presAssocID="{D5EE2F38-5997-4397-BC9A-A256A4F22BE6}" presName="bgRect" presStyleLbl="bgShp" presStyleIdx="1" presStyleCnt="4"/>
      <dgm:spPr/>
    </dgm:pt>
    <dgm:pt modelId="{5AD9B34F-8E72-4C9C-9C10-AA0B406CBE66}" type="pres">
      <dgm:prSet presAssocID="{D5EE2F38-5997-4397-BC9A-A256A4F22BE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D5A09FB-BC2A-48F6-82C2-3B546DD283BD}" type="pres">
      <dgm:prSet presAssocID="{D5EE2F38-5997-4397-BC9A-A256A4F22BE6}" presName="spaceRect" presStyleCnt="0"/>
      <dgm:spPr/>
    </dgm:pt>
    <dgm:pt modelId="{2CE6DFFD-730B-44B5-886A-7F149CCC7256}" type="pres">
      <dgm:prSet presAssocID="{D5EE2F38-5997-4397-BC9A-A256A4F22BE6}" presName="parTx" presStyleLbl="revTx" presStyleIdx="1" presStyleCnt="4">
        <dgm:presLayoutVars>
          <dgm:chMax val="0"/>
          <dgm:chPref val="0"/>
        </dgm:presLayoutVars>
      </dgm:prSet>
      <dgm:spPr/>
    </dgm:pt>
    <dgm:pt modelId="{6BEC5847-4C3A-44FF-9CED-E5DF09198E10}" type="pres">
      <dgm:prSet presAssocID="{0134CED2-CBD6-4A90-A550-EC71362CD7C3}" presName="sibTrans" presStyleCnt="0"/>
      <dgm:spPr/>
    </dgm:pt>
    <dgm:pt modelId="{548BC1AC-364D-4A82-BE49-FE303A1A21EE}" type="pres">
      <dgm:prSet presAssocID="{B68DCFE5-A714-4487-A501-7993CC672812}" presName="compNode" presStyleCnt="0"/>
      <dgm:spPr/>
    </dgm:pt>
    <dgm:pt modelId="{DAD99DF8-C23D-4D12-89BA-B89BD41A4D47}" type="pres">
      <dgm:prSet presAssocID="{B68DCFE5-A714-4487-A501-7993CC672812}" presName="bgRect" presStyleLbl="bgShp" presStyleIdx="2" presStyleCnt="4"/>
      <dgm:spPr/>
    </dgm:pt>
    <dgm:pt modelId="{69ADD099-FD75-47A1-912B-32FE631BDD5F}" type="pres">
      <dgm:prSet presAssocID="{B68DCFE5-A714-4487-A501-7993CC67281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026EA2B-1FD7-45F4-B279-1F3D9FD7837C}" type="pres">
      <dgm:prSet presAssocID="{B68DCFE5-A714-4487-A501-7993CC672812}" presName="spaceRect" presStyleCnt="0"/>
      <dgm:spPr/>
    </dgm:pt>
    <dgm:pt modelId="{692D05E5-E714-4D3F-9BAD-3B192EFFA630}" type="pres">
      <dgm:prSet presAssocID="{B68DCFE5-A714-4487-A501-7993CC672812}" presName="parTx" presStyleLbl="revTx" presStyleIdx="2" presStyleCnt="4">
        <dgm:presLayoutVars>
          <dgm:chMax val="0"/>
          <dgm:chPref val="0"/>
        </dgm:presLayoutVars>
      </dgm:prSet>
      <dgm:spPr/>
    </dgm:pt>
    <dgm:pt modelId="{E1650E84-38F8-4B1F-85AD-18FD8EE05517}" type="pres">
      <dgm:prSet presAssocID="{C7877F94-5986-4310-817D-AFD048199D74}" presName="sibTrans" presStyleCnt="0"/>
      <dgm:spPr/>
    </dgm:pt>
    <dgm:pt modelId="{36167F04-9156-419A-82F2-98CBD218057F}" type="pres">
      <dgm:prSet presAssocID="{80C83734-EFA2-44B2-A31C-64A299B77075}" presName="compNode" presStyleCnt="0"/>
      <dgm:spPr/>
    </dgm:pt>
    <dgm:pt modelId="{25FAEF40-E65D-4587-B487-7AB709D7BC0C}" type="pres">
      <dgm:prSet presAssocID="{80C83734-EFA2-44B2-A31C-64A299B77075}" presName="bgRect" presStyleLbl="bgShp" presStyleIdx="3" presStyleCnt="4"/>
      <dgm:spPr/>
    </dgm:pt>
    <dgm:pt modelId="{C5D6C6BE-A145-4FAF-AB15-6AD7652577C2}" type="pres">
      <dgm:prSet presAssocID="{80C83734-EFA2-44B2-A31C-64A299B7707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9A628A9E-D014-4041-AE9F-126F03F29563}" type="pres">
      <dgm:prSet presAssocID="{80C83734-EFA2-44B2-A31C-64A299B77075}" presName="spaceRect" presStyleCnt="0"/>
      <dgm:spPr/>
    </dgm:pt>
    <dgm:pt modelId="{2963AAA9-65A2-496E-83BA-A568B936B479}" type="pres">
      <dgm:prSet presAssocID="{80C83734-EFA2-44B2-A31C-64A299B7707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88FFA08-310D-4D47-8F27-A1ED37A76783}" srcId="{C2157FB0-0014-42C1-AFE8-C66FF6DDAA2C}" destId="{282E635A-D773-4B6D-92B5-5CE3E5736E56}" srcOrd="0" destOrd="0" parTransId="{4700B20A-37A1-4746-86EB-D854E7EF5852}" sibTransId="{D1698BC1-540A-4E35-ACF6-7281BEEA7F2C}"/>
    <dgm:cxn modelId="{EF346E4A-0044-4485-9860-95F039343C79}" srcId="{C2157FB0-0014-42C1-AFE8-C66FF6DDAA2C}" destId="{B68DCFE5-A714-4487-A501-7993CC672812}" srcOrd="2" destOrd="0" parTransId="{0E8D1484-8896-4D90-AC6F-87E5FAA43FFF}" sibTransId="{C7877F94-5986-4310-817D-AFD048199D74}"/>
    <dgm:cxn modelId="{177B4772-59D6-44CB-A689-D22E0BA662DE}" srcId="{C2157FB0-0014-42C1-AFE8-C66FF6DDAA2C}" destId="{80C83734-EFA2-44B2-A31C-64A299B77075}" srcOrd="3" destOrd="0" parTransId="{01307E8A-6F25-43E6-9DEF-8F8FFF58A0A3}" sibTransId="{622FBC99-B2F1-4AA6-AC19-9DEC71363198}"/>
    <dgm:cxn modelId="{D284A3A8-6D13-4E22-998D-F00C1CDA49B3}" type="presOf" srcId="{B68DCFE5-A714-4487-A501-7993CC672812}" destId="{692D05E5-E714-4D3F-9BAD-3B192EFFA630}" srcOrd="0" destOrd="0" presId="urn:microsoft.com/office/officeart/2018/2/layout/IconVerticalSolidList"/>
    <dgm:cxn modelId="{DB20CED1-6A67-4624-8C0A-C159AA66C163}" type="presOf" srcId="{282E635A-D773-4B6D-92B5-5CE3E5736E56}" destId="{18892902-6DD4-4469-AC2B-CC7F31C28623}" srcOrd="0" destOrd="0" presId="urn:microsoft.com/office/officeart/2018/2/layout/IconVerticalSolidList"/>
    <dgm:cxn modelId="{493CD6D1-527F-4113-9725-528BB647DE1B}" type="presOf" srcId="{C2157FB0-0014-42C1-AFE8-C66FF6DDAA2C}" destId="{6618568C-3209-4F69-AEBC-28069BCD1F82}" srcOrd="0" destOrd="0" presId="urn:microsoft.com/office/officeart/2018/2/layout/IconVerticalSolidList"/>
    <dgm:cxn modelId="{E95498EA-9F8C-4453-964D-9A1A59B477CF}" type="presOf" srcId="{D5EE2F38-5997-4397-BC9A-A256A4F22BE6}" destId="{2CE6DFFD-730B-44B5-886A-7F149CCC7256}" srcOrd="0" destOrd="0" presId="urn:microsoft.com/office/officeart/2018/2/layout/IconVerticalSolidList"/>
    <dgm:cxn modelId="{CC9AC8ED-DACD-4750-AA16-013A643C1ABD}" type="presOf" srcId="{80C83734-EFA2-44B2-A31C-64A299B77075}" destId="{2963AAA9-65A2-496E-83BA-A568B936B479}" srcOrd="0" destOrd="0" presId="urn:microsoft.com/office/officeart/2018/2/layout/IconVerticalSolidList"/>
    <dgm:cxn modelId="{14D22DF8-6196-465F-82C2-69B6EF552D1A}" srcId="{C2157FB0-0014-42C1-AFE8-C66FF6DDAA2C}" destId="{D5EE2F38-5997-4397-BC9A-A256A4F22BE6}" srcOrd="1" destOrd="0" parTransId="{AFCEDAE6-9B0D-477F-B168-5EF3C6ADF642}" sibTransId="{0134CED2-CBD6-4A90-A550-EC71362CD7C3}"/>
    <dgm:cxn modelId="{8F2F96D7-74CE-411D-9E61-3FA0B856D917}" type="presParOf" srcId="{6618568C-3209-4F69-AEBC-28069BCD1F82}" destId="{C37652DC-96A1-45BF-82FE-F06AD3A610F3}" srcOrd="0" destOrd="0" presId="urn:microsoft.com/office/officeart/2018/2/layout/IconVerticalSolidList"/>
    <dgm:cxn modelId="{1844BC55-38E1-4ABE-A0AE-D3D6A0705B06}" type="presParOf" srcId="{C37652DC-96A1-45BF-82FE-F06AD3A610F3}" destId="{8243CDC0-EA76-4DC7-A001-3338EF503A30}" srcOrd="0" destOrd="0" presId="urn:microsoft.com/office/officeart/2018/2/layout/IconVerticalSolidList"/>
    <dgm:cxn modelId="{16AC44EC-3874-436A-803F-F836FC37FCFA}" type="presParOf" srcId="{C37652DC-96A1-45BF-82FE-F06AD3A610F3}" destId="{009C0366-7916-49F2-B370-80677FDC0E20}" srcOrd="1" destOrd="0" presId="urn:microsoft.com/office/officeart/2018/2/layout/IconVerticalSolidList"/>
    <dgm:cxn modelId="{0632679D-BDDB-4167-BF22-7EAC63F53B44}" type="presParOf" srcId="{C37652DC-96A1-45BF-82FE-F06AD3A610F3}" destId="{5732D84F-5F10-48DC-9FD8-7C7E2148DF16}" srcOrd="2" destOrd="0" presId="urn:microsoft.com/office/officeart/2018/2/layout/IconVerticalSolidList"/>
    <dgm:cxn modelId="{1D6B00D3-6638-444B-A3DD-A0E00B85104B}" type="presParOf" srcId="{C37652DC-96A1-45BF-82FE-F06AD3A610F3}" destId="{18892902-6DD4-4469-AC2B-CC7F31C28623}" srcOrd="3" destOrd="0" presId="urn:microsoft.com/office/officeart/2018/2/layout/IconVerticalSolidList"/>
    <dgm:cxn modelId="{1909A334-5B80-4BFA-A05B-22E74B043893}" type="presParOf" srcId="{6618568C-3209-4F69-AEBC-28069BCD1F82}" destId="{CA1A3E69-8AD9-434F-99DE-A566DD44FC04}" srcOrd="1" destOrd="0" presId="urn:microsoft.com/office/officeart/2018/2/layout/IconVerticalSolidList"/>
    <dgm:cxn modelId="{20C856C9-EC62-4EC2-A691-EAC724B0C06F}" type="presParOf" srcId="{6618568C-3209-4F69-AEBC-28069BCD1F82}" destId="{49222886-FD7A-4A2B-9591-83F5401E3F0C}" srcOrd="2" destOrd="0" presId="urn:microsoft.com/office/officeart/2018/2/layout/IconVerticalSolidList"/>
    <dgm:cxn modelId="{712A671D-E425-4F32-9C51-51AFD254FEC4}" type="presParOf" srcId="{49222886-FD7A-4A2B-9591-83F5401E3F0C}" destId="{DFF7B9B9-C7D0-4D57-8095-458E4D5460B0}" srcOrd="0" destOrd="0" presId="urn:microsoft.com/office/officeart/2018/2/layout/IconVerticalSolidList"/>
    <dgm:cxn modelId="{810E8FC8-46BB-42F0-B55A-945338FCD0EA}" type="presParOf" srcId="{49222886-FD7A-4A2B-9591-83F5401E3F0C}" destId="{5AD9B34F-8E72-4C9C-9C10-AA0B406CBE66}" srcOrd="1" destOrd="0" presId="urn:microsoft.com/office/officeart/2018/2/layout/IconVerticalSolidList"/>
    <dgm:cxn modelId="{7D1DD797-4782-4C3C-9762-9BA15262777E}" type="presParOf" srcId="{49222886-FD7A-4A2B-9591-83F5401E3F0C}" destId="{5D5A09FB-BC2A-48F6-82C2-3B546DD283BD}" srcOrd="2" destOrd="0" presId="urn:microsoft.com/office/officeart/2018/2/layout/IconVerticalSolidList"/>
    <dgm:cxn modelId="{73DFFA87-BFEF-4C20-9AE6-63816566ABA4}" type="presParOf" srcId="{49222886-FD7A-4A2B-9591-83F5401E3F0C}" destId="{2CE6DFFD-730B-44B5-886A-7F149CCC7256}" srcOrd="3" destOrd="0" presId="urn:microsoft.com/office/officeart/2018/2/layout/IconVerticalSolidList"/>
    <dgm:cxn modelId="{4350C358-81A6-4819-B7A2-A839551B6042}" type="presParOf" srcId="{6618568C-3209-4F69-AEBC-28069BCD1F82}" destId="{6BEC5847-4C3A-44FF-9CED-E5DF09198E10}" srcOrd="3" destOrd="0" presId="urn:microsoft.com/office/officeart/2018/2/layout/IconVerticalSolidList"/>
    <dgm:cxn modelId="{272B6961-25A6-4CB0-98E4-F1E85C896FB8}" type="presParOf" srcId="{6618568C-3209-4F69-AEBC-28069BCD1F82}" destId="{548BC1AC-364D-4A82-BE49-FE303A1A21EE}" srcOrd="4" destOrd="0" presId="urn:microsoft.com/office/officeart/2018/2/layout/IconVerticalSolidList"/>
    <dgm:cxn modelId="{DD8BF4D7-132A-426A-9864-1EB6FD62D7A3}" type="presParOf" srcId="{548BC1AC-364D-4A82-BE49-FE303A1A21EE}" destId="{DAD99DF8-C23D-4D12-89BA-B89BD41A4D47}" srcOrd="0" destOrd="0" presId="urn:microsoft.com/office/officeart/2018/2/layout/IconVerticalSolidList"/>
    <dgm:cxn modelId="{70D9FF6D-72D6-4B80-AA8D-5863FCD9E2C9}" type="presParOf" srcId="{548BC1AC-364D-4A82-BE49-FE303A1A21EE}" destId="{69ADD099-FD75-47A1-912B-32FE631BDD5F}" srcOrd="1" destOrd="0" presId="urn:microsoft.com/office/officeart/2018/2/layout/IconVerticalSolidList"/>
    <dgm:cxn modelId="{81E56FE4-ADAA-42C4-AFD0-605D9DA732AE}" type="presParOf" srcId="{548BC1AC-364D-4A82-BE49-FE303A1A21EE}" destId="{E026EA2B-1FD7-45F4-B279-1F3D9FD7837C}" srcOrd="2" destOrd="0" presId="urn:microsoft.com/office/officeart/2018/2/layout/IconVerticalSolidList"/>
    <dgm:cxn modelId="{9ADC7B1C-F2BB-4210-A98A-946BB3CFF2B6}" type="presParOf" srcId="{548BC1AC-364D-4A82-BE49-FE303A1A21EE}" destId="{692D05E5-E714-4D3F-9BAD-3B192EFFA630}" srcOrd="3" destOrd="0" presId="urn:microsoft.com/office/officeart/2018/2/layout/IconVerticalSolidList"/>
    <dgm:cxn modelId="{3A202600-15A6-4001-A724-BA0CF64252F3}" type="presParOf" srcId="{6618568C-3209-4F69-AEBC-28069BCD1F82}" destId="{E1650E84-38F8-4B1F-85AD-18FD8EE05517}" srcOrd="5" destOrd="0" presId="urn:microsoft.com/office/officeart/2018/2/layout/IconVerticalSolidList"/>
    <dgm:cxn modelId="{A52779DD-4FE2-40CC-8AB1-DB44D7B0726B}" type="presParOf" srcId="{6618568C-3209-4F69-AEBC-28069BCD1F82}" destId="{36167F04-9156-419A-82F2-98CBD218057F}" srcOrd="6" destOrd="0" presId="urn:microsoft.com/office/officeart/2018/2/layout/IconVerticalSolidList"/>
    <dgm:cxn modelId="{35BA9116-3011-470A-B139-520DC415FF12}" type="presParOf" srcId="{36167F04-9156-419A-82F2-98CBD218057F}" destId="{25FAEF40-E65D-4587-B487-7AB709D7BC0C}" srcOrd="0" destOrd="0" presId="urn:microsoft.com/office/officeart/2018/2/layout/IconVerticalSolidList"/>
    <dgm:cxn modelId="{29EFFBE3-289E-4078-8CCF-4B0D45A267B1}" type="presParOf" srcId="{36167F04-9156-419A-82F2-98CBD218057F}" destId="{C5D6C6BE-A145-4FAF-AB15-6AD7652577C2}" srcOrd="1" destOrd="0" presId="urn:microsoft.com/office/officeart/2018/2/layout/IconVerticalSolidList"/>
    <dgm:cxn modelId="{64C15176-4A80-4C82-ADC5-457D30CF7EEF}" type="presParOf" srcId="{36167F04-9156-419A-82F2-98CBD218057F}" destId="{9A628A9E-D014-4041-AE9F-126F03F29563}" srcOrd="2" destOrd="0" presId="urn:microsoft.com/office/officeart/2018/2/layout/IconVerticalSolidList"/>
    <dgm:cxn modelId="{D165EA9A-B986-426A-B127-F27616948E70}" type="presParOf" srcId="{36167F04-9156-419A-82F2-98CBD218057F}" destId="{2963AAA9-65A2-496E-83BA-A568B936B4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270153-7787-4833-A6B2-E7FFFAE47B44}">
      <dsp:nvSpPr>
        <dsp:cNvPr id="0" name=""/>
        <dsp:cNvSpPr/>
      </dsp:nvSpPr>
      <dsp:spPr>
        <a:xfrm>
          <a:off x="1992262" y="263390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DEF88-A14C-4639-898C-6AD3F747BA10}">
      <dsp:nvSpPr>
        <dsp:cNvPr id="0" name=""/>
        <dsp:cNvSpPr/>
      </dsp:nvSpPr>
      <dsp:spPr>
        <a:xfrm>
          <a:off x="2460262" y="731390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63DD60-0539-41F1-8343-D246F12192C9}">
      <dsp:nvSpPr>
        <dsp:cNvPr id="0" name=""/>
        <dsp:cNvSpPr/>
      </dsp:nvSpPr>
      <dsp:spPr>
        <a:xfrm>
          <a:off x="1290262" y="314339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The previous researches conducted stressed on the same fact of efficiency and more effective customer satisfaction with the use of chatbot in a website, which we too adhere to.</a:t>
          </a:r>
          <a:endParaRPr lang="en-US" sz="1100" kern="1200"/>
        </a:p>
      </dsp:txBody>
      <dsp:txXfrm>
        <a:off x="1290262" y="3143391"/>
        <a:ext cx="3600000" cy="720000"/>
      </dsp:txXfrm>
    </dsp:sp>
    <dsp:sp modelId="{BFB29437-78E5-4049-88AD-D88D03D362AB}">
      <dsp:nvSpPr>
        <dsp:cNvPr id="0" name=""/>
        <dsp:cNvSpPr/>
      </dsp:nvSpPr>
      <dsp:spPr>
        <a:xfrm>
          <a:off x="6222262" y="263390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84C453-1861-4B2A-87E8-2009A7059B6A}">
      <dsp:nvSpPr>
        <dsp:cNvPr id="0" name=""/>
        <dsp:cNvSpPr/>
      </dsp:nvSpPr>
      <dsp:spPr>
        <a:xfrm>
          <a:off x="6690262" y="731390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2FA40-2A5F-4BA8-B7B4-D87FA23B56E4}">
      <dsp:nvSpPr>
        <dsp:cNvPr id="0" name=""/>
        <dsp:cNvSpPr/>
      </dsp:nvSpPr>
      <dsp:spPr>
        <a:xfrm>
          <a:off x="5520262" y="314339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We were able to design and build a web application based on the conducted research and make a clean and simple to use web application. </a:t>
          </a:r>
          <a:endParaRPr lang="en-US" sz="1100" kern="1200"/>
        </a:p>
      </dsp:txBody>
      <dsp:txXfrm>
        <a:off x="5520262" y="3143391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3CDC0-EA76-4DC7-A001-3338EF503A30}">
      <dsp:nvSpPr>
        <dsp:cNvPr id="0" name=""/>
        <dsp:cNvSpPr/>
      </dsp:nvSpPr>
      <dsp:spPr>
        <a:xfrm>
          <a:off x="0" y="1805"/>
          <a:ext cx="5393361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9C0366-7916-49F2-B370-80677FDC0E20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892902-6DD4-4469-AC2B-CC7F31C28623}">
      <dsp:nvSpPr>
        <dsp:cNvPr id="0" name=""/>
        <dsp:cNvSpPr/>
      </dsp:nvSpPr>
      <dsp:spPr>
        <a:xfrm>
          <a:off x="1057183" y="1805"/>
          <a:ext cx="4336177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Designed and built a web application for booking a driver and vehicles based on the need of the client. </a:t>
          </a:r>
          <a:endParaRPr lang="en-US" sz="1700" kern="1200"/>
        </a:p>
      </dsp:txBody>
      <dsp:txXfrm>
        <a:off x="1057183" y="1805"/>
        <a:ext cx="4336177" cy="915310"/>
      </dsp:txXfrm>
    </dsp:sp>
    <dsp:sp modelId="{DFF7B9B9-C7D0-4D57-8095-458E4D5460B0}">
      <dsp:nvSpPr>
        <dsp:cNvPr id="0" name=""/>
        <dsp:cNvSpPr/>
      </dsp:nvSpPr>
      <dsp:spPr>
        <a:xfrm>
          <a:off x="0" y="1145944"/>
          <a:ext cx="5393361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9B34F-8E72-4C9C-9C10-AA0B406CBE66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6DFFD-730B-44B5-886A-7F149CCC7256}">
      <dsp:nvSpPr>
        <dsp:cNvPr id="0" name=""/>
        <dsp:cNvSpPr/>
      </dsp:nvSpPr>
      <dsp:spPr>
        <a:xfrm>
          <a:off x="1057183" y="1145944"/>
          <a:ext cx="4336177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Designed it to be responsive making it more interactive. </a:t>
          </a:r>
          <a:endParaRPr lang="en-US" sz="1700" kern="1200"/>
        </a:p>
      </dsp:txBody>
      <dsp:txXfrm>
        <a:off x="1057183" y="1145944"/>
        <a:ext cx="4336177" cy="915310"/>
      </dsp:txXfrm>
    </dsp:sp>
    <dsp:sp modelId="{DAD99DF8-C23D-4D12-89BA-B89BD41A4D47}">
      <dsp:nvSpPr>
        <dsp:cNvPr id="0" name=""/>
        <dsp:cNvSpPr/>
      </dsp:nvSpPr>
      <dsp:spPr>
        <a:xfrm>
          <a:off x="0" y="2290082"/>
          <a:ext cx="5393361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ADD099-FD75-47A1-912B-32FE631BDD5F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D05E5-E714-4D3F-9BAD-3B192EFFA630}">
      <dsp:nvSpPr>
        <dsp:cNvPr id="0" name=""/>
        <dsp:cNvSpPr/>
      </dsp:nvSpPr>
      <dsp:spPr>
        <a:xfrm>
          <a:off x="1057183" y="2290082"/>
          <a:ext cx="4336177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Used MongoDB as a database for the project along with many important modules for building a back-end for the application.</a:t>
          </a:r>
          <a:endParaRPr lang="en-US" sz="1700" kern="1200"/>
        </a:p>
      </dsp:txBody>
      <dsp:txXfrm>
        <a:off x="1057183" y="2290082"/>
        <a:ext cx="4336177" cy="915310"/>
      </dsp:txXfrm>
    </dsp:sp>
    <dsp:sp modelId="{25FAEF40-E65D-4587-B487-7AB709D7BC0C}">
      <dsp:nvSpPr>
        <dsp:cNvPr id="0" name=""/>
        <dsp:cNvSpPr/>
      </dsp:nvSpPr>
      <dsp:spPr>
        <a:xfrm>
          <a:off x="0" y="3434221"/>
          <a:ext cx="5393361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6C6BE-A145-4FAF-AB15-6AD7652577C2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3AAA9-65A2-496E-83BA-A568B936B479}">
      <dsp:nvSpPr>
        <dsp:cNvPr id="0" name=""/>
        <dsp:cNvSpPr/>
      </dsp:nvSpPr>
      <dsp:spPr>
        <a:xfrm>
          <a:off x="1057183" y="3434221"/>
          <a:ext cx="4336177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Integrated a Chat-Bot that can provide necessary information for the ease of the users.</a:t>
          </a:r>
          <a:endParaRPr lang="en-US" sz="1700" kern="1200"/>
        </a:p>
      </dsp:txBody>
      <dsp:txXfrm>
        <a:off x="1057183" y="3434221"/>
        <a:ext cx="4336177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765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97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12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5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33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6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47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9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48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024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7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4/26/2021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915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43" name="Oval 1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2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49" name="Rectangle 29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31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1" name="Picture 3">
            <a:extLst>
              <a:ext uri="{FF2B5EF4-FFF2-40B4-BE49-F238E27FC236}">
                <a16:creationId xmlns:a16="http://schemas.microsoft.com/office/drawing/2014/main" id="{3A08FA45-E77F-48EB-9A6B-989D4775B1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053" r="6" b="6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52" name="decorative circles">
            <a:extLst>
              <a:ext uri="{FF2B5EF4-FFF2-40B4-BE49-F238E27FC236}">
                <a16:creationId xmlns:a16="http://schemas.microsoft.com/office/drawing/2014/main" id="{C1F869AB-954B-4EAB-8260-60AE9C8D0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F0C14E3-3AAA-4BA8-93F9-856D0296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ECE6F6B-297F-4766-8C04-0960E9960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4AE5C63-0522-4DDF-B67A-5DA271883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4F95A54-2855-4B65-82E3-A9D306CBA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64F2D59-D40C-482F-BF5E-7FA622D97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DCE1484-E528-418A-9339-8410B8F71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471ADFB-A135-4594-B9A3-481A91AE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113" y="411898"/>
            <a:ext cx="12160639" cy="24938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GB" sz="6000" b="1" dirty="0">
                <a:solidFill>
                  <a:schemeClr val="accent1">
                    <a:lumMod val="20000"/>
                    <a:lumOff val="80000"/>
                  </a:schemeClr>
                </a:solidFill>
                <a:ea typeface="+mj-lt"/>
                <a:cs typeface="+mj-lt"/>
              </a:rPr>
              <a:t>Driver Application with AI framework for a Chat-bot</a:t>
            </a:r>
            <a:endParaRPr lang="en-US" sz="6000">
              <a:solidFill>
                <a:schemeClr val="accent1">
                  <a:lumMod val="20000"/>
                  <a:lumOff val="80000"/>
                </a:schemeClr>
              </a:solidFill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7722" y="3429000"/>
            <a:ext cx="5782804" cy="23335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Group Members:</a:t>
            </a:r>
            <a:endParaRPr lang="en-US" sz="3600" dirty="0">
              <a:solidFill>
                <a:srgbClr val="FFFFFF"/>
              </a:solidFill>
              <a:cs typeface="Calibri"/>
            </a:endParaRPr>
          </a:p>
          <a:p>
            <a:pPr marL="285750" indent="-2286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Shiv Kumar Dubey</a:t>
            </a:r>
            <a:endParaRPr lang="en-US" sz="2800" dirty="0">
              <a:solidFill>
                <a:srgbClr val="FFFFFF"/>
              </a:solidFill>
              <a:cs typeface="Calibri"/>
            </a:endParaRPr>
          </a:p>
          <a:p>
            <a:pPr marL="285750" indent="-2286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Kartik Nagesh </a:t>
            </a:r>
            <a:r>
              <a:rPr lang="en-US" sz="2800" dirty="0" err="1">
                <a:solidFill>
                  <a:srgbClr val="FFFFFF"/>
                </a:solidFill>
              </a:rPr>
              <a:t>Pauskar</a:t>
            </a:r>
            <a:r>
              <a:rPr lang="en-US" sz="2800" dirty="0">
                <a:solidFill>
                  <a:srgbClr val="FFFFFF"/>
                </a:solidFill>
              </a:rPr>
              <a:t> </a:t>
            </a:r>
            <a:endParaRPr lang="en-US" sz="2800" dirty="0">
              <a:solidFill>
                <a:srgbClr val="FFFFFF"/>
              </a:solidFill>
              <a:cs typeface="Calibri"/>
            </a:endParaRPr>
          </a:p>
          <a:p>
            <a:pPr marL="285750" indent="-2286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Shashikant Kumar</a:t>
            </a:r>
            <a:endParaRPr lang="en-US" sz="2800" dirty="0">
              <a:solidFill>
                <a:srgbClr val="FFFFFF"/>
              </a:solidFill>
              <a:cs typeface="Calibri"/>
            </a:endParaRPr>
          </a:p>
          <a:p>
            <a:pPr marL="285750" indent="-2286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Akshay Sreekumar Nair</a:t>
            </a:r>
            <a:endParaRPr lang="en-US" sz="2800" dirty="0">
              <a:solidFill>
                <a:srgbClr val="FFFFFF"/>
              </a:solidFill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2309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6F231-43F2-4652-AAF3-0220448F7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Proposed Model</a:t>
            </a:r>
            <a:endParaRPr lang="en-US" sz="6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/>
            <a:endParaRPr lang="en-US" sz="6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5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CA60-4917-4E8B-ACD5-25FB5D8B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Website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B6F23-DA2E-47D6-8BAE-5D8E4B570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GB" sz="2000">
              <a:cs typeface="Calibri"/>
            </a:endParaRPr>
          </a:p>
          <a:p>
            <a:endParaRPr lang="en-GB" sz="2000">
              <a:cs typeface="Calibri"/>
            </a:endParaRPr>
          </a:p>
          <a:p>
            <a:endParaRPr lang="en-GB" sz="2000"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C4F4455-73C4-43EE-B3E5-B7396D761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757013"/>
            <a:ext cx="6019331" cy="33407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91239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FCAD-9074-4001-8D33-2D47E697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Chatbot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9E15E-614D-468B-90CC-24D45EA28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GB" sz="2000">
              <a:cs typeface="Calibri"/>
            </a:endParaRPr>
          </a:p>
          <a:p>
            <a:endParaRPr lang="en-GB" sz="2000">
              <a:cs typeface="Calibri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C83662E1-739C-4045-A218-D800B5ED6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162" y="807593"/>
            <a:ext cx="4466731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77838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74850-6318-4024-AEFC-98A4483D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C01A0-3EAC-435B-AFAA-4DEB7C9FB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To design an interactive and user friendly interface</a:t>
            </a:r>
            <a:endParaRPr lang="en-GB">
              <a:cs typeface="Calibri" panose="020F0502020204030204"/>
            </a:endParaRPr>
          </a:p>
          <a:p>
            <a:r>
              <a:rPr lang="en-GB" dirty="0">
                <a:ea typeface="+mn-lt"/>
                <a:cs typeface="+mn-lt"/>
              </a:rPr>
              <a:t>To build a modern and intuitive UI design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To design and integrate a Chat-bot to make the application interactive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To build a back-end where user data can be stored safely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To make the application safe and sound, where user the passwords entered by the users are encrypted</a:t>
            </a:r>
            <a:endParaRPr lang="en-GB"/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706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0DDD4-9A40-480C-8AA1-0D883DEDF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 </a:t>
            </a:r>
          </a:p>
        </p:txBody>
      </p:sp>
      <p:sp>
        <p:nvSpPr>
          <p:cNvPr id="10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52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6AF12-1ACE-4E21-BFCE-43B88A46E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GB" dirty="0">
                <a:latin typeface="Calibri"/>
                <a:cs typeface="Calibri"/>
              </a:rPr>
              <a:t>Front-end</a:t>
            </a:r>
            <a:endParaRPr lang="en-US">
              <a:ea typeface="+mj-lt"/>
              <a:cs typeface="+mj-lt"/>
            </a:endParaRPr>
          </a:p>
          <a:p>
            <a:endParaRPr lang="en-GB" dirty="0">
              <a:cs typeface="Calibri Light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283D3-ACCA-4CD3-B8F5-F1637349B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515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000" dirty="0">
                <a:cs typeface="Calibri"/>
              </a:rPr>
              <a:t>The front-end is written in HTML and CSS and the navigation is the done using JAVASCRIPT, also various modules like NodeJS, </a:t>
            </a:r>
            <a:r>
              <a:rPr lang="en-GB" sz="2000" dirty="0" err="1">
                <a:cs typeface="Calibri"/>
              </a:rPr>
              <a:t>ExpressJS</a:t>
            </a:r>
            <a:r>
              <a:rPr lang="en-GB" sz="2000" dirty="0">
                <a:cs typeface="Calibri"/>
              </a:rPr>
              <a:t>, etc. are used.</a:t>
            </a:r>
            <a:br>
              <a:rPr lang="en-US" sz="2000" dirty="0">
                <a:ea typeface="+mn-lt"/>
                <a:cs typeface="+mn-lt"/>
              </a:rPr>
            </a:br>
            <a:endParaRPr lang="en-US" sz="2000" dirty="0">
              <a:ea typeface="+mn-lt"/>
              <a:cs typeface="+mn-lt"/>
            </a:endParaRPr>
          </a:p>
          <a:p>
            <a:r>
              <a:rPr lang="en-GB" sz="2000" dirty="0">
                <a:cs typeface="Calibri"/>
              </a:rPr>
              <a:t>The application comprises of 10 pages which will guide the user to make the Booking, namely:</a:t>
            </a:r>
            <a:endParaRPr lang="en-US" sz="2000" dirty="0">
              <a:cs typeface="Calibri"/>
            </a:endParaRPr>
          </a:p>
          <a:p>
            <a:pPr marL="914400" lvl="1" indent="-457200">
              <a:buAutoNum type="romanLcPeriod"/>
            </a:pPr>
            <a:r>
              <a:rPr lang="en-US" sz="2000" dirty="0">
                <a:cs typeface="Calibri"/>
              </a:rPr>
              <a:t>The Home page</a:t>
            </a:r>
            <a:endParaRPr lang="en-US" sz="2000" dirty="0">
              <a:ea typeface="+mn-lt"/>
              <a:cs typeface="+mn-lt"/>
            </a:endParaRPr>
          </a:p>
          <a:p>
            <a:pPr marL="914400" lvl="1" indent="-457200">
              <a:buAutoNum type="romanLcPeriod"/>
            </a:pPr>
            <a:r>
              <a:rPr lang="en-US" sz="2000" dirty="0">
                <a:cs typeface="Calibri"/>
              </a:rPr>
              <a:t>Sign-Up page</a:t>
            </a:r>
            <a:endParaRPr lang="en-US" sz="2000" dirty="0">
              <a:ea typeface="+mn-lt"/>
              <a:cs typeface="+mn-lt"/>
            </a:endParaRPr>
          </a:p>
          <a:p>
            <a:pPr marL="914400" lvl="1" indent="-457200">
              <a:buAutoNum type="romanLcPeriod"/>
            </a:pPr>
            <a:r>
              <a:rPr lang="en-US" sz="2000" dirty="0">
                <a:cs typeface="Calibri"/>
              </a:rPr>
              <a:t>A Login page </a:t>
            </a:r>
            <a:endParaRPr lang="en-US" sz="2000" dirty="0">
              <a:ea typeface="+mn-lt"/>
              <a:cs typeface="+mn-lt"/>
            </a:endParaRPr>
          </a:p>
          <a:p>
            <a:pPr marL="914400" lvl="1" indent="-457200">
              <a:buAutoNum type="romanLcPeriod"/>
            </a:pPr>
            <a:r>
              <a:rPr lang="en-US" sz="2000" dirty="0">
                <a:cs typeface="Calibri"/>
              </a:rPr>
              <a:t>Book-a-Car page</a:t>
            </a:r>
            <a:endParaRPr lang="en-US" sz="2000" dirty="0">
              <a:ea typeface="+mn-lt"/>
              <a:cs typeface="+mn-lt"/>
            </a:endParaRPr>
          </a:p>
          <a:p>
            <a:pPr marL="914400" lvl="1" indent="-457200">
              <a:buAutoNum type="romanLcPeriod"/>
            </a:pPr>
            <a:r>
              <a:rPr lang="en-US" sz="2000" dirty="0">
                <a:cs typeface="Calibri"/>
              </a:rPr>
              <a:t>Find-a-driver page</a:t>
            </a:r>
          </a:p>
          <a:p>
            <a:pPr marL="914400" lvl="1" indent="-457200">
              <a:buAutoNum type="romanLcPeriod"/>
            </a:pPr>
            <a:r>
              <a:rPr lang="en-US" sz="2000" dirty="0">
                <a:cs typeface="Calibri"/>
              </a:rPr>
              <a:t>Booking page</a:t>
            </a:r>
            <a:endParaRPr lang="en-US" sz="2000" dirty="0">
              <a:ea typeface="+mn-lt"/>
              <a:cs typeface="+mn-lt"/>
            </a:endParaRPr>
          </a:p>
          <a:p>
            <a:pPr marL="914400" lvl="1" indent="-457200">
              <a:buAutoNum type="romanLcPeriod"/>
            </a:pPr>
            <a:r>
              <a:rPr lang="en-US" sz="2000" dirty="0">
                <a:cs typeface="Calibri"/>
              </a:rPr>
              <a:t>Signed in page</a:t>
            </a:r>
            <a:endParaRPr lang="en-US" sz="2000" dirty="0">
              <a:ea typeface="+mn-lt"/>
              <a:cs typeface="+mn-lt"/>
            </a:endParaRPr>
          </a:p>
          <a:p>
            <a:pPr marL="914400" lvl="1" indent="-457200">
              <a:buAutoNum type="romanLcPeriod"/>
            </a:pPr>
            <a:r>
              <a:rPr lang="en-US" sz="2000" dirty="0">
                <a:cs typeface="Calibri"/>
              </a:rPr>
              <a:t>About Us page</a:t>
            </a:r>
            <a:endParaRPr lang="en-US" sz="2000" dirty="0">
              <a:ea typeface="+mn-lt"/>
              <a:cs typeface="+mn-lt"/>
            </a:endParaRPr>
          </a:p>
          <a:p>
            <a:pPr marL="914400" lvl="1" indent="-457200">
              <a:buAutoNum type="romanLcPeriod"/>
            </a:pPr>
            <a:r>
              <a:rPr lang="en-US" sz="2000" dirty="0">
                <a:cs typeface="Calibri"/>
              </a:rPr>
              <a:t>Profile page</a:t>
            </a:r>
            <a:endParaRPr lang="en-US" sz="2000" dirty="0">
              <a:ea typeface="+mn-lt"/>
              <a:cs typeface="+mn-lt"/>
            </a:endParaRPr>
          </a:p>
          <a:p>
            <a:pPr marL="914400" lvl="1" indent="-457200">
              <a:buAutoNum type="romanLcPeriod"/>
            </a:pPr>
            <a:r>
              <a:rPr lang="en-US" sz="2000" dirty="0">
                <a:cs typeface="Calibri"/>
              </a:rPr>
              <a:t>My Orders page</a:t>
            </a: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endParaRPr lang="en-GB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3648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EA471-6C4D-4AB0-9AA2-9C128D0E7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Back-end</a:t>
            </a:r>
            <a:endParaRPr lang="en-US" dirty="0">
              <a:cs typeface="Calibri Light" panose="020F0302020204030204"/>
            </a:endParaRPr>
          </a:p>
          <a:p>
            <a:endParaRPr lang="en-GB" dirty="0">
              <a:cs typeface="Calibri Light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6EF76-A701-435B-ADA1-92EE064D4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>
                <a:ea typeface="+mn-lt"/>
                <a:cs typeface="+mn-lt"/>
              </a:rPr>
              <a:t>For Backend we took aid of 7 external modules to </a:t>
            </a:r>
            <a:r>
              <a:rPr lang="en-GB" err="1">
                <a:ea typeface="+mn-lt"/>
                <a:cs typeface="+mn-lt"/>
              </a:rPr>
              <a:t>fulfill</a:t>
            </a:r>
            <a:r>
              <a:rPr lang="en-GB">
                <a:ea typeface="+mn-lt"/>
                <a:cs typeface="+mn-lt"/>
              </a:rPr>
              <a:t> the requirement of our project</a:t>
            </a:r>
            <a:endParaRPr lang="en-US"/>
          </a:p>
          <a:p>
            <a:pPr marL="971550" lvl="1" indent="-514350">
              <a:buAutoNum type="romanLcPeriod"/>
            </a:pPr>
            <a:r>
              <a:rPr lang="en-GB">
                <a:ea typeface="+mn-lt"/>
                <a:cs typeface="+mn-lt"/>
              </a:rPr>
              <a:t>Mongoose</a:t>
            </a:r>
          </a:p>
          <a:p>
            <a:pPr marL="971550" lvl="1" indent="-514350">
              <a:buAutoNum type="romanLcPeriod"/>
            </a:pPr>
            <a:r>
              <a:rPr lang="en-GB" err="1">
                <a:ea typeface="+mn-lt"/>
                <a:cs typeface="+mn-lt"/>
              </a:rPr>
              <a:t>BcryptJS</a:t>
            </a:r>
          </a:p>
          <a:p>
            <a:pPr marL="971550" lvl="1" indent="-514350">
              <a:buAutoNum type="romanLcPeriod"/>
            </a:pPr>
            <a:r>
              <a:rPr lang="en-GB">
                <a:ea typeface="+mn-lt"/>
                <a:cs typeface="+mn-lt"/>
              </a:rPr>
              <a:t>JSON web token</a:t>
            </a:r>
          </a:p>
          <a:p>
            <a:pPr marL="971550" lvl="1" indent="-514350">
              <a:buAutoNum type="romanLcPeriod"/>
            </a:pPr>
            <a:r>
              <a:rPr lang="en-GB">
                <a:ea typeface="+mn-lt"/>
                <a:cs typeface="+mn-lt"/>
              </a:rPr>
              <a:t>Cookie Parser</a:t>
            </a:r>
          </a:p>
          <a:p>
            <a:pPr marL="971550" lvl="1" indent="-514350">
              <a:buAutoNum type="romanLcPeriod"/>
            </a:pPr>
            <a:r>
              <a:rPr lang="en-GB">
                <a:ea typeface="+mn-lt"/>
                <a:cs typeface="+mn-lt"/>
              </a:rPr>
              <a:t>Express JS</a:t>
            </a:r>
          </a:p>
          <a:p>
            <a:pPr marL="971550" lvl="1" indent="-514350">
              <a:buAutoNum type="romanLcPeriod"/>
            </a:pPr>
            <a:r>
              <a:rPr lang="en-GB">
                <a:ea typeface="+mn-lt"/>
                <a:cs typeface="+mn-lt"/>
              </a:rPr>
              <a:t>Validator</a:t>
            </a:r>
          </a:p>
          <a:p>
            <a:pPr lvl="2"/>
            <a:r>
              <a:rPr lang="en-GB">
                <a:ea typeface="+mn-lt"/>
                <a:cs typeface="+mn-lt"/>
              </a:rPr>
              <a:t>Basic Validation</a:t>
            </a:r>
          </a:p>
          <a:p>
            <a:pPr lvl="2"/>
            <a:r>
              <a:rPr lang="en-GB">
                <a:ea typeface="+mn-lt"/>
                <a:cs typeface="+mn-lt"/>
              </a:rPr>
              <a:t>Data Format Validation</a:t>
            </a:r>
          </a:p>
          <a:p>
            <a:pPr lvl="1"/>
            <a:endParaRPr lang="en-GB">
              <a:ea typeface="+mn-lt"/>
              <a:cs typeface="+mn-lt"/>
            </a:endParaRPr>
          </a:p>
          <a:p>
            <a:pPr lvl="1"/>
            <a:endParaRPr lang="en-GB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3165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9A60F-B473-4B24-A2AA-6FD892305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  <a:ea typeface="+mj-lt"/>
                <a:cs typeface="+mj-lt"/>
              </a:rPr>
              <a:t>Chat-Bot</a:t>
            </a:r>
            <a:endParaRPr lang="en-US">
              <a:solidFill>
                <a:srgbClr val="FFFFFF"/>
              </a:solidFill>
              <a:cs typeface="Calibri Light" panose="020F0302020204030204"/>
            </a:endParaRPr>
          </a:p>
          <a:p>
            <a:endParaRPr lang="en-GB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06283-883D-4858-A4A1-BDAF69CDA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GB" sz="2600"/>
          </a:p>
          <a:p>
            <a:r>
              <a:rPr lang="en-GB" sz="2600">
                <a:ea typeface="+mn-lt"/>
                <a:cs typeface="+mn-lt"/>
              </a:rPr>
              <a:t>We have created a framework that will allow users to choose and select the actions they want the Chat-Bot to perform. The bot is loaded with various keywords and quick toggles which makes the process more responsive.</a:t>
            </a:r>
            <a:endParaRPr lang="en-GB" sz="2600">
              <a:cs typeface="Calibri" panose="020F0502020204030204"/>
            </a:endParaRPr>
          </a:p>
          <a:p>
            <a:pPr marL="0" indent="0">
              <a:buNone/>
            </a:pPr>
            <a:br>
              <a:rPr lang="en-US" sz="2600"/>
            </a:br>
            <a:endParaRPr lang="en-US" sz="26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08974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4283D-0689-437F-A39B-2E78BD4E3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sz="3700">
                <a:solidFill>
                  <a:srgbClr val="FFFFFF"/>
                </a:solidFill>
                <a:ea typeface="+mj-lt"/>
                <a:cs typeface="+mj-lt"/>
              </a:rPr>
              <a:t>Chatbot in python using natural language processing and Neural networks</a:t>
            </a:r>
            <a:br>
              <a:rPr lang="en-US" sz="3700">
                <a:solidFill>
                  <a:srgbClr val="FFFFFF"/>
                </a:solidFill>
              </a:rPr>
            </a:b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32477-BE20-4027-A865-99FA1BD41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600">
                <a:ea typeface="+mn-lt"/>
                <a:cs typeface="+mn-lt"/>
              </a:rPr>
              <a:t>Created dataset. </a:t>
            </a:r>
            <a:endParaRPr lang="en-GB" sz="2600">
              <a:cs typeface="Calibri" panose="020F0502020204030204"/>
            </a:endParaRPr>
          </a:p>
          <a:p>
            <a:r>
              <a:rPr lang="en-GB" sz="2600">
                <a:ea typeface="+mn-lt"/>
                <a:cs typeface="+mn-lt"/>
              </a:rPr>
              <a:t>The dataset file consists of three pieces of information- </a:t>
            </a:r>
            <a:r>
              <a:rPr lang="en-GB" sz="2600" err="1">
                <a:ea typeface="+mn-lt"/>
                <a:cs typeface="+mn-lt"/>
              </a:rPr>
              <a:t>tag,patterns,responses</a:t>
            </a:r>
            <a:r>
              <a:rPr lang="en-GB" sz="2600">
                <a:ea typeface="+mn-lt"/>
                <a:cs typeface="+mn-lt"/>
              </a:rPr>
              <a:t>. Patterns specify what the user might have requested, Responses have hard-coded value which the chatbot will respond to and Tag specifies which patterns and responses come under this category</a:t>
            </a:r>
            <a:endParaRPr lang="en-GB" sz="2600"/>
          </a:p>
          <a:p>
            <a:r>
              <a:rPr lang="en-GB" sz="2600">
                <a:ea typeface="+mn-lt"/>
                <a:cs typeface="+mn-lt"/>
              </a:rPr>
              <a:t>Formatted data for use</a:t>
            </a:r>
            <a:endParaRPr lang="en-GB" sz="2600"/>
          </a:p>
          <a:p>
            <a:r>
              <a:rPr lang="en-GB" sz="2600">
                <a:ea typeface="+mn-lt"/>
                <a:cs typeface="+mn-lt"/>
              </a:rPr>
              <a:t>Reduce the words to its stem so that we don't lose any performance because it's looking for the exact word. Pass that text to the loads function and as a result we get the json object which is a dictionary essentially in python</a:t>
            </a:r>
            <a:endParaRPr lang="en-GB" sz="2600"/>
          </a:p>
          <a:p>
            <a:endParaRPr lang="en-GB" sz="2600"/>
          </a:p>
        </p:txBody>
      </p:sp>
    </p:spTree>
    <p:extLst>
      <p:ext uri="{BB962C8B-B14F-4D97-AF65-F5344CB8AC3E}">
        <p14:creationId xmlns:p14="http://schemas.microsoft.com/office/powerpoint/2010/main" val="1358806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32883-EC9D-48B2-A7B7-BA3AADA6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6B0F3-BDB6-4FB6-ACD4-42FC7D4B5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104" y="479077"/>
            <a:ext cx="11340230" cy="58231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cs typeface="Calibri"/>
              </a:rPr>
              <a:t>Trained Data</a:t>
            </a:r>
            <a:endParaRPr lang="en-GB" sz="2400">
              <a:ea typeface="+mn-lt"/>
              <a:cs typeface="+mn-lt"/>
            </a:endParaRPr>
          </a:p>
          <a:p>
            <a:r>
              <a:rPr lang="en-GB" sz="2400" dirty="0">
                <a:cs typeface="Calibri"/>
              </a:rPr>
              <a:t>Frame Neural Network</a:t>
            </a:r>
            <a:endParaRPr lang="en-GB" sz="2400">
              <a:ea typeface="+mn-lt"/>
              <a:cs typeface="+mn-lt"/>
            </a:endParaRPr>
          </a:p>
          <a:p>
            <a:r>
              <a:rPr lang="en-GB" sz="2400" dirty="0">
                <a:cs typeface="Calibri"/>
              </a:rPr>
              <a:t>Format data for feeding into Neural Network</a:t>
            </a:r>
            <a:endParaRPr lang="en-GB" sz="2400">
              <a:ea typeface="+mn-lt"/>
              <a:cs typeface="+mn-lt"/>
            </a:endParaRPr>
          </a:p>
          <a:p>
            <a:r>
              <a:rPr lang="en-GB" sz="2400" dirty="0">
                <a:cs typeface="Calibri"/>
              </a:rPr>
              <a:t>Tokenized strings into words for parsing the data in an efficient manner.</a:t>
            </a:r>
            <a:endParaRPr lang="en-GB" sz="2400">
              <a:ea typeface="+mn-lt"/>
              <a:cs typeface="+mn-lt"/>
            </a:endParaRPr>
          </a:p>
          <a:p>
            <a:r>
              <a:rPr lang="en-GB" sz="2400" dirty="0">
                <a:cs typeface="Calibri"/>
              </a:rPr>
              <a:t>A neural network needs numerical values; use bag of words . Individual word values to either zero or one depending on if it's occurring in that particular </a:t>
            </a:r>
            <a:endParaRPr lang="en-GB" sz="2400">
              <a:ea typeface="+mn-lt"/>
              <a:cs typeface="+mn-lt"/>
            </a:endParaRPr>
          </a:p>
          <a:p>
            <a:r>
              <a:rPr lang="en-GB" sz="2400" dirty="0">
                <a:cs typeface="Calibri"/>
              </a:rPr>
              <a:t>Work with the training list</a:t>
            </a:r>
            <a:endParaRPr lang="en-GB" sz="2400">
              <a:ea typeface="+mn-lt"/>
              <a:cs typeface="+mn-lt"/>
            </a:endParaRPr>
          </a:p>
          <a:p>
            <a:r>
              <a:rPr lang="en-GB" sz="2400" dirty="0">
                <a:cs typeface="Calibri"/>
              </a:rPr>
              <a:t>work with this training list in order to train the neural network </a:t>
            </a:r>
            <a:endParaRPr lang="en-GB" sz="2400">
              <a:ea typeface="+mn-lt"/>
              <a:cs typeface="+mn-lt"/>
            </a:endParaRPr>
          </a:p>
          <a:p>
            <a:r>
              <a:rPr lang="en-GB" sz="2400" dirty="0">
                <a:cs typeface="Calibri"/>
              </a:rPr>
              <a:t>➢ pre-processing before we get into building the neural network </a:t>
            </a:r>
            <a:endParaRPr lang="en-GB" sz="2400">
              <a:ea typeface="+mn-lt"/>
              <a:cs typeface="+mn-lt"/>
            </a:endParaRPr>
          </a:p>
          <a:p>
            <a:r>
              <a:rPr lang="en-GB" sz="2400" dirty="0">
                <a:cs typeface="Calibri"/>
              </a:rPr>
              <a:t>➢ </a:t>
            </a:r>
            <a:r>
              <a:rPr lang="en-GB" sz="2400" dirty="0" err="1">
                <a:cs typeface="Calibri"/>
              </a:rPr>
              <a:t>Random.shuffle</a:t>
            </a:r>
            <a:r>
              <a:rPr lang="en-GB" sz="2400" dirty="0">
                <a:cs typeface="Calibri"/>
              </a:rPr>
              <a:t> the training data </a:t>
            </a:r>
            <a:endParaRPr lang="en-GB" sz="2400">
              <a:ea typeface="+mn-lt"/>
              <a:cs typeface="+mn-lt"/>
            </a:endParaRPr>
          </a:p>
          <a:p>
            <a:r>
              <a:rPr lang="en-GB" sz="2400" dirty="0">
                <a:cs typeface="Calibri"/>
              </a:rPr>
              <a:t>➢ and then we're going to also turn it into a </a:t>
            </a:r>
            <a:r>
              <a:rPr lang="en-GB" sz="2400" dirty="0" err="1">
                <a:cs typeface="Calibri"/>
              </a:rPr>
              <a:t>numpy</a:t>
            </a:r>
            <a:r>
              <a:rPr lang="en-GB" sz="2400" dirty="0">
                <a:cs typeface="Calibri"/>
              </a:rPr>
              <a:t> array </a:t>
            </a:r>
            <a:endParaRPr lang="en-GB" sz="2400">
              <a:ea typeface="+mn-lt"/>
              <a:cs typeface="+mn-lt"/>
            </a:endParaRPr>
          </a:p>
          <a:p>
            <a:r>
              <a:rPr lang="en-GB" sz="2400" dirty="0">
                <a:cs typeface="Calibri"/>
              </a:rPr>
              <a:t>➢ and then we're going to split it into x and y values</a:t>
            </a:r>
            <a:endParaRPr lang="en-GB" sz="2400">
              <a:ea typeface="+mn-lt"/>
              <a:cs typeface="+mn-lt"/>
            </a:endParaRPr>
          </a:p>
          <a:p>
            <a:endParaRPr lang="en-GB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283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7B38C-57DF-426F-940F-13DD33991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Agenda </a:t>
            </a:r>
            <a:endParaRPr lang="en-US" dirty="0"/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485F8-CB7F-4105-9E28-F57047DAB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spcBef>
                <a:spcPts val="1200"/>
              </a:spcBef>
              <a:spcAft>
                <a:spcPts val="200"/>
              </a:spcAft>
              <a:buAutoNum type="romanUcPeriod"/>
            </a:pPr>
            <a:r>
              <a:rPr lang="en-US" sz="1500" b="1">
                <a:ea typeface="+mn-lt"/>
                <a:cs typeface="+mn-lt"/>
              </a:rPr>
              <a:t>Introduction</a:t>
            </a:r>
            <a:endParaRPr lang="en-US" sz="1500">
              <a:ea typeface="+mn-lt"/>
              <a:cs typeface="+mn-lt"/>
            </a:endParaRPr>
          </a:p>
          <a:p>
            <a:pPr marL="514350" indent="-514350">
              <a:spcBef>
                <a:spcPts val="1200"/>
              </a:spcBef>
              <a:spcAft>
                <a:spcPts val="200"/>
              </a:spcAft>
              <a:buAutoNum type="romanUcPeriod"/>
            </a:pPr>
            <a:r>
              <a:rPr lang="en-US" sz="1500" b="1">
                <a:ea typeface="+mn-lt"/>
                <a:cs typeface="+mn-lt"/>
              </a:rPr>
              <a:t>Literature Survey</a:t>
            </a:r>
            <a:endParaRPr lang="en-US" sz="1500">
              <a:ea typeface="+mn-lt"/>
              <a:cs typeface="+mn-lt"/>
            </a:endParaRPr>
          </a:p>
          <a:p>
            <a:pPr marL="514350" indent="-514350">
              <a:spcBef>
                <a:spcPts val="1200"/>
              </a:spcBef>
              <a:spcAft>
                <a:spcPts val="200"/>
              </a:spcAft>
              <a:buAutoNum type="romanUcPeriod"/>
            </a:pPr>
            <a:r>
              <a:rPr lang="en-US" sz="1500" b="1">
                <a:ea typeface="+mn-lt"/>
                <a:cs typeface="+mn-lt"/>
              </a:rPr>
              <a:t>Outcome of Literature Survey</a:t>
            </a:r>
            <a:endParaRPr lang="en-US" sz="1500">
              <a:ea typeface="+mn-lt"/>
              <a:cs typeface="+mn-lt"/>
            </a:endParaRPr>
          </a:p>
          <a:p>
            <a:pPr marL="514350" indent="-514350">
              <a:spcBef>
                <a:spcPts val="1200"/>
              </a:spcBef>
              <a:spcAft>
                <a:spcPts val="200"/>
              </a:spcAft>
              <a:buAutoNum type="romanUcPeriod"/>
            </a:pPr>
            <a:r>
              <a:rPr lang="en-US" sz="1500" b="1">
                <a:ea typeface="+mn-lt"/>
                <a:cs typeface="+mn-lt"/>
              </a:rPr>
              <a:t>Motivation</a:t>
            </a:r>
            <a:endParaRPr lang="en-US" sz="1500">
              <a:ea typeface="+mn-lt"/>
              <a:cs typeface="+mn-lt"/>
            </a:endParaRPr>
          </a:p>
          <a:p>
            <a:pPr marL="514350" indent="-514350">
              <a:spcBef>
                <a:spcPts val="1200"/>
              </a:spcBef>
              <a:spcAft>
                <a:spcPts val="200"/>
              </a:spcAft>
              <a:buAutoNum type="romanUcPeriod"/>
            </a:pPr>
            <a:r>
              <a:rPr lang="en-US" sz="1500" b="1">
                <a:ea typeface="+mn-lt"/>
                <a:cs typeface="+mn-lt"/>
              </a:rPr>
              <a:t>Problem Statement </a:t>
            </a:r>
            <a:endParaRPr lang="en-US" sz="1500">
              <a:ea typeface="+mn-lt"/>
              <a:cs typeface="+mn-lt"/>
            </a:endParaRPr>
          </a:p>
          <a:p>
            <a:pPr marL="514350" indent="-514350">
              <a:spcBef>
                <a:spcPts val="1200"/>
              </a:spcBef>
              <a:spcAft>
                <a:spcPts val="200"/>
              </a:spcAft>
              <a:buAutoNum type="romanUcPeriod"/>
            </a:pPr>
            <a:r>
              <a:rPr lang="en-US" sz="1500" b="1">
                <a:ea typeface="+mn-lt"/>
                <a:cs typeface="+mn-lt"/>
              </a:rPr>
              <a:t>Objectives</a:t>
            </a:r>
            <a:endParaRPr lang="en-US" sz="1500">
              <a:ea typeface="+mn-lt"/>
              <a:cs typeface="+mn-lt"/>
            </a:endParaRPr>
          </a:p>
          <a:p>
            <a:pPr marL="514350" indent="-514350">
              <a:spcBef>
                <a:spcPts val="1200"/>
              </a:spcBef>
              <a:spcAft>
                <a:spcPts val="200"/>
              </a:spcAft>
              <a:buAutoNum type="romanUcPeriod"/>
            </a:pPr>
            <a:r>
              <a:rPr lang="en-US" sz="1500" b="1">
                <a:ea typeface="+mn-lt"/>
                <a:cs typeface="+mn-lt"/>
              </a:rPr>
              <a:t>Proposed Work</a:t>
            </a:r>
            <a:endParaRPr lang="en-US" sz="1500">
              <a:ea typeface="+mn-lt"/>
              <a:cs typeface="+mn-lt"/>
            </a:endParaRPr>
          </a:p>
          <a:p>
            <a:pPr marL="514350" indent="-514350">
              <a:spcBef>
                <a:spcPts val="1200"/>
              </a:spcBef>
              <a:spcAft>
                <a:spcPts val="200"/>
              </a:spcAft>
              <a:buAutoNum type="romanUcPeriod"/>
            </a:pPr>
            <a:r>
              <a:rPr lang="en-US" sz="1500" b="1">
                <a:ea typeface="+mn-lt"/>
                <a:cs typeface="+mn-lt"/>
              </a:rPr>
              <a:t>Conclusion</a:t>
            </a:r>
            <a:endParaRPr lang="en-US" sz="1500">
              <a:ea typeface="+mn-lt"/>
              <a:cs typeface="+mn-lt"/>
            </a:endParaRPr>
          </a:p>
          <a:p>
            <a:pPr marL="514350" indent="-514350">
              <a:spcBef>
                <a:spcPts val="1200"/>
              </a:spcBef>
              <a:spcAft>
                <a:spcPts val="200"/>
              </a:spcAft>
              <a:buAutoNum type="romanUcPeriod"/>
            </a:pPr>
            <a:r>
              <a:rPr lang="en-US" sz="1500" b="1">
                <a:ea typeface="+mn-lt"/>
                <a:cs typeface="+mn-lt"/>
              </a:rPr>
              <a:t>Timeline of Project</a:t>
            </a:r>
            <a:endParaRPr lang="en-US" sz="1500">
              <a:ea typeface="+mn-lt"/>
              <a:cs typeface="+mn-lt"/>
            </a:endParaRPr>
          </a:p>
          <a:p>
            <a:pPr marL="514350" indent="-514350">
              <a:spcBef>
                <a:spcPts val="1200"/>
              </a:spcBef>
              <a:spcAft>
                <a:spcPts val="200"/>
              </a:spcAft>
              <a:buAutoNum type="romanUcPeriod"/>
            </a:pPr>
            <a:r>
              <a:rPr lang="en-US" sz="1500" b="1">
                <a:ea typeface="+mn-lt"/>
                <a:cs typeface="+mn-lt"/>
              </a:rPr>
              <a:t>Individual Contribution</a:t>
            </a:r>
            <a:endParaRPr lang="en-US" sz="1500">
              <a:ea typeface="+mn-lt"/>
              <a:cs typeface="+mn-lt"/>
            </a:endParaRPr>
          </a:p>
          <a:p>
            <a:pPr marL="514350" indent="-514350">
              <a:spcBef>
                <a:spcPts val="1200"/>
              </a:spcBef>
              <a:spcAft>
                <a:spcPts val="200"/>
              </a:spcAft>
              <a:buAutoNum type="romanUcPeriod"/>
            </a:pPr>
            <a:r>
              <a:rPr lang="en-US" sz="1500" b="1">
                <a:ea typeface="+mn-lt"/>
                <a:cs typeface="+mn-lt"/>
              </a:rPr>
              <a:t>References</a:t>
            </a:r>
            <a:endParaRPr lang="en-US" sz="1500">
              <a:ea typeface="+mn-lt"/>
              <a:cs typeface="+mn-lt"/>
            </a:endParaRPr>
          </a:p>
          <a:p>
            <a:endParaRPr lang="en-GB" sz="15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6187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EFB59-2E4E-4AE8-80FE-24AF4AB0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99B7A-1A04-4884-9363-F0A3A5C62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>
                <a:cs typeface="Calibri"/>
              </a:rPr>
              <a:t>Build the Neural Network</a:t>
            </a:r>
            <a:endParaRPr lang="en-GB">
              <a:ea typeface="+mn-lt"/>
              <a:cs typeface="+mn-lt"/>
            </a:endParaRPr>
          </a:p>
          <a:p>
            <a:r>
              <a:rPr lang="en-GB">
                <a:cs typeface="Calibri"/>
              </a:rPr>
              <a:t>create a simple sequential model and add a couple of layers. Specify their neurons </a:t>
            </a:r>
            <a:r>
              <a:rPr lang="en-GB" err="1">
                <a:cs typeface="Calibri"/>
              </a:rPr>
              <a:t>quantity,activation</a:t>
            </a:r>
            <a:r>
              <a:rPr lang="en-GB">
                <a:cs typeface="Calibri"/>
              </a:rPr>
              <a:t> </a:t>
            </a:r>
            <a:r>
              <a:rPr lang="en-GB" err="1">
                <a:cs typeface="Calibri"/>
              </a:rPr>
              <a:t>function,learning</a:t>
            </a:r>
            <a:r>
              <a:rPr lang="en-GB">
                <a:cs typeface="Calibri"/>
              </a:rPr>
              <a:t> rate and other parameters.</a:t>
            </a:r>
            <a:endParaRPr lang="en-GB">
              <a:ea typeface="+mn-lt"/>
              <a:cs typeface="+mn-lt"/>
            </a:endParaRPr>
          </a:p>
          <a:p>
            <a:r>
              <a:rPr lang="en-GB">
                <a:cs typeface="Calibri"/>
              </a:rPr>
              <a:t>Feed data into Neural Network</a:t>
            </a:r>
            <a:endParaRPr lang="en-GB">
              <a:ea typeface="+mn-lt"/>
              <a:cs typeface="+mn-lt"/>
            </a:endParaRPr>
          </a:p>
          <a:p>
            <a:r>
              <a:rPr lang="en-GB">
                <a:cs typeface="Calibri"/>
              </a:rPr>
              <a:t>Compile the model</a:t>
            </a:r>
            <a:endParaRPr lang="en-GB">
              <a:ea typeface="+mn-lt"/>
              <a:cs typeface="+mn-lt"/>
            </a:endParaRPr>
          </a:p>
          <a:p>
            <a:endParaRPr lang="en-GB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1104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AB667-592E-4B60-8776-7184A0224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09CD2-1B0C-4254-AB1E-42C77A2E8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33" y="907050"/>
            <a:ext cx="10818312" cy="516552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400" dirty="0">
                <a:ea typeface="+mn-lt"/>
                <a:cs typeface="+mn-lt"/>
              </a:rPr>
              <a:t>Create Chatbot application that uses the trained model</a:t>
            </a:r>
          </a:p>
          <a:p>
            <a:r>
              <a:rPr lang="en-GB" sz="2400" dirty="0">
                <a:ea typeface="+mn-lt"/>
                <a:cs typeface="+mn-lt"/>
              </a:rPr>
              <a:t>Load the model, Read file in reading binary mode</a:t>
            </a:r>
          </a:p>
          <a:p>
            <a:r>
              <a:rPr lang="en-GB" sz="2400" dirty="0">
                <a:ea typeface="+mn-lt"/>
                <a:cs typeface="+mn-lt"/>
              </a:rPr>
              <a:t>Use a bunch of functions because the </a:t>
            </a:r>
            <a:r>
              <a:rPr lang="en-GB" sz="2400" dirty="0" err="1">
                <a:ea typeface="+mn-lt"/>
                <a:cs typeface="+mn-lt"/>
              </a:rPr>
              <a:t>feeded</a:t>
            </a:r>
            <a:r>
              <a:rPr lang="en-GB" sz="2400" dirty="0">
                <a:ea typeface="+mn-lt"/>
                <a:cs typeface="+mn-lt"/>
              </a:rPr>
              <a:t> data is numerical</a:t>
            </a:r>
          </a:p>
          <a:p>
            <a:pPr marL="914400" lvl="1" indent="-457200">
              <a:buAutoNum type="romanUcPeriod"/>
            </a:pPr>
            <a:r>
              <a:rPr lang="en-GB" dirty="0">
                <a:ea typeface="+mn-lt"/>
                <a:cs typeface="+mn-lt"/>
              </a:rPr>
              <a:t>A Function to clean up the sentences </a:t>
            </a:r>
          </a:p>
          <a:p>
            <a:pPr marL="914400" lvl="1" indent="-457200">
              <a:buAutoNum type="romanUcPeriod"/>
            </a:pPr>
            <a:r>
              <a:rPr lang="en-GB" dirty="0">
                <a:ea typeface="+mn-lt"/>
                <a:cs typeface="+mn-lt"/>
              </a:rPr>
              <a:t>a function for getting the bag of words </a:t>
            </a:r>
          </a:p>
          <a:p>
            <a:pPr marL="914400" lvl="1" indent="-457200">
              <a:buAutoNum type="romanUcPeriod"/>
            </a:pPr>
            <a:r>
              <a:rPr lang="en-GB" dirty="0">
                <a:ea typeface="+mn-lt"/>
                <a:cs typeface="+mn-lt"/>
              </a:rPr>
              <a:t>a function for predicting the class based on the sentence</a:t>
            </a:r>
            <a:endParaRPr lang="en-GB" dirty="0">
              <a:cs typeface="Calibri"/>
            </a:endParaRPr>
          </a:p>
          <a:p>
            <a:pPr marL="914400" lvl="1" indent="-457200">
              <a:buAutoNum type="romanUcPeriod"/>
            </a:pPr>
            <a:r>
              <a:rPr lang="en-GB" dirty="0">
                <a:ea typeface="+mn-lt"/>
                <a:cs typeface="+mn-lt"/>
              </a:rPr>
              <a:t>a function for getting a response </a:t>
            </a:r>
          </a:p>
          <a:p>
            <a:r>
              <a:rPr lang="en-GB" sz="2400" dirty="0">
                <a:ea typeface="+mn-lt"/>
                <a:cs typeface="+mn-lt"/>
              </a:rPr>
              <a:t> we specify an Error Threshold that allows for a certain uncertainty but if that uncertainty is too high we're not going to take it into a result so threshold  </a:t>
            </a:r>
          </a:p>
          <a:p>
            <a:r>
              <a:rPr lang="en-GB" sz="2400" dirty="0">
                <a:ea typeface="+mn-lt"/>
                <a:cs typeface="+mn-lt"/>
              </a:rPr>
              <a:t>User feeds his data</a:t>
            </a:r>
          </a:p>
          <a:p>
            <a:r>
              <a:rPr lang="en-GB" sz="2400" dirty="0">
                <a:ea typeface="+mn-lt"/>
                <a:cs typeface="+mn-lt"/>
              </a:rPr>
              <a:t>Output based on calculated probabilities</a:t>
            </a:r>
          </a:p>
          <a:p>
            <a:endParaRPr lang="en-GB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2439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2879F-7A5E-4D68-BB52-6BE1C712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Future Work</a:t>
            </a:r>
            <a:endParaRPr lang="en-GB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15BFE-8DE5-4CBF-BA9E-45525D29E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We plan to add a new service to the application, where users can book a vacation or a small trip.</a:t>
            </a:r>
            <a:endParaRPr lang="en-GB" dirty="0">
              <a:cs typeface="Calibri" panose="020F0502020204030204"/>
            </a:endParaRPr>
          </a:p>
          <a:p>
            <a:r>
              <a:rPr lang="en-GB" dirty="0">
                <a:ea typeface="+mn-lt"/>
                <a:cs typeface="+mn-lt"/>
              </a:rPr>
              <a:t>Also, further improvements to be made to the website as conducted in the survey.</a:t>
            </a:r>
          </a:p>
          <a:p>
            <a:r>
              <a:rPr lang="en-GB" dirty="0">
                <a:ea typeface="+mn-lt"/>
                <a:cs typeface="+mn-lt"/>
              </a:rPr>
              <a:t>Further improvements to the chatbot to be made by,</a:t>
            </a:r>
          </a:p>
          <a:p>
            <a:pPr lvl="1"/>
            <a:r>
              <a:rPr lang="en-GB" dirty="0">
                <a:ea typeface="+mn-lt"/>
                <a:cs typeface="+mn-lt"/>
              </a:rPr>
              <a:t>adding more training data , more patterns, more responses </a:t>
            </a:r>
          </a:p>
          <a:p>
            <a:pPr lvl="1"/>
            <a:r>
              <a:rPr lang="en-GB" dirty="0">
                <a:ea typeface="+mn-lt"/>
                <a:cs typeface="+mn-lt"/>
              </a:rPr>
              <a:t>make text more intense.</a:t>
            </a:r>
            <a:endParaRPr lang="en-GB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1741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6A389-4332-461A-BC92-C57ADC1C8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Results and Analysis</a:t>
            </a:r>
            <a:endParaRPr lang="en-GB" dirty="0">
              <a:ea typeface="+mj-lt"/>
              <a:cs typeface="+mj-lt"/>
            </a:endParaRPr>
          </a:p>
          <a:p>
            <a:endParaRPr lang="en-GB" dirty="0">
              <a:cs typeface="Calibri Light"/>
            </a:endParaRPr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D0E82CB0-6C69-4C28-813F-A8A3F42599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60" r="21498" b="13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9D8EDA93-2C78-49CE-B638-CDEF3E84D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05744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4456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92075-58DC-490A-A2AB-3C075FDD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Time Line of Project</a:t>
            </a:r>
            <a:endParaRPr lang="en-GB" dirty="0">
              <a:ea typeface="+mj-lt"/>
              <a:cs typeface="+mj-lt"/>
            </a:endParaRPr>
          </a:p>
          <a:p>
            <a:endParaRPr lang="en-GB" dirty="0">
              <a:cs typeface="Calibri Light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740F2EDD-353A-4E03-86B7-9F8959FF4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269" y="1820264"/>
            <a:ext cx="8730640" cy="4017592"/>
          </a:xfrm>
        </p:spPr>
      </p:pic>
    </p:spTree>
    <p:extLst>
      <p:ext uri="{BB962C8B-B14F-4D97-AF65-F5344CB8AC3E}">
        <p14:creationId xmlns:p14="http://schemas.microsoft.com/office/powerpoint/2010/main" val="1120295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0D316-58A1-4703-ADF3-C4D1C314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Individual Contribution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BBBE-67C4-40AF-AE93-C4E141C22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7306" y="1324584"/>
            <a:ext cx="6173243" cy="54786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algn="just"/>
            <a:r>
              <a:rPr lang="en-US" sz="1400" b="1" dirty="0"/>
              <a:t>Kartik </a:t>
            </a:r>
            <a:r>
              <a:rPr lang="en-US" sz="1400" b="1" dirty="0" err="1"/>
              <a:t>Pauskar</a:t>
            </a:r>
            <a:r>
              <a:rPr lang="en-US" sz="1400" b="1" dirty="0"/>
              <a:t>:</a:t>
            </a:r>
            <a:endParaRPr lang="en-US" sz="1400" dirty="0">
              <a:cs typeface="Calibri"/>
            </a:endParaRPr>
          </a:p>
          <a:p>
            <a:pPr algn="just"/>
            <a:r>
              <a:rPr lang="en-US" sz="1400" dirty="0"/>
              <a:t>1. Basic Research</a:t>
            </a:r>
            <a:endParaRPr lang="en-US" sz="1400" dirty="0">
              <a:cs typeface="Calibri"/>
            </a:endParaRPr>
          </a:p>
          <a:p>
            <a:pPr algn="just"/>
            <a:r>
              <a:rPr lang="en-US" sz="1400" dirty="0"/>
              <a:t>2. Front-end Designing – Cars and Drivers page</a:t>
            </a:r>
            <a:endParaRPr lang="en-US" sz="1400" dirty="0">
              <a:cs typeface="Calibri"/>
            </a:endParaRPr>
          </a:p>
          <a:p>
            <a:pPr algn="just"/>
            <a:r>
              <a:rPr lang="en-US" sz="1400" dirty="0"/>
              <a:t>3. Back-end Design – </a:t>
            </a:r>
            <a:r>
              <a:rPr lang="en-US" sz="1400" dirty="0" err="1"/>
              <a:t>ExpressJS</a:t>
            </a:r>
            <a:r>
              <a:rPr lang="en-US" sz="1400" dirty="0"/>
              <a:t> and Routing</a:t>
            </a:r>
            <a:endParaRPr lang="en-US" sz="1400" dirty="0">
              <a:cs typeface="Calibri"/>
            </a:endParaRPr>
          </a:p>
          <a:p>
            <a:pPr algn="just"/>
            <a:r>
              <a:rPr lang="en-US" sz="1400" dirty="0"/>
              <a:t>4. Designing the layout commands for Chat-bot Integration</a:t>
            </a:r>
            <a:endParaRPr lang="en-US" sz="1400" dirty="0">
              <a:cs typeface="Calibri"/>
            </a:endParaRPr>
          </a:p>
          <a:p>
            <a:pPr algn="just"/>
            <a:r>
              <a:rPr lang="en-US" sz="1400" dirty="0"/>
              <a:t>5. Chat-Bot integration</a:t>
            </a:r>
            <a:endParaRPr lang="en-US" sz="1400" dirty="0">
              <a:cs typeface="Calibri"/>
            </a:endParaRPr>
          </a:p>
          <a:p>
            <a:pPr algn="just"/>
            <a:r>
              <a:rPr lang="en-US" sz="1400" dirty="0"/>
              <a:t>6. Report Making</a:t>
            </a:r>
            <a:endParaRPr lang="en-US" sz="1400" dirty="0">
              <a:cs typeface="Calibri"/>
            </a:endParaRPr>
          </a:p>
          <a:p>
            <a:pPr algn="just"/>
            <a:r>
              <a:rPr lang="en-US" sz="1400" dirty="0"/>
              <a:t>7. Demo video</a:t>
            </a:r>
            <a:br>
              <a:rPr lang="en-US" sz="1400" dirty="0"/>
            </a:br>
            <a:endParaRPr lang="en-US" sz="1400" dirty="0">
              <a:cs typeface="Calibri"/>
            </a:endParaRPr>
          </a:p>
          <a:p>
            <a:pPr marL="0" algn="just"/>
            <a:r>
              <a:rPr lang="en-US" sz="1400" b="1" dirty="0"/>
              <a:t>Shashikant Kumar:</a:t>
            </a:r>
            <a:endParaRPr lang="en-US" sz="1400" dirty="0">
              <a:cs typeface="Calibri"/>
            </a:endParaRPr>
          </a:p>
          <a:p>
            <a:pPr algn="just"/>
            <a:r>
              <a:rPr lang="en-US" sz="1400" dirty="0"/>
              <a:t>1. Basic Research</a:t>
            </a:r>
            <a:endParaRPr lang="en-US" sz="1400" dirty="0">
              <a:cs typeface="Calibri"/>
            </a:endParaRPr>
          </a:p>
          <a:p>
            <a:pPr algn="just"/>
            <a:r>
              <a:rPr lang="en-US" sz="1400" dirty="0"/>
              <a:t>2. Front-end Designing – Profile and Orders page</a:t>
            </a:r>
            <a:endParaRPr lang="en-US" sz="1400" dirty="0">
              <a:cs typeface="Calibri"/>
            </a:endParaRPr>
          </a:p>
          <a:p>
            <a:pPr algn="just"/>
            <a:r>
              <a:rPr lang="en-US" sz="1400" dirty="0"/>
              <a:t>3. Back-end Design – Mongoose and Routing</a:t>
            </a:r>
            <a:endParaRPr lang="en-US" sz="1400" dirty="0">
              <a:cs typeface="Calibri"/>
            </a:endParaRPr>
          </a:p>
          <a:p>
            <a:pPr algn="just"/>
            <a:r>
              <a:rPr lang="en-US" sz="1400" dirty="0"/>
              <a:t>4. Building a python chatbot using AI framework</a:t>
            </a:r>
            <a:endParaRPr lang="en-US" sz="1400" dirty="0">
              <a:cs typeface="Calibri"/>
            </a:endParaRPr>
          </a:p>
          <a:p>
            <a:pPr algn="just"/>
            <a:r>
              <a:rPr lang="en-US" sz="1400" dirty="0"/>
              <a:t>5. Debug Chatbot</a:t>
            </a:r>
            <a:endParaRPr lang="en-US" sz="1400" dirty="0">
              <a:cs typeface="Calibri"/>
            </a:endParaRPr>
          </a:p>
          <a:p>
            <a:pPr algn="just"/>
            <a:r>
              <a:rPr lang="en-US" sz="1400" dirty="0"/>
              <a:t>6. Report Making</a:t>
            </a:r>
            <a:endParaRPr lang="en-US" sz="1400" dirty="0">
              <a:cs typeface="Calibri"/>
            </a:endParaRPr>
          </a:p>
          <a:p>
            <a:pPr algn="just"/>
            <a:r>
              <a:rPr lang="en-US" sz="1400" dirty="0"/>
              <a:t>7. Building the presentation</a:t>
            </a:r>
            <a:endParaRPr lang="en-US" sz="1400" dirty="0">
              <a:cs typeface="Calibri"/>
            </a:endParaRPr>
          </a:p>
          <a:p>
            <a:pPr marL="0" algn="just"/>
            <a:endParaRPr lang="en-US" sz="1400" dirty="0">
              <a:cs typeface="Calibri"/>
            </a:endParaRP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51B91BF-18B5-4CB1-B663-8183C867A990}"/>
              </a:ext>
            </a:extLst>
          </p:cNvPr>
          <p:cNvSpPr>
            <a:spLocks noGrp="1"/>
          </p:cNvSpPr>
          <p:nvPr/>
        </p:nvSpPr>
        <p:spPr>
          <a:xfrm>
            <a:off x="6172200" y="1330325"/>
            <a:ext cx="6019800" cy="55229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>
                <a:cs typeface="Calibri"/>
              </a:rPr>
              <a:t>Akshay Sreekumar Nair:</a:t>
            </a:r>
            <a:endParaRPr lang="en-GB" sz="1600">
              <a:ea typeface="+mn-lt"/>
              <a:cs typeface="+mn-lt"/>
            </a:endParaRPr>
          </a:p>
          <a:p>
            <a:r>
              <a:rPr lang="en-GB" sz="1600" dirty="0">
                <a:cs typeface="Calibri"/>
              </a:rPr>
              <a:t>1. Basic Research</a:t>
            </a:r>
            <a:endParaRPr lang="en-GB" sz="1600">
              <a:ea typeface="+mn-lt"/>
              <a:cs typeface="+mn-lt"/>
            </a:endParaRPr>
          </a:p>
          <a:p>
            <a:r>
              <a:rPr lang="en-GB" sz="1600" dirty="0">
                <a:cs typeface="Calibri"/>
              </a:rPr>
              <a:t>2. Front-end Designing – Home and Signed page</a:t>
            </a:r>
            <a:endParaRPr lang="en-GB" sz="1600">
              <a:ea typeface="+mn-lt"/>
              <a:cs typeface="+mn-lt"/>
            </a:endParaRPr>
          </a:p>
          <a:p>
            <a:r>
              <a:rPr lang="en-GB" sz="1600" dirty="0">
                <a:cs typeface="Calibri"/>
              </a:rPr>
              <a:t>3. Back-end Design – Cookie parser and </a:t>
            </a:r>
            <a:r>
              <a:rPr lang="en-GB" sz="1600" dirty="0" err="1">
                <a:cs typeface="Calibri"/>
              </a:rPr>
              <a:t>BcryptJS</a:t>
            </a:r>
            <a:endParaRPr lang="en-GB" sz="1600">
              <a:ea typeface="+mn-lt"/>
              <a:cs typeface="+mn-lt"/>
            </a:endParaRPr>
          </a:p>
          <a:p>
            <a:r>
              <a:rPr lang="en-GB" sz="1600" dirty="0">
                <a:cs typeface="Calibri"/>
              </a:rPr>
              <a:t>4. Building a python chatbot using AI framework</a:t>
            </a:r>
            <a:endParaRPr lang="en-GB" sz="1600">
              <a:ea typeface="+mn-lt"/>
              <a:cs typeface="+mn-lt"/>
            </a:endParaRPr>
          </a:p>
          <a:p>
            <a:r>
              <a:rPr lang="en-GB" sz="1600" dirty="0">
                <a:cs typeface="Calibri"/>
              </a:rPr>
              <a:t>5. Chatbot Dataset, building model</a:t>
            </a:r>
            <a:endParaRPr lang="en-GB" sz="1600">
              <a:ea typeface="+mn-lt"/>
              <a:cs typeface="+mn-lt"/>
            </a:endParaRPr>
          </a:p>
          <a:p>
            <a:r>
              <a:rPr lang="en-GB" sz="1600" dirty="0">
                <a:cs typeface="Calibri"/>
              </a:rPr>
              <a:t>6. Report Making</a:t>
            </a:r>
            <a:endParaRPr lang="en-GB" sz="1600">
              <a:ea typeface="+mn-lt"/>
              <a:cs typeface="+mn-lt"/>
            </a:endParaRPr>
          </a:p>
          <a:p>
            <a:r>
              <a:rPr lang="en-GB" sz="1600" dirty="0">
                <a:cs typeface="Calibri"/>
              </a:rPr>
              <a:t>7. Demo video</a:t>
            </a:r>
            <a:endParaRPr lang="en-GB" sz="1600">
              <a:ea typeface="+mn-lt"/>
              <a:cs typeface="+mn-lt"/>
            </a:endParaRPr>
          </a:p>
          <a:p>
            <a:pPr marL="0" indent="0">
              <a:buNone/>
            </a:pPr>
            <a:endParaRPr lang="en-US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600" b="1" dirty="0">
                <a:cs typeface="Calibri"/>
              </a:rPr>
              <a:t>Shiv Kumar Dubey:</a:t>
            </a:r>
            <a:endParaRPr lang="en-GB" sz="1600">
              <a:ea typeface="+mn-lt"/>
              <a:cs typeface="+mn-lt"/>
            </a:endParaRPr>
          </a:p>
          <a:p>
            <a:r>
              <a:rPr lang="en-GB" sz="1600" dirty="0">
                <a:cs typeface="Calibri"/>
              </a:rPr>
              <a:t>1. Basic Research</a:t>
            </a:r>
            <a:endParaRPr lang="en-GB" sz="1600">
              <a:ea typeface="+mn-lt"/>
              <a:cs typeface="+mn-lt"/>
            </a:endParaRPr>
          </a:p>
          <a:p>
            <a:r>
              <a:rPr lang="en-GB" sz="1600" dirty="0">
                <a:cs typeface="Calibri"/>
              </a:rPr>
              <a:t>2. Accumulate Data Based on Research</a:t>
            </a:r>
            <a:endParaRPr lang="en-GB" sz="1600">
              <a:ea typeface="+mn-lt"/>
              <a:cs typeface="+mn-lt"/>
            </a:endParaRPr>
          </a:p>
          <a:p>
            <a:r>
              <a:rPr lang="en-GB" sz="1600" dirty="0">
                <a:cs typeface="Calibri"/>
              </a:rPr>
              <a:t>3. Front-end Designing – Signup and Login page</a:t>
            </a:r>
            <a:endParaRPr lang="en-GB" sz="1600">
              <a:ea typeface="+mn-lt"/>
              <a:cs typeface="+mn-lt"/>
            </a:endParaRPr>
          </a:p>
          <a:p>
            <a:r>
              <a:rPr lang="en-GB" sz="1600" dirty="0">
                <a:cs typeface="Calibri"/>
              </a:rPr>
              <a:t>4. Back-end Design – Validator and JSON web tokens</a:t>
            </a:r>
            <a:endParaRPr lang="en-GB" sz="1600">
              <a:ea typeface="+mn-lt"/>
              <a:cs typeface="+mn-lt"/>
            </a:endParaRPr>
          </a:p>
          <a:p>
            <a:r>
              <a:rPr lang="en-GB" sz="1600" dirty="0">
                <a:cs typeface="Calibri"/>
              </a:rPr>
              <a:t>5. Report Making</a:t>
            </a:r>
            <a:endParaRPr lang="en-GB" sz="1600">
              <a:ea typeface="+mn-lt"/>
              <a:cs typeface="+mn-lt"/>
            </a:endParaRPr>
          </a:p>
          <a:p>
            <a:r>
              <a:rPr lang="en-GB" sz="1600" dirty="0">
                <a:cs typeface="Calibri"/>
              </a:rPr>
              <a:t>6. Building the presentation</a:t>
            </a:r>
            <a:endParaRPr lang="en-GB" sz="1600">
              <a:ea typeface="+mn-lt"/>
              <a:cs typeface="+mn-lt"/>
            </a:endParaRPr>
          </a:p>
          <a:p>
            <a:endParaRPr lang="en-GB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7619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2C1A9-04E5-4B04-92B8-4EDE2A99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References</a:t>
            </a:r>
            <a:endParaRPr lang="en-GB" dirty="0"/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626A9-558A-4D4E-B573-7D00230A5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1800">
                <a:ea typeface="+mn-lt"/>
                <a:cs typeface="+mn-lt"/>
              </a:rPr>
              <a:t>[1] Scrip https://www.scirp.org/journal/PaperInformation.aspx?PaperID=77941 </a:t>
            </a:r>
          </a:p>
          <a:p>
            <a:r>
              <a:rPr lang="en-GB" sz="1800">
                <a:ea typeface="+mn-lt"/>
                <a:cs typeface="+mn-lt"/>
              </a:rPr>
              <a:t>[2] Academia https://www.academia.edu/Documents/in/Chatbot </a:t>
            </a:r>
          </a:p>
          <a:p>
            <a:r>
              <a:rPr lang="en-GB" sz="1800">
                <a:ea typeface="+mn-lt"/>
                <a:cs typeface="+mn-lt"/>
              </a:rPr>
              <a:t>[3] Research Gate https://www.researchgate.net/publication/AC </a:t>
            </a:r>
            <a:r>
              <a:rPr lang="en-GB" sz="1800" err="1">
                <a:ea typeface="+mn-lt"/>
                <a:cs typeface="+mn-lt"/>
              </a:rPr>
              <a:t>hatbotSystemf</a:t>
            </a:r>
            <a:r>
              <a:rPr lang="en-GB" sz="1800">
                <a:ea typeface="+mn-lt"/>
                <a:cs typeface="+mn-lt"/>
              </a:rPr>
              <a:t> or </a:t>
            </a:r>
            <a:r>
              <a:rPr lang="en-GB" sz="1800" err="1">
                <a:ea typeface="+mn-lt"/>
                <a:cs typeface="+mn-lt"/>
              </a:rPr>
              <a:t>MentalHealthcareBasedonSATC</a:t>
            </a:r>
            <a:r>
              <a:rPr lang="en-GB" sz="1800">
                <a:ea typeface="+mn-lt"/>
                <a:cs typeface="+mn-lt"/>
              </a:rPr>
              <a:t> </a:t>
            </a:r>
            <a:r>
              <a:rPr lang="en-GB" sz="1800" err="1">
                <a:ea typeface="+mn-lt"/>
                <a:cs typeface="+mn-lt"/>
              </a:rPr>
              <a:t>ounselingMethod</a:t>
            </a:r>
            <a:r>
              <a:rPr lang="en-GB" sz="1800">
                <a:ea typeface="+mn-lt"/>
                <a:cs typeface="+mn-lt"/>
              </a:rPr>
              <a:t> </a:t>
            </a:r>
          </a:p>
          <a:p>
            <a:r>
              <a:rPr lang="en-GB" sz="1800">
                <a:ea typeface="+mn-lt"/>
                <a:cs typeface="+mn-lt"/>
              </a:rPr>
              <a:t>[4] Research Gate https://www.researchgate.net/publication/ </a:t>
            </a:r>
            <a:r>
              <a:rPr lang="en-GB" sz="1800" err="1">
                <a:ea typeface="+mn-lt"/>
                <a:cs typeface="+mn-lt"/>
              </a:rPr>
              <a:t>ProgrammingchallengesofchatbotC</a:t>
            </a:r>
            <a:r>
              <a:rPr lang="en-GB" sz="1800">
                <a:ea typeface="+mn-lt"/>
                <a:cs typeface="+mn-lt"/>
              </a:rPr>
              <a:t> </a:t>
            </a:r>
            <a:r>
              <a:rPr lang="en-GB" sz="1800" err="1">
                <a:ea typeface="+mn-lt"/>
                <a:cs typeface="+mn-lt"/>
              </a:rPr>
              <a:t>urrentandfutureprospective</a:t>
            </a:r>
            <a:r>
              <a:rPr lang="en-GB" sz="1800">
                <a:ea typeface="+mn-lt"/>
                <a:cs typeface="+mn-lt"/>
              </a:rPr>
              <a:t> </a:t>
            </a:r>
          </a:p>
          <a:p>
            <a:r>
              <a:rPr lang="en-GB" sz="1800">
                <a:ea typeface="+mn-lt"/>
                <a:cs typeface="+mn-lt"/>
              </a:rPr>
              <a:t>[5] </a:t>
            </a:r>
            <a:r>
              <a:rPr lang="en-GB" sz="1800" err="1">
                <a:ea typeface="+mn-lt"/>
                <a:cs typeface="+mn-lt"/>
              </a:rPr>
              <a:t>Ijert</a:t>
            </a:r>
            <a:r>
              <a:rPr lang="en-GB" sz="1800">
                <a:ea typeface="+mn-lt"/>
                <a:cs typeface="+mn-lt"/>
              </a:rPr>
              <a:t> https://www.ijert.org/an-analytical-study-and-review-of-open-sourcechatbot-framework-rasa </a:t>
            </a:r>
          </a:p>
          <a:p>
            <a:r>
              <a:rPr lang="en-GB" sz="1800">
                <a:ea typeface="+mn-lt"/>
                <a:cs typeface="+mn-lt"/>
              </a:rPr>
              <a:t>[6] AI-based Chabot’s in customer service and their effects on user compliance Martin Adam, Michael Wessel, Alexander </a:t>
            </a:r>
            <a:r>
              <a:rPr lang="en-GB" sz="1800" err="1">
                <a:ea typeface="+mn-lt"/>
                <a:cs typeface="+mn-lt"/>
              </a:rPr>
              <a:t>Benlian</a:t>
            </a:r>
            <a:r>
              <a:rPr lang="en-GB" sz="1800">
                <a:ea typeface="+mn-lt"/>
                <a:cs typeface="+mn-lt"/>
              </a:rPr>
              <a:t>. </a:t>
            </a:r>
          </a:p>
          <a:p>
            <a:r>
              <a:rPr lang="en-GB" sz="1800">
                <a:ea typeface="+mn-lt"/>
                <a:cs typeface="+mn-lt"/>
              </a:rPr>
              <a:t>[7] Design and implement a chatbot for e-commerce Amir-</a:t>
            </a:r>
            <a:r>
              <a:rPr lang="en-GB" sz="1800" err="1">
                <a:ea typeface="+mn-lt"/>
                <a:cs typeface="+mn-lt"/>
              </a:rPr>
              <a:t>reza</a:t>
            </a:r>
            <a:r>
              <a:rPr lang="en-GB" sz="1800">
                <a:ea typeface="+mn-lt"/>
                <a:cs typeface="+mn-lt"/>
              </a:rPr>
              <a:t> Asadi, Reza </a:t>
            </a:r>
            <a:r>
              <a:rPr lang="en-GB" sz="1800" err="1">
                <a:ea typeface="+mn-lt"/>
                <a:cs typeface="+mn-lt"/>
              </a:rPr>
              <a:t>Hemadi</a:t>
            </a:r>
            <a:r>
              <a:rPr lang="en-GB" sz="1800">
                <a:ea typeface="+mn-lt"/>
                <a:cs typeface="+mn-lt"/>
              </a:rPr>
              <a:t>. </a:t>
            </a:r>
          </a:p>
          <a:p>
            <a:r>
              <a:rPr lang="en-GB" sz="1800">
                <a:ea typeface="+mn-lt"/>
                <a:cs typeface="+mn-lt"/>
              </a:rPr>
              <a:t>[8] An E-commerce website based chatbot Siddharth Gupta, Deep Borkar, </a:t>
            </a:r>
            <a:r>
              <a:rPr lang="en-GB" sz="1800" err="1">
                <a:ea typeface="+mn-lt"/>
                <a:cs typeface="+mn-lt"/>
              </a:rPr>
              <a:t>Chevelyn</a:t>
            </a:r>
            <a:r>
              <a:rPr lang="en-GB" sz="1800">
                <a:ea typeface="+mn-lt"/>
                <a:cs typeface="+mn-lt"/>
              </a:rPr>
              <a:t> De Mello, Saurabh Patil</a:t>
            </a:r>
            <a:endParaRPr lang="en-GB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1620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50875-7EB2-4D25-89DA-E4456B50D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Introduction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D4FC-E228-4702-940A-213E4B1DD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200">
                <a:ea typeface="+mn-lt"/>
                <a:cs typeface="+mn-lt"/>
              </a:rPr>
              <a:t>This Web application helps a user to book a driver if one has a vehicle but has no-one to drive it, it allows a user to get a driver for many scenarios’ like driver for daily basis, for loading and transferring heavy furniture to a distant place, also off trips and off-roading, etc.</a:t>
            </a:r>
            <a:endParaRPr lang="en-GB" sz="2200">
              <a:cs typeface="Calibri" panose="020F0502020204030204"/>
            </a:endParaRPr>
          </a:p>
          <a:p>
            <a:r>
              <a:rPr lang="en-GB" sz="2200">
                <a:ea typeface="+mn-lt"/>
                <a:cs typeface="+mn-lt"/>
              </a:rPr>
              <a:t>This application also lets you book cars for your journey, whether for daily basis or for somewhere adventurous. It lets you choose from a variety of different cars like Luxurious Premium Cars, Classic Sedans, Micro cars, Electric cars, Cabs and even Off-Roading vehicles.</a:t>
            </a:r>
            <a:endParaRPr lang="en-GB" sz="2200"/>
          </a:p>
          <a:p>
            <a:r>
              <a:rPr lang="en-GB" sz="2200">
                <a:ea typeface="+mn-lt"/>
                <a:cs typeface="+mn-lt"/>
              </a:rPr>
              <a:t>Now for the technical stuff, we have built this application from the front-end to the back-end and made it user friendly by making it easier for a user to use. The application is loaded with a front-end where the user can interact with the application, can sign-up or login and has a variety of options to make a booking. Also we have a Chat-Bot to make this application even more interactive and easy to use.</a:t>
            </a:r>
            <a:endParaRPr lang="en-GB" sz="2200"/>
          </a:p>
          <a:p>
            <a:pPr marL="0" indent="0">
              <a:buNone/>
            </a:pPr>
            <a:endParaRPr lang="en-US" sz="22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9984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ED49D-28B3-4633-9259-31E8080DE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a typeface="+mj-lt"/>
                <a:cs typeface="+mj-lt"/>
              </a:rPr>
              <a:t>Literature Review</a:t>
            </a:r>
            <a:endParaRPr lang="en-GB">
              <a:ea typeface="+mj-lt"/>
              <a:cs typeface="+mj-lt"/>
            </a:endParaRPr>
          </a:p>
          <a:p>
            <a:pPr algn="ctr"/>
            <a:endParaRPr lang="en-GB">
              <a:cs typeface="Calibri Light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B0E9C05-D488-4183-B6DE-3CAFD10488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462561"/>
              </p:ext>
            </p:extLst>
          </p:nvPr>
        </p:nvGraphicFramePr>
        <p:xfrm>
          <a:off x="448849" y="1878904"/>
          <a:ext cx="11286681" cy="4828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660">
                  <a:extLst>
                    <a:ext uri="{9D8B030D-6E8A-4147-A177-3AD203B41FA5}">
                      <a16:colId xmlns:a16="http://schemas.microsoft.com/office/drawing/2014/main" val="510125001"/>
                    </a:ext>
                  </a:extLst>
                </a:gridCol>
                <a:gridCol w="2365778">
                  <a:extLst>
                    <a:ext uri="{9D8B030D-6E8A-4147-A177-3AD203B41FA5}">
                      <a16:colId xmlns:a16="http://schemas.microsoft.com/office/drawing/2014/main" val="4136495603"/>
                    </a:ext>
                  </a:extLst>
                </a:gridCol>
                <a:gridCol w="3380223">
                  <a:extLst>
                    <a:ext uri="{9D8B030D-6E8A-4147-A177-3AD203B41FA5}">
                      <a16:colId xmlns:a16="http://schemas.microsoft.com/office/drawing/2014/main" val="391730866"/>
                    </a:ext>
                  </a:extLst>
                </a:gridCol>
                <a:gridCol w="2694020">
                  <a:extLst>
                    <a:ext uri="{9D8B030D-6E8A-4147-A177-3AD203B41FA5}">
                      <a16:colId xmlns:a16="http://schemas.microsoft.com/office/drawing/2014/main" val="152990334"/>
                    </a:ext>
                  </a:extLst>
                </a:gridCol>
              </a:tblGrid>
              <a:tr h="374496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u="none" strike="noStrike">
                          <a:effectLst/>
                        </a:rPr>
                        <a:t>Authors</a:t>
                      </a:r>
                      <a:r>
                        <a:rPr lang="en-IN" sz="1600">
                          <a:effectLst/>
                        </a:rPr>
                        <a:t>​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490" marR="72490" marT="36245" marB="3624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u="none" strike="noStrike">
                          <a:effectLst/>
                        </a:rPr>
                        <a:t>Methodology</a:t>
                      </a:r>
                      <a:r>
                        <a:rPr lang="en-IN" sz="1600">
                          <a:effectLst/>
                        </a:rPr>
                        <a:t>​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490" marR="72490" marT="36245" marB="3624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u="none" strike="noStrike">
                          <a:effectLst/>
                        </a:rPr>
                        <a:t>Advantages</a:t>
                      </a:r>
                      <a:r>
                        <a:rPr lang="en-IN" sz="1600">
                          <a:effectLst/>
                        </a:rPr>
                        <a:t>​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490" marR="72490" marT="36245" marB="3624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u="none" strike="noStrike">
                          <a:effectLst/>
                        </a:rPr>
                        <a:t>Limitations</a:t>
                      </a:r>
                      <a:r>
                        <a:rPr lang="en-IN" sz="1600">
                          <a:effectLst/>
                        </a:rPr>
                        <a:t>​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490" marR="72490" marT="36245" marB="36245" anchor="ctr"/>
                </a:tc>
                <a:extLst>
                  <a:ext uri="{0D108BD9-81ED-4DB2-BD59-A6C34878D82A}">
                    <a16:rowId xmlns:a16="http://schemas.microsoft.com/office/drawing/2014/main" val="4174415405"/>
                  </a:ext>
                </a:extLst>
              </a:tr>
              <a:tr h="748992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000" u="none" strike="noStrike">
                          <a:effectLst/>
                        </a:rPr>
                        <a:t>​</a:t>
                      </a:r>
                      <a:r>
                        <a:rPr lang="en-US" sz="1000" b="0" i="0" u="none" strike="noStrike" noProof="0">
                          <a:effectLst/>
                          <a:latin typeface="Calibri"/>
                        </a:rPr>
                        <a:t>Martin Adam, Michael Wessel, Alexander </a:t>
                      </a:r>
                      <a:r>
                        <a:rPr lang="en-US" sz="1000" b="0" i="0" u="none" strike="noStrike" noProof="0" err="1">
                          <a:effectLst/>
                          <a:latin typeface="Calibri"/>
                        </a:rPr>
                        <a:t>Benlian</a:t>
                      </a:r>
                    </a:p>
                    <a:p>
                      <a:pPr lvl="0" algn="ctr">
                        <a:buNone/>
                      </a:pPr>
                      <a:endParaRPr lang="en-US" sz="1000" u="none" strike="noStrike">
                        <a:effectLst/>
                      </a:endParaRPr>
                    </a:p>
                  </a:txBody>
                  <a:tcPr marL="72490" marR="72490" marT="36245" marB="36245"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IN" sz="1000" u="none" strike="noStrike">
                          <a:effectLst/>
                        </a:rPr>
                        <a:t>​Research based on </a:t>
                      </a:r>
                      <a:r>
                        <a:rPr lang="en-IN" sz="1000" b="0" i="0" u="none" strike="noStrike" noProof="0">
                          <a:effectLst/>
                          <a:latin typeface="Calibri"/>
                        </a:rPr>
                        <a:t>AI-based Chabot’s in customer service and their effects on user compliance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90" marR="72490" marT="36245" marB="3624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effectLst/>
                        </a:rPr>
                        <a:t>Communicating with customers through live chat interfaces has become an increasingly popular means to provide </a:t>
                      </a:r>
                      <a:r>
                        <a:rPr lang="en-IN" sz="1000" b="0" i="0" u="none" strike="noStrike" noProof="0" err="1">
                          <a:effectLst/>
                        </a:rPr>
                        <a:t>realtime</a:t>
                      </a:r>
                      <a:r>
                        <a:rPr lang="en-IN" sz="1000" b="0" i="0" u="none" strike="noStrike" noProof="0">
                          <a:effectLst/>
                        </a:rPr>
                        <a:t> customer service in e-commerce setting</a:t>
                      </a:r>
                      <a:endParaRPr lang="en-US" sz="1400"/>
                    </a:p>
                  </a:txBody>
                  <a:tcPr marL="72490" marR="72490" marT="36245" marB="3624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effectLst/>
                        </a:rPr>
                        <a:t> Users might get used to the presented cues and will respond differently over time.</a:t>
                      </a:r>
                      <a:endParaRPr lang="en-US" sz="1400"/>
                    </a:p>
                  </a:txBody>
                  <a:tcPr marL="72490" marR="72490" marT="36245" marB="36245" anchor="ctr"/>
                </a:tc>
                <a:extLst>
                  <a:ext uri="{0D108BD9-81ED-4DB2-BD59-A6C34878D82A}">
                    <a16:rowId xmlns:a16="http://schemas.microsoft.com/office/drawing/2014/main" val="2967568924"/>
                  </a:ext>
                </a:extLst>
              </a:tr>
              <a:tr h="615244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000" u="none" strike="noStrike">
                          <a:effectLst/>
                        </a:rPr>
                        <a:t>​</a:t>
                      </a:r>
                      <a:r>
                        <a:rPr lang="en-US" sz="1000" b="0" i="0" u="none" strike="noStrike" noProof="0">
                          <a:effectLst/>
                          <a:latin typeface="Calibri"/>
                        </a:rPr>
                        <a:t>Amir-</a:t>
                      </a:r>
                      <a:r>
                        <a:rPr lang="en-US" sz="1000" b="0" i="0" u="none" strike="noStrike" noProof="0" err="1">
                          <a:effectLst/>
                          <a:latin typeface="Calibri"/>
                        </a:rPr>
                        <a:t>reza</a:t>
                      </a:r>
                      <a:r>
                        <a:rPr lang="en-US" sz="1000" b="0" i="0" u="none" strike="noStrike" noProof="0">
                          <a:effectLst/>
                          <a:latin typeface="Calibri"/>
                        </a:rPr>
                        <a:t> Asadi, Reza </a:t>
                      </a:r>
                      <a:r>
                        <a:rPr lang="en-US" sz="1000" b="0" i="0" u="none" strike="noStrike" noProof="0" err="1">
                          <a:effectLst/>
                          <a:latin typeface="Calibri"/>
                        </a:rPr>
                        <a:t>Hemadi</a:t>
                      </a:r>
                    </a:p>
                    <a:p>
                      <a:pPr lvl="0" algn="ctr">
                        <a:buNone/>
                      </a:pPr>
                      <a:endParaRPr lang="en-US" sz="1000" u="none" strike="noStrike">
                        <a:effectLst/>
                      </a:endParaRPr>
                    </a:p>
                  </a:txBody>
                  <a:tcPr marL="72490" marR="72490" marT="36245" marB="36245"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IN" sz="1000" u="none" strike="noStrike">
                          <a:effectLst/>
                        </a:rPr>
                        <a:t>​</a:t>
                      </a:r>
                      <a:r>
                        <a:rPr lang="en-IN" sz="1000" b="0" i="0" u="none" strike="noStrike" noProof="0">
                          <a:effectLst/>
                          <a:latin typeface="Calibri"/>
                        </a:rPr>
                        <a:t>Research based on </a:t>
                      </a:r>
                      <a:r>
                        <a:rPr lang="en-IN" sz="1000" b="0" i="0" u="none" strike="noStrike" noProof="0">
                          <a:effectLst/>
                        </a:rPr>
                        <a:t>Design and implement a chatbot for e-commerce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90" marR="72490" marT="36245" marB="36245"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IN" sz="1000" u="none" strike="noStrike">
                          <a:effectLst/>
                        </a:rPr>
                        <a:t>​</a:t>
                      </a:r>
                      <a:r>
                        <a:rPr lang="en-IN" sz="1000" b="0" i="0" u="none" strike="noStrike" noProof="0">
                          <a:effectLst/>
                          <a:latin typeface="Calibri"/>
                        </a:rPr>
                        <a:t>aim of improving user interaction in social media marketing and making social media marketing more effective utilizing the quick order method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90" marR="72490" marT="36245" marB="36245"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IN" sz="1000" u="none" strike="noStrike">
                          <a:effectLst/>
                        </a:rPr>
                        <a:t>​NIL</a:t>
                      </a:r>
                      <a:endParaRPr lang="en-IN" sz="1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90" marR="72490" marT="36245" marB="36245" anchor="ctr"/>
                </a:tc>
                <a:extLst>
                  <a:ext uri="{0D108BD9-81ED-4DB2-BD59-A6C34878D82A}">
                    <a16:rowId xmlns:a16="http://schemas.microsoft.com/office/drawing/2014/main" val="2179271781"/>
                  </a:ext>
                </a:extLst>
              </a:tr>
              <a:tr h="615244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000" u="none" strike="noStrike">
                          <a:effectLst/>
                        </a:rPr>
                        <a:t>​</a:t>
                      </a:r>
                      <a:r>
                        <a:rPr lang="en-US" sz="1000" b="0" i="0" u="none" strike="noStrike" noProof="0">
                          <a:effectLst/>
                          <a:latin typeface="Calibri"/>
                        </a:rPr>
                        <a:t>Siddharth Gupta, Deep Borkar, </a:t>
                      </a:r>
                      <a:r>
                        <a:rPr lang="en-US" sz="1000" b="0" i="0" u="none" strike="noStrike" noProof="0" err="1">
                          <a:effectLst/>
                          <a:latin typeface="Calibri"/>
                        </a:rPr>
                        <a:t>Chevelyn</a:t>
                      </a:r>
                      <a:r>
                        <a:rPr lang="en-US" sz="1000" b="0" i="0" u="none" strike="noStrike" noProof="0">
                          <a:effectLst/>
                          <a:latin typeface="Calibri"/>
                        </a:rPr>
                        <a:t> De Mello, Saurabh Patil</a:t>
                      </a:r>
                    </a:p>
                    <a:p>
                      <a:pPr lvl="0" algn="ctr">
                        <a:buNone/>
                      </a:pPr>
                      <a:endParaRPr lang="en-US" sz="1000" u="none" strike="noStrike">
                        <a:effectLst/>
                      </a:endParaRPr>
                    </a:p>
                  </a:txBody>
                  <a:tcPr marL="72490" marR="72490" marT="36245" marB="36245"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IN" sz="1000" u="none" strike="noStrike">
                          <a:effectLst/>
                        </a:rPr>
                        <a:t>​</a:t>
                      </a:r>
                      <a:r>
                        <a:rPr lang="en-IN" sz="1000" b="0" i="0" u="none" strike="noStrike" noProof="0">
                          <a:effectLst/>
                          <a:latin typeface="Calibri"/>
                        </a:rPr>
                        <a:t>Research based on </a:t>
                      </a:r>
                      <a:r>
                        <a:rPr lang="en-IN" sz="1000" b="0" i="0" u="none" strike="noStrike" noProof="0">
                          <a:effectLst/>
                        </a:rPr>
                        <a:t>An E-commerce website based chatbot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90" marR="72490" marT="36245" marB="36245"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IN" sz="1000" u="none" strike="noStrike">
                          <a:effectLst/>
                        </a:rPr>
                        <a:t>​</a:t>
                      </a:r>
                      <a:r>
                        <a:rPr lang="en-IN" sz="1000" b="0" i="0" u="none" strike="noStrike" noProof="0">
                          <a:effectLst/>
                          <a:latin typeface="Calibri"/>
                        </a:rPr>
                        <a:t>chatbot can make it easier to interact with the website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90" marR="72490" marT="36245" marB="36245"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IN" sz="1000" u="none" strike="noStrike">
                          <a:effectLst/>
                        </a:rPr>
                        <a:t>​NIL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90" marR="72490" marT="36245" marB="36245" anchor="ctr"/>
                </a:tc>
                <a:extLst>
                  <a:ext uri="{0D108BD9-81ED-4DB2-BD59-A6C34878D82A}">
                    <a16:rowId xmlns:a16="http://schemas.microsoft.com/office/drawing/2014/main" val="718661734"/>
                  </a:ext>
                </a:extLst>
              </a:tr>
              <a:tr h="1310731">
                <a:tc>
                  <a:txBody>
                    <a:bodyPr/>
                    <a:lstStyle/>
                    <a:p>
                      <a:pPr algn="l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​</a:t>
                      </a:r>
                      <a:r>
                        <a:rPr lang="en-US" sz="1000" b="0" i="0" u="sng" strike="noStrike" noProof="0">
                          <a:effectLst/>
                          <a:latin typeface="Calibri"/>
                        </a:rPr>
                        <a:t>Bayan Abu </a:t>
                      </a:r>
                      <a:r>
                        <a:rPr lang="en-US" sz="1000" b="0" i="0" u="sng" strike="noStrike" noProof="0" err="1">
                          <a:effectLst/>
                          <a:latin typeface="Calibri"/>
                        </a:rPr>
                        <a:t>Shawar,</a:t>
                      </a:r>
                      <a:r>
                        <a:rPr lang="en-US" sz="1000" b="0" i="0" u="none" strike="noStrike" noProof="0" err="1">
                          <a:effectLst/>
                          <a:latin typeface="Calibri"/>
                        </a:rPr>
                        <a:t>Eric</a:t>
                      </a:r>
                      <a:r>
                        <a:rPr lang="en-US" sz="1000" b="0" i="0" u="none" strike="noStrike" noProof="0">
                          <a:effectLst/>
                          <a:latin typeface="Calibri"/>
                        </a:rPr>
                        <a:t> Atwell</a:t>
                      </a:r>
                      <a:endParaRPr lang="en-US" sz="1400"/>
                    </a:p>
                  </a:txBody>
                  <a:tcPr marL="72490" marR="72490" marT="36245" marB="36245" anchor="ctr"/>
                </a:tc>
                <a:tc>
                  <a:txBody>
                    <a:bodyPr/>
                    <a:lstStyle/>
                    <a:p>
                      <a:pPr lvl="0" algn="l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u="none" strike="noStrike">
                          <a:effectLst/>
                        </a:rPr>
                        <a:t>​R</a:t>
                      </a:r>
                      <a:r>
                        <a:rPr lang="en-IN" sz="1000" b="0" i="0" u="none" strike="noStrike" noProof="0">
                          <a:effectLst/>
                          <a:latin typeface="Calibri"/>
                        </a:rPr>
                        <a:t>esearch based on </a:t>
                      </a:r>
                      <a:r>
                        <a:rPr lang="en-IN" sz="1000" b="0" i="0" u="none" strike="noStrike" noProof="0">
                          <a:effectLst/>
                        </a:rPr>
                        <a:t>Chatbots: Are they Really Useful?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lvl="0" algn="ctr">
                        <a:buNone/>
                      </a:pPr>
                      <a:endParaRPr lang="en-IN" sz="1000" b="0" i="0" u="none" strike="noStrike" noProof="0">
                        <a:effectLst/>
                        <a:latin typeface="Calibri"/>
                      </a:endParaRPr>
                    </a:p>
                  </a:txBody>
                  <a:tcPr marL="72490" marR="72490" marT="36245" marB="36245"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IN" sz="1000" u="none" strike="noStrike">
                          <a:effectLst/>
                        </a:rPr>
                        <a:t>​</a:t>
                      </a:r>
                      <a:r>
                        <a:rPr lang="en-IN" sz="1000" b="0" i="0" u="none" strike="noStrike" noProof="0">
                          <a:effectLst/>
                          <a:latin typeface="Calibri"/>
                        </a:rPr>
                        <a:t> Analysis of all dialogues generated and feedback from students revealed that: 1256 users chatted with Alice, 88% of them chatted only once and did not come back to the site; the duration of chatting was short; 17% made positive comments such as: “you are so nice”, “you are clever”, etc, and 24% evaluated it negatively</a:t>
                      </a:r>
                    </a:p>
                    <a:p>
                      <a:pPr lvl="0" algn="ctr">
                        <a:buNone/>
                      </a:pPr>
                      <a:endParaRPr lang="en-IN" sz="1000" u="none" strike="noStrike">
                        <a:effectLst/>
                      </a:endParaRPr>
                    </a:p>
                  </a:txBody>
                  <a:tcPr marL="72490" marR="72490" marT="36245" marB="36245"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IN" sz="1000" u="none" strike="noStrike">
                          <a:effectLst/>
                        </a:rPr>
                        <a:t>​</a:t>
                      </a:r>
                      <a:r>
                        <a:rPr lang="en-IN" sz="1000" b="0" i="0" u="none" strike="noStrike" noProof="0">
                          <a:effectLst/>
                          <a:latin typeface="Calibri"/>
                        </a:rPr>
                        <a:t> Jia concluded that the failure of this experiment is down to the pattern matching technique used in Alice which is based on key-word matching without any attempt to understand what is said.</a:t>
                      </a:r>
                    </a:p>
                    <a:p>
                      <a:pPr lvl="0" algn="ctr">
                        <a:buNone/>
                      </a:pPr>
                      <a:endParaRPr lang="en-IN" sz="1000" u="none" strike="noStrike">
                        <a:effectLst/>
                      </a:endParaRPr>
                    </a:p>
                  </a:txBody>
                  <a:tcPr marL="72490" marR="72490" marT="36245" marB="36245" anchor="ctr"/>
                </a:tc>
                <a:extLst>
                  <a:ext uri="{0D108BD9-81ED-4DB2-BD59-A6C34878D82A}">
                    <a16:rowId xmlns:a16="http://schemas.microsoft.com/office/drawing/2014/main" val="3715267706"/>
                  </a:ext>
                </a:extLst>
              </a:tr>
              <a:tr h="441370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000" u="none" strike="noStrike">
                          <a:effectLst/>
                        </a:rPr>
                        <a:t>​Ritik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90" marR="72490" marT="36245" marB="36245"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IN" sz="1000" u="none" strike="noStrike">
                          <a:effectLst/>
                        </a:rPr>
                        <a:t>​Survey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90" marR="72490" marT="36245" marB="36245"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IN" sz="1000" u="none" strike="noStrike">
                          <a:effectLst/>
                        </a:rPr>
                        <a:t>​</a:t>
                      </a:r>
                      <a:r>
                        <a:rPr lang="en-IN" sz="1000" b="0" i="0" u="none" strike="noStrike" noProof="0">
                          <a:effectLst/>
                          <a:latin typeface="Calibri"/>
                        </a:rPr>
                        <a:t>Ui </a:t>
                      </a:r>
                      <a:r>
                        <a:rPr lang="en-IN" sz="1000" b="0" i="0" u="none" strike="noStrike" noProof="0" err="1">
                          <a:effectLst/>
                          <a:latin typeface="Calibri"/>
                        </a:rPr>
                        <a:t>ux</a:t>
                      </a:r>
                      <a:r>
                        <a:rPr lang="en-IN" sz="1000" b="0" i="0" u="none" strike="noStrike" noProof="0">
                          <a:effectLst/>
                          <a:latin typeface="Calibri"/>
                        </a:rPr>
                        <a:t> designed </a:t>
                      </a:r>
                      <a:r>
                        <a:rPr lang="en-IN" sz="1000" b="0" i="0" u="none" strike="noStrike" noProof="0" err="1">
                          <a:effectLst/>
                          <a:latin typeface="Calibri"/>
                        </a:rPr>
                        <a:t>wrt</a:t>
                      </a:r>
                      <a:r>
                        <a:rPr lang="en-IN" sz="1000" b="0" i="0" u="none" strike="noStrike" noProof="0">
                          <a:effectLst/>
                          <a:latin typeface="Calibri"/>
                        </a:rPr>
                        <a:t> to every category of users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90" marR="72490" marT="36245" marB="36245"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IN" sz="1000" u="none" strike="noStrike">
                          <a:effectLst/>
                        </a:rPr>
                        <a:t>​Providing location feature as a map would be good.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90" marR="72490" marT="36245" marB="36245" anchor="ctr"/>
                </a:tc>
                <a:extLst>
                  <a:ext uri="{0D108BD9-81ED-4DB2-BD59-A6C34878D82A}">
                    <a16:rowId xmlns:a16="http://schemas.microsoft.com/office/drawing/2014/main" val="2236825611"/>
                  </a:ext>
                </a:extLst>
              </a:tr>
              <a:tr h="441370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000" u="none" strike="noStrike">
                          <a:effectLst/>
                        </a:rPr>
                        <a:t>​</a:t>
                      </a:r>
                      <a:r>
                        <a:rPr lang="en-US" sz="1000" b="0" i="0" u="none" strike="noStrike" noProof="0">
                          <a:effectLst/>
                          <a:latin typeface="Calibri"/>
                        </a:rPr>
                        <a:t>Vasu</a:t>
                      </a:r>
                    </a:p>
                    <a:p>
                      <a:pPr lvl="0" algn="ctr">
                        <a:buNone/>
                      </a:pPr>
                      <a:endParaRPr lang="en-US" sz="1000" u="none" strike="noStrike">
                        <a:effectLst/>
                      </a:endParaRPr>
                    </a:p>
                  </a:txBody>
                  <a:tcPr marL="72490" marR="72490" marT="36245" marB="36245"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IN" sz="1000" u="none" strike="noStrike">
                          <a:effectLst/>
                        </a:rPr>
                        <a:t>​Survey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90" marR="72490" marT="36245" marB="36245"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IN" sz="1000" u="none" strike="noStrike">
                          <a:effectLst/>
                        </a:rPr>
                        <a:t>​</a:t>
                      </a:r>
                      <a:r>
                        <a:rPr lang="en-IN" sz="1000" b="0" i="0" u="none" strike="noStrike" noProof="0">
                          <a:effectLst/>
                          <a:latin typeface="Calibri"/>
                        </a:rPr>
                        <a:t>integrating chatbot made it more interactive</a:t>
                      </a:r>
                    </a:p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effectLst/>
                          <a:latin typeface="Calibri"/>
                        </a:rPr>
                        <a:t>,easy to use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490" marR="72490" marT="36245" marB="36245"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IN" sz="1000" u="none" strike="noStrike">
                          <a:effectLst/>
                        </a:rPr>
                        <a:t>​NIL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90" marR="72490" marT="36245" marB="36245" anchor="ctr"/>
                </a:tc>
                <a:extLst>
                  <a:ext uri="{0D108BD9-81ED-4DB2-BD59-A6C34878D82A}">
                    <a16:rowId xmlns:a16="http://schemas.microsoft.com/office/drawing/2014/main" val="2986657340"/>
                  </a:ext>
                </a:extLst>
              </a:tr>
              <a:tr h="280872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000" u="none" strike="noStrike">
                          <a:effectLst/>
                        </a:rPr>
                        <a:t>​Gaurav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90" marR="72490" marT="36245" marB="36245"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IN" sz="1000" u="none" strike="noStrike">
                          <a:effectLst/>
                        </a:rPr>
                        <a:t>​Survey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90" marR="72490" marT="36245" marB="36245"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IN" sz="1000" u="none" strike="noStrike">
                          <a:effectLst/>
                        </a:rPr>
                        <a:t>​</a:t>
                      </a:r>
                      <a:r>
                        <a:rPr lang="en-IN" sz="1000" b="0" i="0" u="none" strike="noStrike" noProof="0">
                          <a:effectLst/>
                          <a:latin typeface="Calibri"/>
                        </a:rPr>
                        <a:t>Fast retrieval of data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90" marR="72490" marT="36245" marB="36245"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IN" sz="1000" u="none" strike="noStrike">
                          <a:effectLst/>
                        </a:rPr>
                        <a:t>​Involve more stylish preferences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90" marR="72490" marT="36245" marB="36245" anchor="ctr"/>
                </a:tc>
                <a:extLst>
                  <a:ext uri="{0D108BD9-81ED-4DB2-BD59-A6C34878D82A}">
                    <a16:rowId xmlns:a16="http://schemas.microsoft.com/office/drawing/2014/main" val="3910095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14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7AF3F7-FFBA-4450-8173-FCABBAC03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192" b="1453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101DC-0634-4173-AF74-874C2A94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+mj-lt"/>
                <a:cs typeface="+mj-lt"/>
              </a:rPr>
              <a:t>Outcome of Literature Review</a:t>
            </a:r>
            <a:endParaRPr lang="en-GB">
              <a:solidFill>
                <a:srgbClr val="FFFFFF"/>
              </a:solidFill>
              <a:ea typeface="+mj-lt"/>
              <a:cs typeface="+mj-lt"/>
            </a:endParaRPr>
          </a:p>
          <a:p>
            <a:endParaRPr lang="en-GB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23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D734F5-188D-4B3B-B5BD-D90FC98CB5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28826"/>
              </p:ext>
            </p:extLst>
          </p:nvPr>
        </p:nvGraphicFramePr>
        <p:xfrm>
          <a:off x="943276" y="2050181"/>
          <a:ext cx="10410524" cy="4126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5897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D27FC-8E2D-448B-BB4B-D91CB8F76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+mj-lt"/>
                <a:cs typeface="+mj-lt"/>
              </a:rPr>
              <a:t>Issues and Challenges</a:t>
            </a:r>
            <a:endParaRPr lang="en-GB">
              <a:solidFill>
                <a:srgbClr val="FFFFFF"/>
              </a:solidFill>
              <a:ea typeface="+mj-lt"/>
              <a:cs typeface="+mj-lt"/>
            </a:endParaRPr>
          </a:p>
          <a:p>
            <a:endParaRPr lang="en-GB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03CAD-0872-4214-B082-057B9CE50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>
                <a:cs typeface="Calibri"/>
              </a:rPr>
              <a:t>User doesn't know if the service is available in their area yet.</a:t>
            </a:r>
          </a:p>
          <a:p>
            <a:r>
              <a:rPr lang="en-GB" dirty="0">
                <a:cs typeface="Calibri"/>
              </a:rPr>
              <a:t>Chatbot available in English language only yet.</a:t>
            </a:r>
          </a:p>
          <a:p>
            <a:r>
              <a:rPr lang="en-GB" dirty="0">
                <a:cs typeface="Calibri"/>
              </a:rPr>
              <a:t>Website services are also in English language only yet.</a:t>
            </a:r>
          </a:p>
        </p:txBody>
      </p:sp>
    </p:spTree>
    <p:extLst>
      <p:ext uri="{BB962C8B-B14F-4D97-AF65-F5344CB8AC3E}">
        <p14:creationId xmlns:p14="http://schemas.microsoft.com/office/powerpoint/2010/main" val="2409145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CE520-DF2B-4BC2-B530-5424EC782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Motivation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B01E7-6CC3-4B3B-B5B2-05617EA5A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Encountered people facing the problem of lack of availability of drivers</a:t>
            </a:r>
            <a:endParaRPr lang="en-GB">
              <a:cs typeface="Calibri" panose="020F0502020204030204"/>
            </a:endParaRPr>
          </a:p>
          <a:p>
            <a:r>
              <a:rPr lang="en-GB" dirty="0">
                <a:ea typeface="+mn-lt"/>
                <a:cs typeface="+mn-lt"/>
              </a:rPr>
              <a:t>This problem created an opportunity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And we decided to tackle and started to implement it right away.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This issue was prevalent in many areas and ignored too. We conducted surveys and concluded to solve this issue using whatever we have in our hands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Also, for better user interaction, Chatbot was also integrated</a:t>
            </a:r>
            <a:endParaRPr lang="en-GB"/>
          </a:p>
          <a:p>
            <a:pPr marL="0" indent="0">
              <a:buNone/>
            </a:pP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739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CC058-BF34-43CD-A03C-8A1591DBC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F5CAA-2F39-4643-B19C-335BA268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Solving problem, especially prevalent in remote places of lack of drivers on hand basis.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7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3C2AB-54EF-478F-A734-D90CEB83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+mj-lt"/>
                <a:cs typeface="+mj-lt"/>
              </a:rPr>
              <a:t>Research Objectives</a:t>
            </a:r>
            <a:endParaRPr lang="en-GB">
              <a:solidFill>
                <a:srgbClr val="FFFFFF"/>
              </a:solidFill>
              <a:ea typeface="+mj-lt"/>
              <a:cs typeface="+mj-lt"/>
            </a:endParaRPr>
          </a:p>
          <a:p>
            <a:endParaRPr lang="en-GB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E5847-7123-48BA-B039-617C73B4B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Solve daily-life problems (as mentioned) faced by the people. </a:t>
            </a:r>
            <a:endParaRPr lang="en-GB">
              <a:cs typeface="Calibri" panose="020F0502020204030204"/>
            </a:endParaRPr>
          </a:p>
          <a:p>
            <a:r>
              <a:rPr lang="en-GB" dirty="0">
                <a:ea typeface="+mn-lt"/>
                <a:cs typeface="+mn-lt"/>
              </a:rPr>
              <a:t>Build a user-friendly website, to focus all sorts of users.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Fast response and efficient work.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Secure Database.</a:t>
            </a:r>
            <a:endParaRPr lang="en-GB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Integrate an Effective chat-bot for an interactive web application</a:t>
            </a:r>
            <a:endParaRPr lang="en-GB"/>
          </a:p>
          <a:p>
            <a:endParaRPr lang="en-GB" dirty="0">
              <a:cs typeface="Calibri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7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fettiVTI">
  <a:themeElements>
    <a:clrScheme name="AnalogousFromLightSeedLeftStep">
      <a:dk1>
        <a:srgbClr val="000000"/>
      </a:dk1>
      <a:lt1>
        <a:srgbClr val="FFFFFF"/>
      </a:lt1>
      <a:dk2>
        <a:srgbClr val="213B37"/>
      </a:dk2>
      <a:lt2>
        <a:srgbClr val="E8E6E2"/>
      </a:lt2>
      <a:accent1>
        <a:srgbClr val="94A4C5"/>
      </a:accent1>
      <a:accent2>
        <a:srgbClr val="7FAABA"/>
      </a:accent2>
      <a:accent3>
        <a:srgbClr val="82ACA6"/>
      </a:accent3>
      <a:accent4>
        <a:srgbClr val="77AE8F"/>
      </a:accent4>
      <a:accent5>
        <a:srgbClr val="81AD82"/>
      </a:accent5>
      <a:accent6>
        <a:srgbClr val="8AAB75"/>
      </a:accent6>
      <a:hlink>
        <a:srgbClr val="938159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ConfettiVTI</vt:lpstr>
      <vt:lpstr>Driver Application with AI framework for a Chat-bot</vt:lpstr>
      <vt:lpstr>Agenda </vt:lpstr>
      <vt:lpstr>Introduction</vt:lpstr>
      <vt:lpstr>Literature Review </vt:lpstr>
      <vt:lpstr>Outcome of Literature Review </vt:lpstr>
      <vt:lpstr>Issues and Challenges </vt:lpstr>
      <vt:lpstr>Motivation</vt:lpstr>
      <vt:lpstr>Problem Statement </vt:lpstr>
      <vt:lpstr>Research Objectives </vt:lpstr>
      <vt:lpstr>Proposed Model </vt:lpstr>
      <vt:lpstr>Website</vt:lpstr>
      <vt:lpstr>Chatbot</vt:lpstr>
      <vt:lpstr>PowerPoint Presentation</vt:lpstr>
      <vt:lpstr>Methodology </vt:lpstr>
      <vt:lpstr>Front-end </vt:lpstr>
      <vt:lpstr>Back-end </vt:lpstr>
      <vt:lpstr>Chat-Bot </vt:lpstr>
      <vt:lpstr>Chatbot in python using natural language processing and Neural networks </vt:lpstr>
      <vt:lpstr>PowerPoint Presentation</vt:lpstr>
      <vt:lpstr>PowerPoint Presentation</vt:lpstr>
      <vt:lpstr>PowerPoint Presentation</vt:lpstr>
      <vt:lpstr>Future Work</vt:lpstr>
      <vt:lpstr>Results and Analysis </vt:lpstr>
      <vt:lpstr>Time Line of Project </vt:lpstr>
      <vt:lpstr>Individual Contribution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362</cp:revision>
  <dcterms:created xsi:type="dcterms:W3CDTF">2021-04-26T09:10:07Z</dcterms:created>
  <dcterms:modified xsi:type="dcterms:W3CDTF">2021-04-26T11:45:47Z</dcterms:modified>
</cp:coreProperties>
</file>