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4507" r:id="rId4"/>
  </p:sldMasterIdLst>
  <p:notesMasterIdLst>
    <p:notesMasterId r:id="rId36"/>
  </p:notesMasterIdLst>
  <p:handoutMasterIdLst>
    <p:handoutMasterId r:id="rId37"/>
  </p:handoutMasterIdLst>
  <p:sldIdLst>
    <p:sldId id="377" r:id="rId5"/>
    <p:sldId id="416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52" r:id="rId14"/>
    <p:sldId id="449" r:id="rId15"/>
    <p:sldId id="450" r:id="rId16"/>
    <p:sldId id="451" r:id="rId17"/>
    <p:sldId id="444" r:id="rId18"/>
    <p:sldId id="443" r:id="rId19"/>
    <p:sldId id="448" r:id="rId20"/>
    <p:sldId id="445" r:id="rId21"/>
    <p:sldId id="458" r:id="rId22"/>
    <p:sldId id="446" r:id="rId23"/>
    <p:sldId id="457" r:id="rId24"/>
    <p:sldId id="459" r:id="rId25"/>
    <p:sldId id="460" r:id="rId26"/>
    <p:sldId id="454" r:id="rId27"/>
    <p:sldId id="455" r:id="rId28"/>
    <p:sldId id="456" r:id="rId29"/>
    <p:sldId id="461" r:id="rId30"/>
    <p:sldId id="462" r:id="rId31"/>
    <p:sldId id="463" r:id="rId32"/>
    <p:sldId id="464" r:id="rId33"/>
    <p:sldId id="465" r:id="rId34"/>
    <p:sldId id="466" r:id="rId35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77"/>
            <p14:sldId id="416"/>
            <p14:sldId id="436"/>
            <p14:sldId id="437"/>
            <p14:sldId id="438"/>
            <p14:sldId id="439"/>
            <p14:sldId id="440"/>
            <p14:sldId id="441"/>
            <p14:sldId id="442"/>
            <p14:sldId id="452"/>
            <p14:sldId id="449"/>
            <p14:sldId id="450"/>
            <p14:sldId id="451"/>
            <p14:sldId id="444"/>
            <p14:sldId id="443"/>
            <p14:sldId id="448"/>
            <p14:sldId id="445"/>
            <p14:sldId id="458"/>
            <p14:sldId id="446"/>
            <p14:sldId id="457"/>
            <p14:sldId id="459"/>
            <p14:sldId id="460"/>
            <p14:sldId id="454"/>
            <p14:sldId id="455"/>
            <p14:sldId id="456"/>
            <p14:sldId id="461"/>
            <p14:sldId id="462"/>
            <p14:sldId id="463"/>
            <p14:sldId id="464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1FF"/>
    <a:srgbClr val="33CC33"/>
    <a:srgbClr val="0074AF"/>
    <a:srgbClr val="B7472A"/>
    <a:srgbClr val="7F7F7F"/>
    <a:srgbClr val="000000"/>
    <a:srgbClr val="E6E6E6"/>
    <a:srgbClr val="DC5924"/>
    <a:srgbClr val="FFFFFF"/>
    <a:srgbClr val="11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343" autoAdjust="0"/>
  </p:normalViewPr>
  <p:slideViewPr>
    <p:cSldViewPr snapToGrid="0">
      <p:cViewPr>
        <p:scale>
          <a:sx n="87" d="100"/>
          <a:sy n="87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B4808-C30D-45CC-880E-5BBFCE50D585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265C79-3029-44EB-ACA1-AC4C502A7C7B}">
      <dgm:prSet phldrT="[Text]"/>
      <dgm:spPr/>
      <dgm:t>
        <a:bodyPr/>
        <a:lstStyle/>
        <a:p>
          <a:r>
            <a:rPr lang="en-US" dirty="0" smtClean="0"/>
            <a:t>DATA SCIENCE LIFECYCLE</a:t>
          </a:r>
          <a:endParaRPr lang="en-US" dirty="0"/>
        </a:p>
      </dgm:t>
    </dgm:pt>
    <dgm:pt modelId="{AE6B1E72-A96C-4537-8404-CBA733659E51}" type="parTrans" cxnId="{1761110F-651B-4112-98A8-77C0EFD738E7}">
      <dgm:prSet/>
      <dgm:spPr/>
      <dgm:t>
        <a:bodyPr/>
        <a:lstStyle/>
        <a:p>
          <a:endParaRPr lang="en-US"/>
        </a:p>
      </dgm:t>
    </dgm:pt>
    <dgm:pt modelId="{37F3AC87-7CA0-45F1-B523-2B3C7495815D}" type="sibTrans" cxnId="{1761110F-651B-4112-98A8-77C0EFD738E7}">
      <dgm:prSet/>
      <dgm:spPr/>
      <dgm:t>
        <a:bodyPr/>
        <a:lstStyle/>
        <a:p>
          <a:endParaRPr lang="en-US"/>
        </a:p>
      </dgm:t>
    </dgm:pt>
    <dgm:pt modelId="{E17560F1-0E8F-4951-BE02-9E5D000EECD1}">
      <dgm:prSet phldrT="[Text]"/>
      <dgm:spPr/>
      <dgm:t>
        <a:bodyPr/>
        <a:lstStyle/>
        <a:p>
          <a:r>
            <a:rPr lang="en-US" u="none" dirty="0" smtClean="0"/>
            <a:t>01</a:t>
          </a:r>
        </a:p>
        <a:p>
          <a:r>
            <a:rPr lang="en-US" dirty="0" smtClean="0"/>
            <a:t>Problem Statement</a:t>
          </a:r>
          <a:endParaRPr lang="en-US" dirty="0"/>
        </a:p>
      </dgm:t>
    </dgm:pt>
    <dgm:pt modelId="{8B058A9F-EDA3-4221-868F-FD8620015640}" type="parTrans" cxnId="{4D73C149-33F9-4A42-B006-7F03C039C1EE}">
      <dgm:prSet/>
      <dgm:spPr/>
      <dgm:t>
        <a:bodyPr/>
        <a:lstStyle/>
        <a:p>
          <a:endParaRPr lang="en-US"/>
        </a:p>
      </dgm:t>
    </dgm:pt>
    <dgm:pt modelId="{4CF32975-8E32-4015-82A8-C7BC0148D0BC}" type="sibTrans" cxnId="{4D73C149-33F9-4A42-B006-7F03C039C1EE}">
      <dgm:prSet/>
      <dgm:spPr/>
      <dgm:t>
        <a:bodyPr/>
        <a:lstStyle/>
        <a:p>
          <a:endParaRPr lang="en-US"/>
        </a:p>
      </dgm:t>
    </dgm:pt>
    <dgm:pt modelId="{0B032C3A-39B3-43E5-B84A-5B906493A547}">
      <dgm:prSet phldrT="[Text]"/>
      <dgm:spPr/>
      <dgm:t>
        <a:bodyPr/>
        <a:lstStyle/>
        <a:p>
          <a:r>
            <a:rPr lang="en-US" dirty="0" smtClean="0"/>
            <a:t>02</a:t>
          </a:r>
        </a:p>
        <a:p>
          <a:r>
            <a:rPr lang="en-US" dirty="0" smtClean="0"/>
            <a:t>Data Mining</a:t>
          </a:r>
          <a:endParaRPr lang="en-US" dirty="0"/>
        </a:p>
      </dgm:t>
    </dgm:pt>
    <dgm:pt modelId="{82805E93-9B9F-4926-85BE-7222191E3023}" type="parTrans" cxnId="{76BCE29F-6385-42F8-81A0-632A3242AB27}">
      <dgm:prSet/>
      <dgm:spPr/>
      <dgm:t>
        <a:bodyPr/>
        <a:lstStyle/>
        <a:p>
          <a:endParaRPr lang="en-US"/>
        </a:p>
      </dgm:t>
    </dgm:pt>
    <dgm:pt modelId="{F46158D9-8CD6-4B6C-AA4D-73240E9464A6}" type="sibTrans" cxnId="{76BCE29F-6385-42F8-81A0-632A3242AB27}">
      <dgm:prSet/>
      <dgm:spPr/>
      <dgm:t>
        <a:bodyPr/>
        <a:lstStyle/>
        <a:p>
          <a:endParaRPr lang="en-US"/>
        </a:p>
      </dgm:t>
    </dgm:pt>
    <dgm:pt modelId="{99FE9147-B617-40B7-ADCF-F31B4D933FC3}">
      <dgm:prSet phldrT="[Text]"/>
      <dgm:spPr/>
      <dgm:t>
        <a:bodyPr/>
        <a:lstStyle/>
        <a:p>
          <a:r>
            <a:rPr lang="en-US" dirty="0" smtClean="0"/>
            <a:t>03</a:t>
          </a:r>
        </a:p>
        <a:p>
          <a:r>
            <a:rPr lang="en-US" dirty="0" smtClean="0"/>
            <a:t>Data Cleaning</a:t>
          </a:r>
          <a:endParaRPr lang="en-US" dirty="0"/>
        </a:p>
      </dgm:t>
    </dgm:pt>
    <dgm:pt modelId="{45D3180E-EBFA-47B1-8EA0-7AFDDC2DA452}" type="parTrans" cxnId="{BC23944E-1737-4653-9CDE-66D362851941}">
      <dgm:prSet/>
      <dgm:spPr/>
      <dgm:t>
        <a:bodyPr/>
        <a:lstStyle/>
        <a:p>
          <a:endParaRPr lang="en-US"/>
        </a:p>
      </dgm:t>
    </dgm:pt>
    <dgm:pt modelId="{098D2E62-E8EF-49CC-89F4-A524DDE7124E}" type="sibTrans" cxnId="{BC23944E-1737-4653-9CDE-66D362851941}">
      <dgm:prSet/>
      <dgm:spPr/>
      <dgm:t>
        <a:bodyPr/>
        <a:lstStyle/>
        <a:p>
          <a:endParaRPr lang="en-US"/>
        </a:p>
      </dgm:t>
    </dgm:pt>
    <dgm:pt modelId="{24FD7EBB-AAF5-46D2-BDDC-DE0A7B274E4E}">
      <dgm:prSet phldrT="[Text]"/>
      <dgm:spPr/>
      <dgm:t>
        <a:bodyPr/>
        <a:lstStyle/>
        <a:p>
          <a:r>
            <a:rPr lang="en-US" dirty="0" smtClean="0"/>
            <a:t>04</a:t>
          </a:r>
        </a:p>
        <a:p>
          <a:r>
            <a:rPr lang="en-US" dirty="0" smtClean="0"/>
            <a:t>Data Exploration</a:t>
          </a:r>
          <a:endParaRPr lang="en-US" dirty="0"/>
        </a:p>
      </dgm:t>
    </dgm:pt>
    <dgm:pt modelId="{0B1122CD-89BA-4131-8600-64805FC991D6}" type="parTrans" cxnId="{CF941D2C-7C70-44DF-B939-924AC398FEC2}">
      <dgm:prSet/>
      <dgm:spPr/>
      <dgm:t>
        <a:bodyPr/>
        <a:lstStyle/>
        <a:p>
          <a:endParaRPr lang="en-US"/>
        </a:p>
      </dgm:t>
    </dgm:pt>
    <dgm:pt modelId="{436D08D1-8CD3-4137-94C9-5FD883EA5BC6}" type="sibTrans" cxnId="{CF941D2C-7C70-44DF-B939-924AC398FEC2}">
      <dgm:prSet/>
      <dgm:spPr/>
      <dgm:t>
        <a:bodyPr/>
        <a:lstStyle/>
        <a:p>
          <a:endParaRPr lang="en-US"/>
        </a:p>
      </dgm:t>
    </dgm:pt>
    <dgm:pt modelId="{1B58B9A7-578C-4234-9500-9C6DB3FFA94C}">
      <dgm:prSet phldrT="[Text]"/>
      <dgm:spPr/>
      <dgm:t>
        <a:bodyPr/>
        <a:lstStyle/>
        <a:p>
          <a:r>
            <a:rPr lang="en-US" dirty="0" smtClean="0"/>
            <a:t>05</a:t>
          </a:r>
        </a:p>
        <a:p>
          <a:r>
            <a:rPr lang="en-US" dirty="0" smtClean="0"/>
            <a:t>Feature Engineering</a:t>
          </a:r>
          <a:endParaRPr lang="en-US" dirty="0"/>
        </a:p>
      </dgm:t>
    </dgm:pt>
    <dgm:pt modelId="{CA7382B6-2544-4464-B193-D3B534DCE318}" type="parTrans" cxnId="{91721983-00A4-461B-8FA4-21FBDDBEB640}">
      <dgm:prSet/>
      <dgm:spPr/>
      <dgm:t>
        <a:bodyPr/>
        <a:lstStyle/>
        <a:p>
          <a:endParaRPr lang="en-US"/>
        </a:p>
      </dgm:t>
    </dgm:pt>
    <dgm:pt modelId="{4F66B6EC-74BA-46CB-A86E-4B02655C914B}" type="sibTrans" cxnId="{91721983-00A4-461B-8FA4-21FBDDBEB640}">
      <dgm:prSet/>
      <dgm:spPr/>
      <dgm:t>
        <a:bodyPr/>
        <a:lstStyle/>
        <a:p>
          <a:endParaRPr lang="en-US"/>
        </a:p>
      </dgm:t>
    </dgm:pt>
    <dgm:pt modelId="{8F0D33C3-A795-4E8F-A959-89526DF664B0}">
      <dgm:prSet phldrT="[Text]"/>
      <dgm:spPr/>
      <dgm:t>
        <a:bodyPr/>
        <a:lstStyle/>
        <a:p>
          <a:r>
            <a:rPr lang="en-US" dirty="0" smtClean="0"/>
            <a:t>06</a:t>
          </a:r>
        </a:p>
        <a:p>
          <a:r>
            <a:rPr lang="en-US" dirty="0" smtClean="0"/>
            <a:t>Predictive Modeling</a:t>
          </a:r>
          <a:endParaRPr lang="en-US" dirty="0"/>
        </a:p>
      </dgm:t>
    </dgm:pt>
    <dgm:pt modelId="{4B0D47F8-C8FE-492D-828A-C90A3B0AB3DC}" type="parTrans" cxnId="{6583C77C-386C-4303-A0C0-F72613A1992B}">
      <dgm:prSet/>
      <dgm:spPr/>
      <dgm:t>
        <a:bodyPr/>
        <a:lstStyle/>
        <a:p>
          <a:endParaRPr lang="en-US"/>
        </a:p>
      </dgm:t>
    </dgm:pt>
    <dgm:pt modelId="{29553668-5E7D-4987-919F-0A3AF5411EE0}" type="sibTrans" cxnId="{6583C77C-386C-4303-A0C0-F72613A1992B}">
      <dgm:prSet/>
      <dgm:spPr/>
      <dgm:t>
        <a:bodyPr/>
        <a:lstStyle/>
        <a:p>
          <a:endParaRPr lang="en-US"/>
        </a:p>
      </dgm:t>
    </dgm:pt>
    <dgm:pt modelId="{87771CD1-68A2-4AC8-86EF-55531330B278}" type="pres">
      <dgm:prSet presAssocID="{D68B4808-C30D-45CC-880E-5BBFCE50D58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CAC407A-D77E-4D03-A535-7EBFE556FCC3}" type="pres">
      <dgm:prSet presAssocID="{FA265C79-3029-44EB-ACA1-AC4C502A7C7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ED8F5A0-053D-4E98-A5F5-A160138EDF6E}" type="pres">
      <dgm:prSet presAssocID="{E17560F1-0E8F-4951-BE02-9E5D000EECD1}" presName="Accent1" presStyleCnt="0"/>
      <dgm:spPr/>
    </dgm:pt>
    <dgm:pt modelId="{D8673390-2D93-48DE-A7B0-3D61C800D5F9}" type="pres">
      <dgm:prSet presAssocID="{E17560F1-0E8F-4951-BE02-9E5D000EECD1}" presName="Accent" presStyleLbl="bgShp" presStyleIdx="0" presStyleCnt="6"/>
      <dgm:spPr/>
    </dgm:pt>
    <dgm:pt modelId="{557D8C17-A15B-4BFA-B5D6-543D5D3E5139}" type="pres">
      <dgm:prSet presAssocID="{E17560F1-0E8F-4951-BE02-9E5D000EECD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5DB35-67E2-46CE-99E2-F433A6DB7B3B}" type="pres">
      <dgm:prSet presAssocID="{0B032C3A-39B3-43E5-B84A-5B906493A547}" presName="Accent2" presStyleCnt="0"/>
      <dgm:spPr/>
    </dgm:pt>
    <dgm:pt modelId="{FFB9CF79-77D8-484D-ADF5-AAAF35C09BDD}" type="pres">
      <dgm:prSet presAssocID="{0B032C3A-39B3-43E5-B84A-5B906493A547}" presName="Accent" presStyleLbl="bgShp" presStyleIdx="1" presStyleCnt="6"/>
      <dgm:spPr/>
    </dgm:pt>
    <dgm:pt modelId="{E238D39D-868F-4076-B69D-26C410F2B64B}" type="pres">
      <dgm:prSet presAssocID="{0B032C3A-39B3-43E5-B84A-5B906493A54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D78E7-8B01-4B74-B2F6-4719B5C723BF}" type="pres">
      <dgm:prSet presAssocID="{99FE9147-B617-40B7-ADCF-F31B4D933FC3}" presName="Accent3" presStyleCnt="0"/>
      <dgm:spPr/>
    </dgm:pt>
    <dgm:pt modelId="{04C8E9F5-8C33-43C6-AB24-73B414404756}" type="pres">
      <dgm:prSet presAssocID="{99FE9147-B617-40B7-ADCF-F31B4D933FC3}" presName="Accent" presStyleLbl="bgShp" presStyleIdx="2" presStyleCnt="6"/>
      <dgm:spPr/>
    </dgm:pt>
    <dgm:pt modelId="{7E191C17-C9A0-4096-B5E5-52A5E08A029B}" type="pres">
      <dgm:prSet presAssocID="{99FE9147-B617-40B7-ADCF-F31B4D933FC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B8CDB-179F-4BCC-AD1D-8DF8F08B530D}" type="pres">
      <dgm:prSet presAssocID="{24FD7EBB-AAF5-46D2-BDDC-DE0A7B274E4E}" presName="Accent4" presStyleCnt="0"/>
      <dgm:spPr/>
    </dgm:pt>
    <dgm:pt modelId="{C23B591E-0832-4A3C-A433-64336C13CC72}" type="pres">
      <dgm:prSet presAssocID="{24FD7EBB-AAF5-46D2-BDDC-DE0A7B274E4E}" presName="Accent" presStyleLbl="bgShp" presStyleIdx="3" presStyleCnt="6"/>
      <dgm:spPr/>
    </dgm:pt>
    <dgm:pt modelId="{3D4FA82D-369F-4490-A2B0-B835E3B2EAE9}" type="pres">
      <dgm:prSet presAssocID="{24FD7EBB-AAF5-46D2-BDDC-DE0A7B274E4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2CCCB-C1FF-4B09-8046-60C3B4C2FFB2}" type="pres">
      <dgm:prSet presAssocID="{1B58B9A7-578C-4234-9500-9C6DB3FFA94C}" presName="Accent5" presStyleCnt="0"/>
      <dgm:spPr/>
    </dgm:pt>
    <dgm:pt modelId="{C216AE67-9269-48BC-A850-82D23D01F231}" type="pres">
      <dgm:prSet presAssocID="{1B58B9A7-578C-4234-9500-9C6DB3FFA94C}" presName="Accent" presStyleLbl="bgShp" presStyleIdx="4" presStyleCnt="6"/>
      <dgm:spPr/>
    </dgm:pt>
    <dgm:pt modelId="{9D96BBF8-E850-4AE6-B33C-AEA006B04089}" type="pres">
      <dgm:prSet presAssocID="{1B58B9A7-578C-4234-9500-9C6DB3FFA94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2A36A-9044-435A-AF1D-BB567CDD5D45}" type="pres">
      <dgm:prSet presAssocID="{8F0D33C3-A795-4E8F-A959-89526DF664B0}" presName="Accent6" presStyleCnt="0"/>
      <dgm:spPr/>
    </dgm:pt>
    <dgm:pt modelId="{669991FC-34C8-40AE-884A-5D05135540CA}" type="pres">
      <dgm:prSet presAssocID="{8F0D33C3-A795-4E8F-A959-89526DF664B0}" presName="Accent" presStyleLbl="bgShp" presStyleIdx="5" presStyleCnt="6"/>
      <dgm:spPr/>
    </dgm:pt>
    <dgm:pt modelId="{A9FC7D0E-3CE5-48A3-A2F5-DE28BAD42990}" type="pres">
      <dgm:prSet presAssocID="{8F0D33C3-A795-4E8F-A959-89526DF664B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3C77C-386C-4303-A0C0-F72613A1992B}" srcId="{FA265C79-3029-44EB-ACA1-AC4C502A7C7B}" destId="{8F0D33C3-A795-4E8F-A959-89526DF664B0}" srcOrd="5" destOrd="0" parTransId="{4B0D47F8-C8FE-492D-828A-C90A3B0AB3DC}" sibTransId="{29553668-5E7D-4987-919F-0A3AF5411EE0}"/>
    <dgm:cxn modelId="{4D73C149-33F9-4A42-B006-7F03C039C1EE}" srcId="{FA265C79-3029-44EB-ACA1-AC4C502A7C7B}" destId="{E17560F1-0E8F-4951-BE02-9E5D000EECD1}" srcOrd="0" destOrd="0" parTransId="{8B058A9F-EDA3-4221-868F-FD8620015640}" sibTransId="{4CF32975-8E32-4015-82A8-C7BC0148D0BC}"/>
    <dgm:cxn modelId="{BC23944E-1737-4653-9CDE-66D362851941}" srcId="{FA265C79-3029-44EB-ACA1-AC4C502A7C7B}" destId="{99FE9147-B617-40B7-ADCF-F31B4D933FC3}" srcOrd="2" destOrd="0" parTransId="{45D3180E-EBFA-47B1-8EA0-7AFDDC2DA452}" sibTransId="{098D2E62-E8EF-49CC-89F4-A524DDE7124E}"/>
    <dgm:cxn modelId="{1761110F-651B-4112-98A8-77C0EFD738E7}" srcId="{D68B4808-C30D-45CC-880E-5BBFCE50D585}" destId="{FA265C79-3029-44EB-ACA1-AC4C502A7C7B}" srcOrd="0" destOrd="0" parTransId="{AE6B1E72-A96C-4537-8404-CBA733659E51}" sibTransId="{37F3AC87-7CA0-45F1-B523-2B3C7495815D}"/>
    <dgm:cxn modelId="{328F2A0C-6EC1-4474-AAA6-7AFE99667DC1}" type="presOf" srcId="{99FE9147-B617-40B7-ADCF-F31B4D933FC3}" destId="{7E191C17-C9A0-4096-B5E5-52A5E08A029B}" srcOrd="0" destOrd="0" presId="urn:microsoft.com/office/officeart/2011/layout/HexagonRadial"/>
    <dgm:cxn modelId="{91721983-00A4-461B-8FA4-21FBDDBEB640}" srcId="{FA265C79-3029-44EB-ACA1-AC4C502A7C7B}" destId="{1B58B9A7-578C-4234-9500-9C6DB3FFA94C}" srcOrd="4" destOrd="0" parTransId="{CA7382B6-2544-4464-B193-D3B534DCE318}" sibTransId="{4F66B6EC-74BA-46CB-A86E-4B02655C914B}"/>
    <dgm:cxn modelId="{30A7F086-3A86-4FCA-9960-597BF1C0F58F}" type="presOf" srcId="{D68B4808-C30D-45CC-880E-5BBFCE50D585}" destId="{87771CD1-68A2-4AC8-86EF-55531330B278}" srcOrd="0" destOrd="0" presId="urn:microsoft.com/office/officeart/2011/layout/HexagonRadial"/>
    <dgm:cxn modelId="{9C9F95D1-3796-4FF4-8AA9-94C0CA9DED37}" type="presOf" srcId="{FA265C79-3029-44EB-ACA1-AC4C502A7C7B}" destId="{6CAC407A-D77E-4D03-A535-7EBFE556FCC3}" srcOrd="0" destOrd="0" presId="urn:microsoft.com/office/officeart/2011/layout/HexagonRadial"/>
    <dgm:cxn modelId="{2B5EEC7E-4887-4C3C-936E-F9BC1F6AE4DF}" type="presOf" srcId="{0B032C3A-39B3-43E5-B84A-5B906493A547}" destId="{E238D39D-868F-4076-B69D-26C410F2B64B}" srcOrd="0" destOrd="0" presId="urn:microsoft.com/office/officeart/2011/layout/HexagonRadial"/>
    <dgm:cxn modelId="{76BCE29F-6385-42F8-81A0-632A3242AB27}" srcId="{FA265C79-3029-44EB-ACA1-AC4C502A7C7B}" destId="{0B032C3A-39B3-43E5-B84A-5B906493A547}" srcOrd="1" destOrd="0" parTransId="{82805E93-9B9F-4926-85BE-7222191E3023}" sibTransId="{F46158D9-8CD6-4B6C-AA4D-73240E9464A6}"/>
    <dgm:cxn modelId="{3A4E1CF4-CC6B-4337-87B7-84B3D97C7AC3}" type="presOf" srcId="{8F0D33C3-A795-4E8F-A959-89526DF664B0}" destId="{A9FC7D0E-3CE5-48A3-A2F5-DE28BAD42990}" srcOrd="0" destOrd="0" presId="urn:microsoft.com/office/officeart/2011/layout/HexagonRadial"/>
    <dgm:cxn modelId="{E1BF1E0F-CE35-48CE-98E1-4F40A9BD728C}" type="presOf" srcId="{24FD7EBB-AAF5-46D2-BDDC-DE0A7B274E4E}" destId="{3D4FA82D-369F-4490-A2B0-B835E3B2EAE9}" srcOrd="0" destOrd="0" presId="urn:microsoft.com/office/officeart/2011/layout/HexagonRadial"/>
    <dgm:cxn modelId="{72A97A2C-EA98-4CA7-8490-1003AE685AB6}" type="presOf" srcId="{E17560F1-0E8F-4951-BE02-9E5D000EECD1}" destId="{557D8C17-A15B-4BFA-B5D6-543D5D3E5139}" srcOrd="0" destOrd="0" presId="urn:microsoft.com/office/officeart/2011/layout/HexagonRadial"/>
    <dgm:cxn modelId="{150A6E56-5B1B-4D35-AA81-48CA01AA05FF}" type="presOf" srcId="{1B58B9A7-578C-4234-9500-9C6DB3FFA94C}" destId="{9D96BBF8-E850-4AE6-B33C-AEA006B04089}" srcOrd="0" destOrd="0" presId="urn:microsoft.com/office/officeart/2011/layout/HexagonRadial"/>
    <dgm:cxn modelId="{CF941D2C-7C70-44DF-B939-924AC398FEC2}" srcId="{FA265C79-3029-44EB-ACA1-AC4C502A7C7B}" destId="{24FD7EBB-AAF5-46D2-BDDC-DE0A7B274E4E}" srcOrd="3" destOrd="0" parTransId="{0B1122CD-89BA-4131-8600-64805FC991D6}" sibTransId="{436D08D1-8CD3-4137-94C9-5FD883EA5BC6}"/>
    <dgm:cxn modelId="{2D56C7C5-E3A6-4AAA-95C4-FD11104F0A8A}" type="presParOf" srcId="{87771CD1-68A2-4AC8-86EF-55531330B278}" destId="{6CAC407A-D77E-4D03-A535-7EBFE556FCC3}" srcOrd="0" destOrd="0" presId="urn:microsoft.com/office/officeart/2011/layout/HexagonRadial"/>
    <dgm:cxn modelId="{CB973A9F-5BA1-446B-8172-3ACE2754AF09}" type="presParOf" srcId="{87771CD1-68A2-4AC8-86EF-55531330B278}" destId="{7ED8F5A0-053D-4E98-A5F5-A160138EDF6E}" srcOrd="1" destOrd="0" presId="urn:microsoft.com/office/officeart/2011/layout/HexagonRadial"/>
    <dgm:cxn modelId="{8A05AFDF-958C-419F-8B66-6606A76901CD}" type="presParOf" srcId="{7ED8F5A0-053D-4E98-A5F5-A160138EDF6E}" destId="{D8673390-2D93-48DE-A7B0-3D61C800D5F9}" srcOrd="0" destOrd="0" presId="urn:microsoft.com/office/officeart/2011/layout/HexagonRadial"/>
    <dgm:cxn modelId="{C7064830-861D-46CB-A21F-A9E24F549967}" type="presParOf" srcId="{87771CD1-68A2-4AC8-86EF-55531330B278}" destId="{557D8C17-A15B-4BFA-B5D6-543D5D3E5139}" srcOrd="2" destOrd="0" presId="urn:microsoft.com/office/officeart/2011/layout/HexagonRadial"/>
    <dgm:cxn modelId="{6F14DB0D-366C-4970-A06A-2290E0280C61}" type="presParOf" srcId="{87771CD1-68A2-4AC8-86EF-55531330B278}" destId="{A965DB35-67E2-46CE-99E2-F433A6DB7B3B}" srcOrd="3" destOrd="0" presId="urn:microsoft.com/office/officeart/2011/layout/HexagonRadial"/>
    <dgm:cxn modelId="{7EBA55C3-9E77-4EA3-9CD1-11F4B77D8CE8}" type="presParOf" srcId="{A965DB35-67E2-46CE-99E2-F433A6DB7B3B}" destId="{FFB9CF79-77D8-484D-ADF5-AAAF35C09BDD}" srcOrd="0" destOrd="0" presId="urn:microsoft.com/office/officeart/2011/layout/HexagonRadial"/>
    <dgm:cxn modelId="{D0F728A5-1B6C-4548-A70F-D5ECCD80CAEB}" type="presParOf" srcId="{87771CD1-68A2-4AC8-86EF-55531330B278}" destId="{E238D39D-868F-4076-B69D-26C410F2B64B}" srcOrd="4" destOrd="0" presId="urn:microsoft.com/office/officeart/2011/layout/HexagonRadial"/>
    <dgm:cxn modelId="{428A7E7F-2B08-4693-B920-3B682FD33E07}" type="presParOf" srcId="{87771CD1-68A2-4AC8-86EF-55531330B278}" destId="{C05D78E7-8B01-4B74-B2F6-4719B5C723BF}" srcOrd="5" destOrd="0" presId="urn:microsoft.com/office/officeart/2011/layout/HexagonRadial"/>
    <dgm:cxn modelId="{9297A025-4AC4-4C5C-837B-E6687293B3E3}" type="presParOf" srcId="{C05D78E7-8B01-4B74-B2F6-4719B5C723BF}" destId="{04C8E9F5-8C33-43C6-AB24-73B414404756}" srcOrd="0" destOrd="0" presId="urn:microsoft.com/office/officeart/2011/layout/HexagonRadial"/>
    <dgm:cxn modelId="{AAD16CE4-BF2B-406D-BBDE-51EAE95F546B}" type="presParOf" srcId="{87771CD1-68A2-4AC8-86EF-55531330B278}" destId="{7E191C17-C9A0-4096-B5E5-52A5E08A029B}" srcOrd="6" destOrd="0" presId="urn:microsoft.com/office/officeart/2011/layout/HexagonRadial"/>
    <dgm:cxn modelId="{53ABEDE4-02E5-4253-A5D6-F25459667DEF}" type="presParOf" srcId="{87771CD1-68A2-4AC8-86EF-55531330B278}" destId="{9FCB8CDB-179F-4BCC-AD1D-8DF8F08B530D}" srcOrd="7" destOrd="0" presId="urn:microsoft.com/office/officeart/2011/layout/HexagonRadial"/>
    <dgm:cxn modelId="{5BCE4957-FDBC-450C-87DC-E649449250A6}" type="presParOf" srcId="{9FCB8CDB-179F-4BCC-AD1D-8DF8F08B530D}" destId="{C23B591E-0832-4A3C-A433-64336C13CC72}" srcOrd="0" destOrd="0" presId="urn:microsoft.com/office/officeart/2011/layout/HexagonRadial"/>
    <dgm:cxn modelId="{032C73E7-DB32-4FCD-B209-F513321E43ED}" type="presParOf" srcId="{87771CD1-68A2-4AC8-86EF-55531330B278}" destId="{3D4FA82D-369F-4490-A2B0-B835E3B2EAE9}" srcOrd="8" destOrd="0" presId="urn:microsoft.com/office/officeart/2011/layout/HexagonRadial"/>
    <dgm:cxn modelId="{E30356A8-50DE-4264-8A2C-C222A43ACC1E}" type="presParOf" srcId="{87771CD1-68A2-4AC8-86EF-55531330B278}" destId="{C6D2CCCB-C1FF-4B09-8046-60C3B4C2FFB2}" srcOrd="9" destOrd="0" presId="urn:microsoft.com/office/officeart/2011/layout/HexagonRadial"/>
    <dgm:cxn modelId="{A6B8DDB2-EF40-43A6-8CF2-2CB9907E6EA4}" type="presParOf" srcId="{C6D2CCCB-C1FF-4B09-8046-60C3B4C2FFB2}" destId="{C216AE67-9269-48BC-A850-82D23D01F231}" srcOrd="0" destOrd="0" presId="urn:microsoft.com/office/officeart/2011/layout/HexagonRadial"/>
    <dgm:cxn modelId="{69CF8402-FEE3-4FCE-ADFB-CEB17978B069}" type="presParOf" srcId="{87771CD1-68A2-4AC8-86EF-55531330B278}" destId="{9D96BBF8-E850-4AE6-B33C-AEA006B04089}" srcOrd="10" destOrd="0" presId="urn:microsoft.com/office/officeart/2011/layout/HexagonRadial"/>
    <dgm:cxn modelId="{E12E7C22-4814-462E-9CDE-1003DC033221}" type="presParOf" srcId="{87771CD1-68A2-4AC8-86EF-55531330B278}" destId="{7CF2A36A-9044-435A-AF1D-BB567CDD5D45}" srcOrd="11" destOrd="0" presId="urn:microsoft.com/office/officeart/2011/layout/HexagonRadial"/>
    <dgm:cxn modelId="{40FCB442-CC6F-4F4F-B881-E3293FE44BD4}" type="presParOf" srcId="{7CF2A36A-9044-435A-AF1D-BB567CDD5D45}" destId="{669991FC-34C8-40AE-884A-5D05135540CA}" srcOrd="0" destOrd="0" presId="urn:microsoft.com/office/officeart/2011/layout/HexagonRadial"/>
    <dgm:cxn modelId="{D915344F-7C67-460F-8043-4CCD96483653}" type="presParOf" srcId="{87771CD1-68A2-4AC8-86EF-55531330B278}" destId="{A9FC7D0E-3CE5-48A3-A2F5-DE28BAD42990}" srcOrd="12" destOrd="0" presId="urn:microsoft.com/office/officeart/2011/layout/HexagonRadial"/>
  </dgm:cxnLst>
  <dgm:bg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C407A-D77E-4D03-A535-7EBFE556FCC3}">
      <dsp:nvSpPr>
        <dsp:cNvPr id="0" name=""/>
        <dsp:cNvSpPr/>
      </dsp:nvSpPr>
      <dsp:spPr>
        <a:xfrm>
          <a:off x="4688844" y="2203521"/>
          <a:ext cx="2800771" cy="242278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SCIENCE LIFECYCLE</a:t>
          </a:r>
          <a:endParaRPr lang="en-US" sz="2400" kern="1200" dirty="0"/>
        </a:p>
      </dsp:txBody>
      <dsp:txXfrm>
        <a:off x="5152971" y="2605010"/>
        <a:ext cx="1872517" cy="1619802"/>
      </dsp:txXfrm>
    </dsp:sp>
    <dsp:sp modelId="{FFB9CF79-77D8-484D-ADF5-AAAF35C09BDD}">
      <dsp:nvSpPr>
        <dsp:cNvPr id="0" name=""/>
        <dsp:cNvSpPr/>
      </dsp:nvSpPr>
      <dsp:spPr>
        <a:xfrm>
          <a:off x="6442665" y="1044384"/>
          <a:ext cx="1056722" cy="91050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D8C17-A15B-4BFA-B5D6-543D5D3E5139}">
      <dsp:nvSpPr>
        <dsp:cNvPr id="0" name=""/>
        <dsp:cNvSpPr/>
      </dsp:nvSpPr>
      <dsp:spPr>
        <a:xfrm>
          <a:off x="4946836" y="0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none" kern="1200" dirty="0" smtClean="0"/>
            <a:t>01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 Statement</a:t>
          </a:r>
          <a:endParaRPr lang="en-US" sz="2400" kern="1200" dirty="0"/>
        </a:p>
      </dsp:txBody>
      <dsp:txXfrm>
        <a:off x="5327202" y="329061"/>
        <a:ext cx="1534480" cy="1327506"/>
      </dsp:txXfrm>
    </dsp:sp>
    <dsp:sp modelId="{04C8E9F5-8C33-43C6-AB24-73B414404756}">
      <dsp:nvSpPr>
        <dsp:cNvPr id="0" name=""/>
        <dsp:cNvSpPr/>
      </dsp:nvSpPr>
      <dsp:spPr>
        <a:xfrm>
          <a:off x="7675943" y="2746546"/>
          <a:ext cx="1056722" cy="91050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8D39D-868F-4076-B69D-26C410F2B64B}">
      <dsp:nvSpPr>
        <dsp:cNvPr id="0" name=""/>
        <dsp:cNvSpPr/>
      </dsp:nvSpPr>
      <dsp:spPr>
        <a:xfrm>
          <a:off x="7051812" y="1221294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306869"/>
            <a:satOff val="12072"/>
            <a:lumOff val="-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Mining</a:t>
          </a:r>
          <a:endParaRPr lang="en-US" sz="2400" kern="1200" dirty="0"/>
        </a:p>
      </dsp:txBody>
      <dsp:txXfrm>
        <a:off x="7432178" y="1550355"/>
        <a:ext cx="1534480" cy="1327506"/>
      </dsp:txXfrm>
    </dsp:sp>
    <dsp:sp modelId="{C23B591E-0832-4A3C-A433-64336C13CC72}">
      <dsp:nvSpPr>
        <dsp:cNvPr id="0" name=""/>
        <dsp:cNvSpPr/>
      </dsp:nvSpPr>
      <dsp:spPr>
        <a:xfrm>
          <a:off x="6819228" y="4667967"/>
          <a:ext cx="1056722" cy="91050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1C17-C9A0-4096-B5E5-52A5E08A029B}">
      <dsp:nvSpPr>
        <dsp:cNvPr id="0" name=""/>
        <dsp:cNvSpPr/>
      </dsp:nvSpPr>
      <dsp:spPr>
        <a:xfrm>
          <a:off x="7051812" y="3622217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613738"/>
            <a:satOff val="24143"/>
            <a:lumOff val="-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Cleaning</a:t>
          </a:r>
          <a:endParaRPr lang="en-US" sz="2400" kern="1200" dirty="0"/>
        </a:p>
      </dsp:txBody>
      <dsp:txXfrm>
        <a:off x="7432178" y="3951278"/>
        <a:ext cx="1534480" cy="1327506"/>
      </dsp:txXfrm>
    </dsp:sp>
    <dsp:sp modelId="{C216AE67-9269-48BC-A850-82D23D01F231}">
      <dsp:nvSpPr>
        <dsp:cNvPr id="0" name=""/>
        <dsp:cNvSpPr/>
      </dsp:nvSpPr>
      <dsp:spPr>
        <a:xfrm>
          <a:off x="4694056" y="4867418"/>
          <a:ext cx="1056722" cy="91050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FA82D-369F-4490-A2B0-B835E3B2EAE9}">
      <dsp:nvSpPr>
        <dsp:cNvPr id="0" name=""/>
        <dsp:cNvSpPr/>
      </dsp:nvSpPr>
      <dsp:spPr>
        <a:xfrm>
          <a:off x="4946836" y="4844877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920607"/>
            <a:satOff val="36215"/>
            <a:lumOff val="-1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Exploration</a:t>
          </a:r>
          <a:endParaRPr lang="en-US" sz="2400" kern="1200" dirty="0"/>
        </a:p>
      </dsp:txBody>
      <dsp:txXfrm>
        <a:off x="5327202" y="5173938"/>
        <a:ext cx="1534480" cy="1327506"/>
      </dsp:txXfrm>
    </dsp:sp>
    <dsp:sp modelId="{669991FC-34C8-40AE-884A-5D05135540CA}">
      <dsp:nvSpPr>
        <dsp:cNvPr id="0" name=""/>
        <dsp:cNvSpPr/>
      </dsp:nvSpPr>
      <dsp:spPr>
        <a:xfrm>
          <a:off x="3440582" y="3165939"/>
          <a:ext cx="1056722" cy="91050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6BBF8-E850-4AE6-B33C-AEA006B04089}">
      <dsp:nvSpPr>
        <dsp:cNvPr id="0" name=""/>
        <dsp:cNvSpPr/>
      </dsp:nvSpPr>
      <dsp:spPr>
        <a:xfrm>
          <a:off x="2832087" y="3623583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227476"/>
            <a:satOff val="48286"/>
            <a:lumOff val="-2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05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Engineering</a:t>
          </a:r>
          <a:endParaRPr lang="en-US" sz="2400" kern="1200" dirty="0"/>
        </a:p>
      </dsp:txBody>
      <dsp:txXfrm>
        <a:off x="3212453" y="3952644"/>
        <a:ext cx="1534480" cy="1327506"/>
      </dsp:txXfrm>
    </dsp:sp>
    <dsp:sp modelId="{A9FC7D0E-3CE5-48A3-A2F5-DE28BAD42990}">
      <dsp:nvSpPr>
        <dsp:cNvPr id="0" name=""/>
        <dsp:cNvSpPr/>
      </dsp:nvSpPr>
      <dsp:spPr>
        <a:xfrm>
          <a:off x="2832087" y="1218562"/>
          <a:ext cx="2295212" cy="198562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534345"/>
            <a:satOff val="60358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Predictive Modeling</a:t>
          </a:r>
          <a:endParaRPr lang="en-US" sz="2400" kern="1200" dirty="0"/>
        </a:p>
      </dsp:txBody>
      <dsp:txXfrm>
        <a:off x="3212453" y="1547623"/>
        <a:ext cx="1534480" cy="1327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378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32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674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897604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5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12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000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713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287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375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9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54731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016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886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  <p:sldLayoutId id="2147484520" r:id="rId13"/>
    <p:sldLayoutId id="2147483749" r:id="rId14"/>
    <p:sldLayoutId id="2147483750" r:id="rId15"/>
    <p:sldLayoutId id="2147483752" r:id="rId16"/>
    <p:sldLayoutId id="2147483674" r:id="rId17"/>
    <p:sldLayoutId id="2147483721" r:id="rId18"/>
    <p:sldLayoutId id="2147483732" r:id="rId19"/>
    <p:sldLayoutId id="2147483730" r:id="rId20"/>
    <p:sldLayoutId id="2147483716" r:id="rId21"/>
    <p:sldLayoutId id="2147483735" r:id="rId22"/>
    <p:sldLayoutId id="2147483700" r:id="rId23"/>
    <p:sldLayoutId id="2147483701" r:id="rId24"/>
    <p:sldLayoutId id="2147483736" r:id="rId25"/>
    <p:sldLayoutId id="2147483733" r:id="rId26"/>
    <p:sldLayoutId id="2147483741" r:id="rId27"/>
    <p:sldLayoutId id="2147483727" r:id="rId28"/>
    <p:sldLayoutId id="2147483719" r:id="rId29"/>
    <p:sldLayoutId id="2147483748" r:id="rId30"/>
    <p:sldLayoutId id="2147483753" r:id="rId31"/>
    <p:sldLayoutId id="2147483745" r:id="rId32"/>
    <p:sldLayoutId id="214748373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38772" y="1097280"/>
            <a:ext cx="8202508" cy="1255944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Analysis Approach for Telecom Churns Prediction  using various Machine Learning Algorithm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38772" y="4412205"/>
            <a:ext cx="3734944" cy="23955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By</a:t>
            </a:r>
          </a:p>
          <a:p>
            <a:r>
              <a:rPr lang="en-US" sz="2000" dirty="0" smtClean="0"/>
              <a:t>KANAV VASUDEVA</a:t>
            </a:r>
          </a:p>
          <a:p>
            <a:r>
              <a:rPr lang="en-US" sz="2000" dirty="0" smtClean="0"/>
              <a:t>AKSHAYKUMAR KULAL </a:t>
            </a:r>
          </a:p>
          <a:p>
            <a:r>
              <a:rPr lang="en-US" sz="2000" dirty="0" smtClean="0"/>
              <a:t>HARSHAL KADAM</a:t>
            </a:r>
          </a:p>
          <a:p>
            <a:r>
              <a:rPr lang="en-US" sz="2000" dirty="0" smtClean="0"/>
              <a:t>MONISHA V</a:t>
            </a:r>
          </a:p>
          <a:p>
            <a:r>
              <a:rPr lang="en-US" sz="2000" dirty="0" smtClean="0"/>
              <a:t>NAYAN DOND 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9456" y="0"/>
            <a:ext cx="11704320" cy="829499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Project Presentation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895" y="379828"/>
            <a:ext cx="11437034" cy="1252024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Matplotlib</a:t>
            </a:r>
            <a:r>
              <a:rPr lang="en-US" sz="27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 smtClean="0"/>
              <a:t/>
            </a:r>
            <a:br>
              <a:rPr lang="en-US" cap="none" dirty="0" smtClean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895" y="2293034"/>
            <a:ext cx="11437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Countblot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Churn</a:t>
            </a:r>
            <a:b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= ['Gender', '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Seniorcitizen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'Partner', 'Dependents','phoneservice','multiplelines','internetservice','onlinesecurity','onlinebackup','deviceprotection','techsupport','streamingtv','streamingmovies','contract','paperlessbilling','paymentmethod']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5" y="422226"/>
            <a:ext cx="3264897" cy="2743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1" y="422225"/>
            <a:ext cx="3812345" cy="2743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555" y="422225"/>
            <a:ext cx="3854416" cy="27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75" y="3460651"/>
            <a:ext cx="3264897" cy="2996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292" y="3460651"/>
            <a:ext cx="3812344" cy="29964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555" y="3460651"/>
            <a:ext cx="3854416" cy="29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422030"/>
            <a:ext cx="3562750" cy="3000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0" y="422030"/>
            <a:ext cx="3708757" cy="3000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19" y="422030"/>
            <a:ext cx="3571701" cy="3000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8" y="3643532"/>
            <a:ext cx="355316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490" y="3594823"/>
            <a:ext cx="3708757" cy="2791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209" y="3594822"/>
            <a:ext cx="3562111" cy="27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91" y="492368"/>
            <a:ext cx="5416062" cy="2827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2" y="492368"/>
            <a:ext cx="5542670" cy="2827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91" y="3615398"/>
            <a:ext cx="5416063" cy="2785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2" y="3615398"/>
            <a:ext cx="5542670" cy="27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" y="2456708"/>
            <a:ext cx="3713872" cy="3986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48" y="2456708"/>
            <a:ext cx="3559127" cy="3986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18" y="2456708"/>
            <a:ext cx="3727941" cy="3986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34" y="1631488"/>
            <a:ext cx="113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BoxPlot</a:t>
            </a:r>
            <a:r>
              <a:rPr lang="en-US" dirty="0">
                <a:solidFill>
                  <a:srgbClr val="7030A0"/>
                </a:solidFill>
              </a:rPr>
              <a:t> : 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continoues</a:t>
            </a:r>
            <a:r>
              <a:rPr lang="en-US" dirty="0">
                <a:solidFill>
                  <a:srgbClr val="7030A0"/>
                </a:solidFill>
              </a:rPr>
              <a:t> = ['tenure',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MonthlyCharges</a:t>
            </a:r>
            <a:r>
              <a:rPr lang="en-US" dirty="0">
                <a:solidFill>
                  <a:srgbClr val="7030A0"/>
                </a:solidFill>
              </a:rPr>
              <a:t>','</a:t>
            </a:r>
            <a:r>
              <a:rPr lang="en-US" dirty="0" err="1">
                <a:solidFill>
                  <a:srgbClr val="7030A0"/>
                </a:solidFill>
              </a:rPr>
              <a:t>TotalCharges</a:t>
            </a:r>
            <a:r>
              <a:rPr lang="en-US" dirty="0">
                <a:solidFill>
                  <a:srgbClr val="7030A0"/>
                </a:solidFill>
              </a:rPr>
              <a:t>']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234" y="529270"/>
            <a:ext cx="1131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60" dirty="0" err="1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Seaborn</a:t>
            </a:r>
            <a:endParaRPr lang="en-US" sz="5400" b="1" spc="60" dirty="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693" y="0"/>
            <a:ext cx="11280380" cy="1153551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572" y="1406769"/>
            <a:ext cx="1613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 </a:t>
            </a:r>
            <a:endParaRPr lang="en-US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map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finding the correlation between all the variables 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87" y="1078018"/>
            <a:ext cx="9705860" cy="52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823" y="470263"/>
            <a:ext cx="11364686" cy="1104438"/>
          </a:xfrm>
        </p:spPr>
        <p:txBody>
          <a:bodyPr anchor="t"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none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2063932"/>
            <a:ext cx="11251139" cy="4284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70" y="1574703"/>
            <a:ext cx="243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8824" y="1574701"/>
            <a:ext cx="1136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data set there is no null value </a:t>
            </a:r>
          </a:p>
        </p:txBody>
      </p:sp>
    </p:spTree>
    <p:extLst>
      <p:ext uri="{BB962C8B-B14F-4D97-AF65-F5344CB8AC3E}">
        <p14:creationId xmlns:p14="http://schemas.microsoft.com/office/powerpoint/2010/main" val="17360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949" y="378823"/>
            <a:ext cx="11325497" cy="103196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Drop duplicate value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923316"/>
            <a:ext cx="11325497" cy="44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824" y="404949"/>
            <a:ext cx="11430000" cy="1319348"/>
          </a:xfrm>
        </p:spPr>
        <p:txBody>
          <a:bodyPr>
            <a:noAutofit/>
          </a:bodyPr>
          <a:lstStyle/>
          <a:p>
            <a:pPr defTabSz="457200"/>
            <a:r>
              <a:rPr lang="en-US" sz="5400" b="1" dirty="0"/>
              <a:t>Feature 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824" y="1724297"/>
            <a:ext cx="1143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Converting categorical variables into numerical format. We use Label encoding and One Hot coding(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Dummification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Encoding : 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 label encoding with these variables are as follows: -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(Partner, Dependents, Phone Service, Paperless Billing, Churn, Gender, Contract, Payment method, Internet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Coding :  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 One Hot coding encoding with these variables are as follows: -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(Multiple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Lines,Online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Security,Online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Backup,Device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Protection, Tech Support, Streaming TV, Streaming Movies)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 (Normalization):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is a scaling technique in which values are shifted and rescaled so that they end up ranging between 0 and 1</a:t>
            </a:r>
          </a:p>
        </p:txBody>
      </p:sp>
    </p:spTree>
    <p:extLst>
      <p:ext uri="{BB962C8B-B14F-4D97-AF65-F5344CB8AC3E}">
        <p14:creationId xmlns:p14="http://schemas.microsoft.com/office/powerpoint/2010/main" val="28842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92283"/>
            <a:ext cx="11351623" cy="2095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074" y="209006"/>
            <a:ext cx="11351623" cy="118327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Encoding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" y="3487783"/>
            <a:ext cx="11351623" cy="30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24602649"/>
              </p:ext>
            </p:extLst>
          </p:nvPr>
        </p:nvGraphicFramePr>
        <p:xfrm>
          <a:off x="-32832" y="0"/>
          <a:ext cx="12179112" cy="683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7671480" y="200914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16724" y="77724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9324" y="200914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3924" y="440944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16724" y="565404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71480" y="4399280"/>
            <a:ext cx="1080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948" y="418010"/>
            <a:ext cx="11390811" cy="101890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One Hot coding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547446"/>
            <a:ext cx="11390811" cy="48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782" y="836024"/>
            <a:ext cx="11312435" cy="731520"/>
          </a:xfrm>
        </p:spPr>
        <p:txBody>
          <a:bodyPr>
            <a:no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label encoding &amp; one hot coding over variable converted into the (int,float,unit8)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" y="1567544"/>
            <a:ext cx="11312435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10" y="209006"/>
            <a:ext cx="11325499" cy="1148290"/>
          </a:xfrm>
        </p:spPr>
        <p:txBody>
          <a:bodyPr>
            <a:noAutofit/>
          </a:bodyPr>
          <a:lstStyle/>
          <a:p>
            <a:pPr defTabSz="457200"/>
            <a:r>
              <a:rPr lang="en-US" sz="4800" b="1" dirty="0"/>
              <a:t>Feature Scaling (Normalization)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" y="2461846"/>
            <a:ext cx="11325499" cy="4004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010" y="1718268"/>
            <a:ext cx="1132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below we are converted higher value into the range Between  0 and 1. for example tenure,InternetService,Contract,PaymentMethod,MonthlyCharges,TotalCharges.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2874"/>
          </a:xfrm>
        </p:spPr>
        <p:txBody>
          <a:bodyPr>
            <a:noAutofit/>
          </a:bodyPr>
          <a:lstStyle/>
          <a:p>
            <a:pPr defTabSz="457200"/>
            <a:r>
              <a:rPr lang="en-IN" sz="4800" b="1" dirty="0"/>
              <a:t>Machine Learning Models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010" y="1632857"/>
            <a:ext cx="11338561" cy="4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I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Classifier</a:t>
            </a:r>
          </a:p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 Vector Machine</a:t>
            </a:r>
          </a:p>
          <a:p>
            <a:pPr marL="571500" indent="-571500" defTabSz="914367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11" y="0"/>
            <a:ext cx="6191795" cy="1580605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81051"/>
            <a:ext cx="6074228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06" y="574766"/>
            <a:ext cx="5133703" cy="3422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09806" y="4506684"/>
            <a:ext cx="5133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Library used : </a:t>
            </a:r>
            <a:r>
              <a:rPr lang="en-IN" dirty="0" err="1" smtClean="0">
                <a:solidFill>
                  <a:srgbClr val="7030A0"/>
                </a:solidFill>
              </a:rPr>
              <a:t>sklearn.linear_model</a:t>
            </a:r>
            <a:r>
              <a:rPr lang="en-IN" dirty="0" smtClean="0">
                <a:solidFill>
                  <a:srgbClr val="7030A0"/>
                </a:solidFill>
              </a:rPr>
              <a:t> (</a:t>
            </a:r>
            <a:r>
              <a:rPr lang="en-IN" dirty="0" err="1" smtClean="0">
                <a:solidFill>
                  <a:srgbClr val="7030A0"/>
                </a:solidFill>
              </a:rPr>
              <a:t>LogisticRegression</a:t>
            </a:r>
            <a:r>
              <a:rPr lang="en-IN" dirty="0" smtClean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Accuracy </a:t>
            </a:r>
            <a:r>
              <a:rPr lang="en-IN" dirty="0">
                <a:solidFill>
                  <a:srgbClr val="7030A0"/>
                </a:solidFill>
              </a:rPr>
              <a:t>: 79.54%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Recall :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Precision :89%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886" y="130629"/>
            <a:ext cx="6178731" cy="1619795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Navie Bayes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691" y="4014099"/>
            <a:ext cx="4744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Library used : </a:t>
            </a:r>
            <a:r>
              <a:rPr lang="en-IN" dirty="0" err="1" smtClean="0">
                <a:solidFill>
                  <a:srgbClr val="7030A0"/>
                </a:solidFill>
              </a:rPr>
              <a:t>sklearn.linear_model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(</a:t>
            </a:r>
            <a:r>
              <a:rPr lang="en-IN" dirty="0" smtClean="0">
                <a:solidFill>
                  <a:srgbClr val="7030A0"/>
                </a:solidFill>
              </a:rPr>
              <a:t>Gaussian NB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Split used for training and testing the data : 70-30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Accuracy : 73.61%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Recall :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Precision :74%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933303"/>
            <a:ext cx="6400800" cy="438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70264"/>
            <a:ext cx="4744466" cy="3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325" y="235132"/>
            <a:ext cx="6426928" cy="1763486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K-Neighbors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4753" y="4121331"/>
            <a:ext cx="4680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Library used : </a:t>
            </a:r>
            <a:r>
              <a:rPr lang="en-IN" dirty="0" err="1">
                <a:solidFill>
                  <a:srgbClr val="7030A0"/>
                </a:solidFill>
              </a:rPr>
              <a:t>sklearn.neighbors</a:t>
            </a:r>
            <a:r>
              <a:rPr lang="en-IN" dirty="0">
                <a:solidFill>
                  <a:srgbClr val="7030A0"/>
                </a:solidFill>
              </a:rPr>
              <a:t> (</a:t>
            </a:r>
            <a:r>
              <a:rPr lang="en-IN" dirty="0" err="1" smtClean="0">
                <a:solidFill>
                  <a:srgbClr val="7030A0"/>
                </a:solidFill>
              </a:rPr>
              <a:t>Kneighbors</a:t>
            </a:r>
            <a:r>
              <a:rPr lang="en-IN" dirty="0" smtClean="0">
                <a:solidFill>
                  <a:srgbClr val="7030A0"/>
                </a:solidFill>
              </a:rPr>
              <a:t> Classifier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Split used for training and testing the data : 70-30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Accuracy : 75.17%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Recall : 81%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Precision: 85%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" y="1867989"/>
            <a:ext cx="6426926" cy="4506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53" y="450166"/>
            <a:ext cx="4680858" cy="33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074" y="104503"/>
            <a:ext cx="6635932" cy="1711234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285621"/>
            <a:ext cx="53457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Library used : </a:t>
            </a:r>
            <a:r>
              <a:rPr lang="en-IN" sz="1600" dirty="0" err="1">
                <a:solidFill>
                  <a:srgbClr val="7030A0"/>
                </a:solidFill>
              </a:rPr>
              <a:t>sklearn.tree</a:t>
            </a:r>
            <a:r>
              <a:rPr lang="en-IN" sz="1600" dirty="0">
                <a:solidFill>
                  <a:srgbClr val="7030A0"/>
                </a:solidFill>
              </a:rPr>
              <a:t> (</a:t>
            </a:r>
            <a:r>
              <a:rPr lang="en-IN" sz="1600" dirty="0" err="1">
                <a:solidFill>
                  <a:srgbClr val="7030A0"/>
                </a:solidFill>
              </a:rPr>
              <a:t>DecisionTreeClassifier</a:t>
            </a:r>
            <a:r>
              <a:rPr lang="en-IN" sz="16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Split used for training and testing the data : </a:t>
            </a:r>
            <a:r>
              <a:rPr lang="en-IN" sz="1600" dirty="0" smtClean="0">
                <a:solidFill>
                  <a:srgbClr val="7030A0"/>
                </a:solidFill>
              </a:rPr>
              <a:t>70-30</a:t>
            </a:r>
            <a:endParaRPr lang="en-IN" sz="16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Accuracy : </a:t>
            </a:r>
            <a:r>
              <a:rPr lang="en-IN" sz="1600" dirty="0" smtClean="0">
                <a:solidFill>
                  <a:srgbClr val="7030A0"/>
                </a:solidFill>
              </a:rPr>
              <a:t>71.99%</a:t>
            </a:r>
            <a:endParaRPr lang="en-IN" sz="16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Recall : </a:t>
            </a:r>
            <a:r>
              <a:rPr lang="en-IN" sz="1600" dirty="0" smtClean="0">
                <a:solidFill>
                  <a:srgbClr val="7030A0"/>
                </a:solidFill>
              </a:rPr>
              <a:t>81%</a:t>
            </a:r>
            <a:endParaRPr lang="en-IN" sz="16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Precision :  </a:t>
            </a:r>
            <a:r>
              <a:rPr lang="en-IN" sz="1600" dirty="0" smtClean="0">
                <a:solidFill>
                  <a:srgbClr val="7030A0"/>
                </a:solidFill>
              </a:rPr>
              <a:t>80%</a:t>
            </a:r>
            <a:endParaRPr lang="en-IN" sz="16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724296"/>
            <a:ext cx="5829300" cy="4592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1267"/>
            <a:ext cx="5345723" cy="33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641" y="64862"/>
            <a:ext cx="6146914" cy="1750876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9989" y="4298132"/>
            <a:ext cx="5373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used :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used for training and testing the data : 70-30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78.45%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: </a:t>
            </a: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:  </a:t>
            </a: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89%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1" y="1959429"/>
            <a:ext cx="5894363" cy="4493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4" y="470262"/>
            <a:ext cx="5264330" cy="3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948" y="143691"/>
            <a:ext cx="5669282" cy="169817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857" y="4291651"/>
            <a:ext cx="54515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Library used : </a:t>
            </a:r>
            <a:r>
              <a:rPr lang="en-US" sz="1600" dirty="0" err="1" smtClean="0">
                <a:solidFill>
                  <a:srgbClr val="7030A0"/>
                </a:solidFill>
              </a:rPr>
              <a:t>sklearn.svm</a:t>
            </a:r>
            <a:r>
              <a:rPr lang="en-US" sz="1600" dirty="0" smtClean="0">
                <a:solidFill>
                  <a:srgbClr val="7030A0"/>
                </a:solidFill>
              </a:rPr>
              <a:t> (SVC)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Split used for training and testing the data : 70-30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Kernel = ‘</a:t>
            </a:r>
            <a:r>
              <a:rPr lang="en-US" sz="1600" dirty="0" err="1" smtClean="0">
                <a:solidFill>
                  <a:srgbClr val="7030A0"/>
                </a:solidFill>
              </a:rPr>
              <a:t>rbf</a:t>
            </a:r>
            <a:r>
              <a:rPr lang="en-US" sz="1600" dirty="0" smtClean="0">
                <a:solidFill>
                  <a:srgbClr val="7030A0"/>
                </a:solidFill>
              </a:rPr>
              <a:t>’ , c = 1, gamma = 10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Accuracy </a:t>
            </a:r>
            <a:r>
              <a:rPr lang="en-US" sz="1600" dirty="0">
                <a:solidFill>
                  <a:srgbClr val="7030A0"/>
                </a:solidFill>
              </a:rPr>
              <a:t>: </a:t>
            </a:r>
            <a:r>
              <a:rPr lang="en-US" sz="1600" dirty="0" smtClean="0">
                <a:solidFill>
                  <a:srgbClr val="7030A0"/>
                </a:solidFill>
              </a:rPr>
              <a:t>79.06%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Recall : </a:t>
            </a:r>
            <a:r>
              <a:rPr lang="en-US" sz="1600" dirty="0" smtClean="0">
                <a:solidFill>
                  <a:srgbClr val="7030A0"/>
                </a:solidFill>
              </a:rPr>
              <a:t>82%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Precision :  </a:t>
            </a:r>
            <a:r>
              <a:rPr lang="en-US" sz="1600" dirty="0" smtClean="0">
                <a:solidFill>
                  <a:srgbClr val="7030A0"/>
                </a:solidFill>
              </a:rPr>
              <a:t>91%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959429"/>
            <a:ext cx="5669282" cy="4493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464235"/>
            <a:ext cx="545156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07962" y="1745093"/>
            <a:ext cx="11352238" cy="480131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07963" y="407963"/>
            <a:ext cx="11352238" cy="1337130"/>
          </a:xfrm>
          <a:noFill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sz="6000" b="1" dirty="0"/>
              <a:t>INDEX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10" y="264406"/>
            <a:ext cx="11392071" cy="1244906"/>
          </a:xfrm>
        </p:spPr>
        <p:txBody>
          <a:bodyPr>
            <a:noAutofit/>
          </a:bodyPr>
          <a:lstStyle/>
          <a:p>
            <a:pPr algn="l"/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Accuracy Comparison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2804" y="2301073"/>
            <a:ext cx="3989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 Classification all the above model we are getting highest accuracy in Logistic </a:t>
            </a:r>
            <a:r>
              <a:rPr lang="en-US" dirty="0" smtClean="0">
                <a:solidFill>
                  <a:srgbClr val="7030A0"/>
                </a:solidFill>
              </a:rPr>
              <a:t>Regression i.e. </a:t>
            </a:r>
            <a:r>
              <a:rPr lang="en-US" dirty="0">
                <a:solidFill>
                  <a:srgbClr val="7030A0"/>
                </a:solidFill>
              </a:rPr>
              <a:t>79.54%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87" y="1509312"/>
            <a:ext cx="7031660" cy="48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8616" y="2967335"/>
            <a:ext cx="57321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760" y="1773382"/>
            <a:ext cx="11465169" cy="4293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 refers to the phenomenon where customers discontinue their relationship or subscription with a company or service provider. It represents the rate at which customers stop using a company's products or services within a specific period. Churn is an important metric for businesses as it directly impacts revenue, growth, and customer retention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Customer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refers to the phenomenon where customers discontinue their relationship or subscription with a company or service provider. It represents the rate at which customers stop using a company's products or services within a specific period. Churn is an important metric for businesses as it directly impacts revenue, growth, and customer retention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context of the Churn dataset, the churn label indicates whether a customer has churned or not. A churned customer is one who has decided to discontinue their subscription or usage of the company's services. On the other hand, a non-churned customer is one who continues to remain engaged and retains their relationship with the company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dataset is used to predict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a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is likely to get churn based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 like gender, total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charges, monthly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charges ,contract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Each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 in the data provides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information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customer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379827"/>
            <a:ext cx="11465169" cy="1237957"/>
          </a:xfrm>
          <a:noFill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54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Problem Statement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96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0914" y="2597273"/>
            <a:ext cx="11321143" cy="1674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we attempt to bridge the gap by providing a systematic analysis of the various  telecom customer records for the purpose of churns prediction.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365760"/>
            <a:ext cx="11554264" cy="1266092"/>
          </a:xfrm>
          <a:noFill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5400" b="1" dirty="0"/>
              <a:t>Problem Solving </a:t>
            </a:r>
          </a:p>
        </p:txBody>
      </p:sp>
    </p:spTree>
    <p:extLst>
      <p:ext uri="{BB962C8B-B14F-4D97-AF65-F5344CB8AC3E}">
        <p14:creationId xmlns:p14="http://schemas.microsoft.com/office/powerpoint/2010/main" val="7620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0915" y="2075543"/>
            <a:ext cx="11427096" cy="19561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is first step of data analysis used to explore and visualized data to uncover insights from the start or identify areas or pattern to dig into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0915" y="420914"/>
            <a:ext cx="11427096" cy="1219200"/>
          </a:xfrm>
        </p:spPr>
        <p:txBody>
          <a:bodyPr>
            <a:normAutofit/>
          </a:bodyPr>
          <a:lstStyle/>
          <a:p>
            <a:r>
              <a:rPr lang="en-US" sz="5400" b="1" dirty="0"/>
              <a:t>Data Exploration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3" y="2786743"/>
            <a:ext cx="10929256" cy="3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1886" y="1674055"/>
            <a:ext cx="11451771" cy="47489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ustomer ID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: </a:t>
            </a:r>
            <a:r>
              <a:rPr lang="en-US" sz="1800" dirty="0">
                <a:solidFill>
                  <a:schemeClr val="tx2"/>
                </a:solidFill>
              </a:rPr>
              <a:t>Whether the customer is a male or a </a:t>
            </a:r>
            <a:r>
              <a:rPr lang="en-US" sz="1800" dirty="0" smtClean="0">
                <a:solidFill>
                  <a:schemeClr val="tx2"/>
                </a:solidFill>
              </a:rPr>
              <a:t>female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Citizen : </a:t>
            </a:r>
            <a:r>
              <a:rPr lang="en-US" sz="1800" dirty="0">
                <a:solidFill>
                  <a:schemeClr val="tx2"/>
                </a:solidFill>
              </a:rPr>
              <a:t>Whether the customer is a senior citizen or not (1, 0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Whether the customer has a partner or not (Yes, </a:t>
            </a:r>
            <a:r>
              <a:rPr lang="en-US" sz="1800" dirty="0" smtClean="0">
                <a:solidFill>
                  <a:schemeClr val="tx2"/>
                </a:solidFill>
              </a:rPr>
              <a:t>No)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Dependents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Whether the customer has dependents or not (Yes, No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tenure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Number of months the customer has stayed with the company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Service  : </a:t>
            </a:r>
            <a:r>
              <a:rPr lang="en-US" sz="1800" dirty="0">
                <a:solidFill>
                  <a:schemeClr val="tx2"/>
                </a:solidFill>
              </a:rPr>
              <a:t>Whether the customer has a phone service or not (Yes, No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Lines : </a:t>
            </a:r>
            <a:r>
              <a:rPr lang="en-US" sz="1800" dirty="0">
                <a:solidFill>
                  <a:schemeClr val="tx2"/>
                </a:solidFill>
              </a:rPr>
              <a:t>Whether the customer has multiple lines or not (Yes, No, No phone service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Service : </a:t>
            </a:r>
            <a:r>
              <a:rPr lang="en-US" sz="1800" dirty="0">
                <a:solidFill>
                  <a:schemeClr val="tx2"/>
                </a:solidFill>
              </a:rPr>
              <a:t>Customer’s internet service provider (DSL, Fiber optic, No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Security : </a:t>
            </a:r>
            <a:r>
              <a:rPr lang="en-US" sz="1800" dirty="0">
                <a:solidFill>
                  <a:schemeClr val="tx2"/>
                </a:solidFill>
              </a:rPr>
              <a:t>Whether the customer has online security or not (Yes, No, No internet service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Backup : </a:t>
            </a:r>
            <a:r>
              <a:rPr lang="en-US" sz="1800" dirty="0">
                <a:solidFill>
                  <a:schemeClr val="tx2"/>
                </a:solidFill>
              </a:rPr>
              <a:t>Whether the customer has online backup or not (Yes, No, No internet service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Protection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2"/>
                </a:solidFill>
              </a:rPr>
              <a:t>Whether the customer has device protection or not (Yes, No, No internet service)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886" y="406399"/>
            <a:ext cx="11451771" cy="114662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Attribute Information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2809" y="1549677"/>
            <a:ext cx="11422743" cy="4345805"/>
          </a:xfrm>
          <a:ln>
            <a:solidFill>
              <a:srgbClr val="75D1FF"/>
            </a:solidFill>
          </a:ln>
        </p:spPr>
        <p:txBody>
          <a:bodyPr anchor="ctr" anchorCtr="0"/>
          <a:lstStyle/>
          <a:p>
            <a:endParaRPr lang="en-US" sz="1800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Protection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2"/>
                </a:solidFill>
              </a:rPr>
              <a:t>Whether the customer has device protection or not (Yes, No, No internet service)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Support </a:t>
            </a:r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Whether the customer has tech support or not (Yes, No, No internet service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TV : </a:t>
            </a:r>
            <a:r>
              <a:rPr lang="en-US" sz="1600" dirty="0">
                <a:solidFill>
                  <a:schemeClr val="tx2"/>
                </a:solidFill>
              </a:rPr>
              <a:t>Whether the customer has streaming TV or not (Yes, No, No internet service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Movies : </a:t>
            </a:r>
            <a:r>
              <a:rPr lang="en-US" sz="1600" dirty="0">
                <a:solidFill>
                  <a:schemeClr val="tx2"/>
                </a:solidFill>
              </a:rPr>
              <a:t>Whether the customer has streaming movies or not (Yes, No, No internet service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: </a:t>
            </a:r>
            <a:r>
              <a:rPr lang="en-US" sz="1600" dirty="0">
                <a:solidFill>
                  <a:schemeClr val="tx2"/>
                </a:solidFill>
              </a:rPr>
              <a:t>The contract term of the customer (Month-to-month, One year, Two year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Paperless Billing : </a:t>
            </a:r>
            <a:r>
              <a:rPr lang="en-US" sz="1600" dirty="0">
                <a:solidFill>
                  <a:schemeClr val="tx2"/>
                </a:solidFill>
              </a:rPr>
              <a:t>Whether the customer has paperless billing or not (Yes, No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Method : </a:t>
            </a:r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>
                <a:solidFill>
                  <a:schemeClr val="tx2"/>
                </a:solidFill>
              </a:rPr>
              <a:t>customer’s payment method (Electronic check, Mailed check, Bank transfer (automatic), </a:t>
            </a:r>
            <a:r>
              <a:rPr lang="en-US" sz="1600" dirty="0" smtClean="0">
                <a:solidFill>
                  <a:schemeClr val="tx2"/>
                </a:solidFill>
              </a:rPr>
              <a:t>   		    Credit </a:t>
            </a:r>
            <a:r>
              <a:rPr lang="en-US" sz="1600" dirty="0">
                <a:solidFill>
                  <a:schemeClr val="tx2"/>
                </a:solidFill>
              </a:rPr>
              <a:t>card(automatic</a:t>
            </a:r>
            <a:r>
              <a:rPr lang="en-US" sz="1600" dirty="0" smtClean="0">
                <a:solidFill>
                  <a:schemeClr val="tx2"/>
                </a:solidFill>
              </a:rPr>
              <a:t>))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Charges : </a:t>
            </a:r>
            <a:r>
              <a:rPr lang="en-US" sz="1600" dirty="0">
                <a:solidFill>
                  <a:schemeClr val="tx2"/>
                </a:solidFill>
              </a:rPr>
              <a:t>The amount charged to the customer monthly [Numeric value between 18.25 and 118.75]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Charges : </a:t>
            </a:r>
            <a:r>
              <a:rPr lang="en-US" sz="1600" dirty="0">
                <a:solidFill>
                  <a:schemeClr val="tx2"/>
                </a:solidFill>
              </a:rPr>
              <a:t>The total amount charged to the customer[Numeric value between 18.80 and 8684.8</a:t>
            </a:r>
            <a:r>
              <a:rPr lang="en-US" sz="1600" dirty="0" smtClean="0">
                <a:solidFill>
                  <a:schemeClr val="tx2"/>
                </a:solidFill>
              </a:rPr>
              <a:t>]</a:t>
            </a:r>
            <a:endParaRPr lang="en-US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: </a:t>
            </a:r>
            <a:r>
              <a:rPr lang="en-US" sz="1600" dirty="0">
                <a:solidFill>
                  <a:schemeClr val="tx2"/>
                </a:solidFill>
              </a:rPr>
              <a:t>O</a:t>
            </a:r>
            <a:r>
              <a:rPr lang="en-US" sz="1600" dirty="0" smtClean="0">
                <a:solidFill>
                  <a:schemeClr val="tx2"/>
                </a:solidFill>
              </a:rPr>
              <a:t>utput </a:t>
            </a:r>
            <a:r>
              <a:rPr lang="en-US" sz="1600" dirty="0">
                <a:solidFill>
                  <a:schemeClr val="tx2"/>
                </a:solidFill>
              </a:rPr>
              <a:t>class Whether the customer churned or not [</a:t>
            </a:r>
            <a:r>
              <a:rPr lang="en-US" sz="1600" dirty="0" smtClean="0">
                <a:solidFill>
                  <a:schemeClr val="tx2"/>
                </a:solidFill>
              </a:rPr>
              <a:t>No : Not </a:t>
            </a:r>
            <a:r>
              <a:rPr lang="en-US" sz="1600" dirty="0">
                <a:solidFill>
                  <a:schemeClr val="tx2"/>
                </a:solidFill>
              </a:rPr>
              <a:t>Churn, </a:t>
            </a:r>
            <a:r>
              <a:rPr lang="en-US" sz="1600" dirty="0" smtClean="0">
                <a:solidFill>
                  <a:schemeClr val="tx2"/>
                </a:solidFill>
              </a:rPr>
              <a:t>Yes : Churned]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857" y="406399"/>
            <a:ext cx="11422743" cy="1204687"/>
          </a:xfrm>
        </p:spPr>
        <p:txBody>
          <a:bodyPr>
            <a:noAutofit/>
          </a:bodyPr>
          <a:lstStyle/>
          <a:p>
            <a:r>
              <a:rPr lang="en-IN" sz="5400" b="1" dirty="0"/>
              <a:t>Attribute Information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62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3895" y="2293034"/>
            <a:ext cx="11408900" cy="41640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is the graphical representation of information and data in a pictorial or graphical format Data visualization is the graphical representation of information and data in a pictorial or graphical format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tools provide an accessible way to see and understand trends, patterns in data, and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visualization we used visualization  ML library  :-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Matplotlib 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894" y="393895"/>
            <a:ext cx="11408901" cy="1294228"/>
          </a:xfrm>
        </p:spPr>
        <p:txBody>
          <a:bodyPr>
            <a:normAutofit/>
          </a:bodyPr>
          <a:lstStyle/>
          <a:p>
            <a:r>
              <a:rPr lang="en-US" sz="5400" b="1" dirty="0"/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089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3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F3CAB1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1356</Words>
  <Application>Microsoft Office PowerPoint</Application>
  <PresentationFormat>Widescreen</PresentationFormat>
  <Paragraphs>158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Garamond</vt:lpstr>
      <vt:lpstr>Segoe UI</vt:lpstr>
      <vt:lpstr>Segoe UI Black</vt:lpstr>
      <vt:lpstr>Segoe UI Semibold</vt:lpstr>
      <vt:lpstr>Segoe UI Semilight</vt:lpstr>
      <vt:lpstr>Wingdings</vt:lpstr>
      <vt:lpstr>Savon</vt:lpstr>
      <vt:lpstr>Predictive Analysis Approach for Telecom Churns Prediction  using various Machine Learning Algorithm </vt:lpstr>
      <vt:lpstr>PowerPoint Presentation</vt:lpstr>
      <vt:lpstr>INDEX </vt:lpstr>
      <vt:lpstr>Problem Statement</vt:lpstr>
      <vt:lpstr>Problem Solving </vt:lpstr>
      <vt:lpstr>Data Exploration </vt:lpstr>
      <vt:lpstr>Attribute Information </vt:lpstr>
      <vt:lpstr>Attribute Information</vt:lpstr>
      <vt:lpstr>Data Visualization </vt:lpstr>
      <vt:lpstr>Matplotlib  </vt:lpstr>
      <vt:lpstr>PowerPoint Presentation</vt:lpstr>
      <vt:lpstr>PowerPoint Presentation</vt:lpstr>
      <vt:lpstr>PowerPoint Presentation</vt:lpstr>
      <vt:lpstr>PowerPoint Presentation</vt:lpstr>
      <vt:lpstr>HeatMap </vt:lpstr>
      <vt:lpstr>Exploratory Data Analysis:  </vt:lpstr>
      <vt:lpstr>Drop duplicate value</vt:lpstr>
      <vt:lpstr>Feature Engineering</vt:lpstr>
      <vt:lpstr>Label Encoding</vt:lpstr>
      <vt:lpstr> One Hot coding </vt:lpstr>
      <vt:lpstr>After the label encoding &amp; one hot coding over variable converted into the (int,float,unit8)</vt:lpstr>
      <vt:lpstr>Feature Scaling (Normalization)</vt:lpstr>
      <vt:lpstr>Machine Learning Models</vt:lpstr>
      <vt:lpstr>Logistic Regression </vt:lpstr>
      <vt:lpstr>Navie Bayes </vt:lpstr>
      <vt:lpstr>K-Neighbors </vt:lpstr>
      <vt:lpstr>Decision Tree </vt:lpstr>
      <vt:lpstr>Random Forest </vt:lpstr>
      <vt:lpstr>Support Vector Machine </vt:lpstr>
      <vt:lpstr>Accuracy Comparison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2022-05-23T23:01:02Z</dcterms:created>
  <dcterms:modified xsi:type="dcterms:W3CDTF">2023-08-16T08:43:10Z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