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1" r:id="rId4"/>
    <p:sldId id="260" r:id="rId5"/>
    <p:sldId id="276" r:id="rId6"/>
    <p:sldId id="277" r:id="rId7"/>
    <p:sldId id="272" r:id="rId8"/>
    <p:sldId id="293" r:id="rId9"/>
    <p:sldId id="275" r:id="rId10"/>
    <p:sldId id="294" r:id="rId11"/>
    <p:sldId id="265" r:id="rId12"/>
    <p:sldId id="280" r:id="rId13"/>
    <p:sldId id="279" r:id="rId14"/>
    <p:sldId id="266" r:id="rId15"/>
    <p:sldId id="300" r:id="rId16"/>
    <p:sldId id="299" r:id="rId17"/>
    <p:sldId id="302" r:id="rId18"/>
    <p:sldId id="301" r:id="rId19"/>
    <p:sldId id="303" r:id="rId20"/>
    <p:sldId id="287" r:id="rId21"/>
    <p:sldId id="298" r:id="rId22"/>
    <p:sldId id="307" r:id="rId23"/>
    <p:sldId id="308" r:id="rId24"/>
    <p:sldId id="304" r:id="rId25"/>
    <p:sldId id="305" r:id="rId26"/>
    <p:sldId id="306" r:id="rId27"/>
    <p:sldId id="310" r:id="rId28"/>
    <p:sldId id="271" r:id="rId29"/>
    <p:sldId id="290" r:id="rId30"/>
    <p:sldId id="295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5BA61-ECF4-4460-B754-400C2C3A6259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35941C-94D2-4591-8B4A-4AA01372276C}">
      <dgm:prSet phldrT="[Text]"/>
      <dgm:spPr/>
      <dgm:t>
        <a:bodyPr/>
        <a:lstStyle/>
        <a:p>
          <a:r>
            <a:rPr lang="en-IN" dirty="0" smtClean="0"/>
            <a:t>Login </a:t>
          </a:r>
          <a:endParaRPr lang="en-IN" dirty="0"/>
        </a:p>
      </dgm:t>
    </dgm:pt>
    <dgm:pt modelId="{40A65822-4AD7-4257-87B2-80262F8174CB}" type="parTrans" cxnId="{B8E24503-04AF-41DD-804A-5BF30690957E}">
      <dgm:prSet/>
      <dgm:spPr/>
      <dgm:t>
        <a:bodyPr/>
        <a:lstStyle/>
        <a:p>
          <a:endParaRPr lang="en-IN"/>
        </a:p>
      </dgm:t>
    </dgm:pt>
    <dgm:pt modelId="{9F4A5EC0-537F-4DBE-AEF8-F4D216935EC1}" type="sibTrans" cxnId="{B8E24503-04AF-41DD-804A-5BF30690957E}">
      <dgm:prSet/>
      <dgm:spPr/>
      <dgm:t>
        <a:bodyPr/>
        <a:lstStyle/>
        <a:p>
          <a:endParaRPr lang="en-IN"/>
        </a:p>
      </dgm:t>
    </dgm:pt>
    <dgm:pt modelId="{D8E1A6E8-2688-4A2F-8F1F-424A5E911C39}">
      <dgm:prSet phldrT="[Text]"/>
      <dgm:spPr/>
      <dgm:t>
        <a:bodyPr/>
        <a:lstStyle/>
        <a:p>
          <a:r>
            <a:rPr lang="en-IN" dirty="0" smtClean="0"/>
            <a:t>Top management </a:t>
          </a:r>
          <a:endParaRPr lang="en-IN" dirty="0"/>
        </a:p>
      </dgm:t>
    </dgm:pt>
    <dgm:pt modelId="{747330EF-8F59-47DF-BDC0-75FF99CE2505}" type="parTrans" cxnId="{0DF39C37-3C45-480E-A0A7-F3E9C55B1F6E}">
      <dgm:prSet/>
      <dgm:spPr/>
      <dgm:t>
        <a:bodyPr/>
        <a:lstStyle/>
        <a:p>
          <a:endParaRPr lang="en-IN"/>
        </a:p>
      </dgm:t>
    </dgm:pt>
    <dgm:pt modelId="{08499BEE-5FE6-498E-BB5E-FC5EEDF5E111}" type="sibTrans" cxnId="{0DF39C37-3C45-480E-A0A7-F3E9C55B1F6E}">
      <dgm:prSet/>
      <dgm:spPr/>
      <dgm:t>
        <a:bodyPr/>
        <a:lstStyle/>
        <a:p>
          <a:endParaRPr lang="en-IN"/>
        </a:p>
      </dgm:t>
    </dgm:pt>
    <dgm:pt modelId="{866C5F81-44D4-422B-8545-07A4211DE3C6}">
      <dgm:prSet phldrT="[Text]"/>
      <dgm:spPr/>
      <dgm:t>
        <a:bodyPr/>
        <a:lstStyle/>
        <a:p>
          <a:r>
            <a:rPr lang="en-IN" dirty="0" smtClean="0"/>
            <a:t>HR </a:t>
          </a:r>
          <a:endParaRPr lang="en-IN" dirty="0"/>
        </a:p>
      </dgm:t>
    </dgm:pt>
    <dgm:pt modelId="{0894A030-4F99-42BD-B6D8-192DE625EA06}" type="parTrans" cxnId="{AE3BC492-E611-4EAC-88AF-7D4C348E67C7}">
      <dgm:prSet/>
      <dgm:spPr/>
      <dgm:t>
        <a:bodyPr/>
        <a:lstStyle/>
        <a:p>
          <a:endParaRPr lang="en-IN"/>
        </a:p>
      </dgm:t>
    </dgm:pt>
    <dgm:pt modelId="{6DCE0BDB-E21E-41A5-8D73-C08F32DF9BA4}" type="sibTrans" cxnId="{AE3BC492-E611-4EAC-88AF-7D4C348E67C7}">
      <dgm:prSet/>
      <dgm:spPr/>
      <dgm:t>
        <a:bodyPr/>
        <a:lstStyle/>
        <a:p>
          <a:endParaRPr lang="en-IN"/>
        </a:p>
      </dgm:t>
    </dgm:pt>
    <dgm:pt modelId="{D6EDC1A9-F289-4880-9268-0EA1FDBDE98E}">
      <dgm:prSet phldrT="[Text]"/>
      <dgm:spPr/>
      <dgm:t>
        <a:bodyPr/>
        <a:lstStyle/>
        <a:p>
          <a:r>
            <a:rPr lang="en-IN" dirty="0" smtClean="0"/>
            <a:t>Staff </a:t>
          </a:r>
          <a:endParaRPr lang="en-IN" dirty="0"/>
        </a:p>
      </dgm:t>
    </dgm:pt>
    <dgm:pt modelId="{410C807A-2708-4751-9230-CA024F2C1153}" type="sibTrans" cxnId="{EECEF587-49B1-4201-9D1D-376A23EE3B04}">
      <dgm:prSet/>
      <dgm:spPr/>
      <dgm:t>
        <a:bodyPr/>
        <a:lstStyle/>
        <a:p>
          <a:endParaRPr lang="en-IN"/>
        </a:p>
      </dgm:t>
    </dgm:pt>
    <dgm:pt modelId="{52FC9A26-DB12-4EC0-A021-81BFA18CF0C9}" type="parTrans" cxnId="{EECEF587-49B1-4201-9D1D-376A23EE3B04}">
      <dgm:prSet/>
      <dgm:spPr/>
      <dgm:t>
        <a:bodyPr/>
        <a:lstStyle/>
        <a:p>
          <a:endParaRPr lang="en-IN"/>
        </a:p>
      </dgm:t>
    </dgm:pt>
    <dgm:pt modelId="{00D29537-59D0-4310-A6DE-69D4BCD0CCAE}">
      <dgm:prSet phldrT="[Text]"/>
      <dgm:spPr/>
      <dgm:t>
        <a:bodyPr/>
        <a:lstStyle/>
        <a:p>
          <a:r>
            <a:rPr lang="en-IN" dirty="0" smtClean="0"/>
            <a:t>Branch manager </a:t>
          </a:r>
          <a:endParaRPr lang="en-IN" dirty="0"/>
        </a:p>
      </dgm:t>
    </dgm:pt>
    <dgm:pt modelId="{949309E4-DEC6-4538-AB10-DFF1F2CF26FF}" type="sibTrans" cxnId="{A15C006C-B3A1-45FF-A50B-26E597E58341}">
      <dgm:prSet/>
      <dgm:spPr/>
      <dgm:t>
        <a:bodyPr/>
        <a:lstStyle/>
        <a:p>
          <a:endParaRPr lang="en-IN"/>
        </a:p>
      </dgm:t>
    </dgm:pt>
    <dgm:pt modelId="{9E059CAD-1E9E-4988-A9B5-9FE02E45F08B}" type="parTrans" cxnId="{A15C006C-B3A1-45FF-A50B-26E597E58341}">
      <dgm:prSet/>
      <dgm:spPr/>
      <dgm:t>
        <a:bodyPr/>
        <a:lstStyle/>
        <a:p>
          <a:endParaRPr lang="en-IN"/>
        </a:p>
      </dgm:t>
    </dgm:pt>
    <dgm:pt modelId="{15F0CE7B-6EFD-428A-9BBA-807D386F9922}" type="pres">
      <dgm:prSet presAssocID="{4D55BA61-ECF4-4460-B754-400C2C3A62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8E02FC-1E9C-4B6E-B1EB-03CFE0D1DE51}" type="pres">
      <dgm:prSet presAssocID="{ED35941C-94D2-4591-8B4A-4AA01372276C}" presName="root1" presStyleCnt="0"/>
      <dgm:spPr/>
    </dgm:pt>
    <dgm:pt modelId="{3D3ABF31-FEE2-4538-ABA1-9112C5D480D5}" type="pres">
      <dgm:prSet presAssocID="{ED35941C-94D2-4591-8B4A-4AA01372276C}" presName="LevelOneTextNode" presStyleLbl="node0" presStyleIdx="0" presStyleCnt="1" custScaleX="99345" custLinFactX="-3931" custLinFactNeighborX="-100000" custLinFactNeighborY="-185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1CF7D04-4A7F-42D7-B02A-10A75AC599B7}" type="pres">
      <dgm:prSet presAssocID="{ED35941C-94D2-4591-8B4A-4AA01372276C}" presName="level2hierChild" presStyleCnt="0"/>
      <dgm:spPr/>
    </dgm:pt>
    <dgm:pt modelId="{A9CE8AE5-C72E-42BF-84D0-39665DBF6DDA}" type="pres">
      <dgm:prSet presAssocID="{747330EF-8F59-47DF-BDC0-75FF99CE2505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35CD2403-6857-449D-A78B-12713266C032}" type="pres">
      <dgm:prSet presAssocID="{747330EF-8F59-47DF-BDC0-75FF99CE2505}" presName="connTx" presStyleLbl="parChTrans1D2" presStyleIdx="0" presStyleCnt="4"/>
      <dgm:spPr/>
      <dgm:t>
        <a:bodyPr/>
        <a:lstStyle/>
        <a:p>
          <a:endParaRPr lang="en-IN"/>
        </a:p>
      </dgm:t>
    </dgm:pt>
    <dgm:pt modelId="{D1073764-5015-4735-A68D-D2236A0B2A18}" type="pres">
      <dgm:prSet presAssocID="{D8E1A6E8-2688-4A2F-8F1F-424A5E911C39}" presName="root2" presStyleCnt="0"/>
      <dgm:spPr/>
    </dgm:pt>
    <dgm:pt modelId="{A3FE3095-1227-4427-90E7-8A8EC24142B2}" type="pres">
      <dgm:prSet presAssocID="{D8E1A6E8-2688-4A2F-8F1F-424A5E911C3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40DB002-8992-46C0-A65C-D780B4D94A18}" type="pres">
      <dgm:prSet presAssocID="{D8E1A6E8-2688-4A2F-8F1F-424A5E911C39}" presName="level3hierChild" presStyleCnt="0"/>
      <dgm:spPr/>
    </dgm:pt>
    <dgm:pt modelId="{C49863EB-5F8E-40AD-9330-5AEF414D76BE}" type="pres">
      <dgm:prSet presAssocID="{52FC9A26-DB12-4EC0-A021-81BFA18CF0C9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F3000156-0E28-4240-A9AB-4EFEF09A259D}" type="pres">
      <dgm:prSet presAssocID="{52FC9A26-DB12-4EC0-A021-81BFA18CF0C9}" presName="connTx" presStyleLbl="parChTrans1D2" presStyleIdx="1" presStyleCnt="4"/>
      <dgm:spPr/>
      <dgm:t>
        <a:bodyPr/>
        <a:lstStyle/>
        <a:p>
          <a:endParaRPr lang="en-IN"/>
        </a:p>
      </dgm:t>
    </dgm:pt>
    <dgm:pt modelId="{C0342E96-B880-4A64-A80E-FC708B13B976}" type="pres">
      <dgm:prSet presAssocID="{D6EDC1A9-F289-4880-9268-0EA1FDBDE98E}" presName="root2" presStyleCnt="0"/>
      <dgm:spPr/>
    </dgm:pt>
    <dgm:pt modelId="{D267CB68-BD7E-4304-B6EE-BA6BB8840711}" type="pres">
      <dgm:prSet presAssocID="{D6EDC1A9-F289-4880-9268-0EA1FDBDE98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1AAC863-A741-4E6B-93C9-77321F1926EF}" type="pres">
      <dgm:prSet presAssocID="{D6EDC1A9-F289-4880-9268-0EA1FDBDE98E}" presName="level3hierChild" presStyleCnt="0"/>
      <dgm:spPr/>
    </dgm:pt>
    <dgm:pt modelId="{11A5C480-5979-47E6-B503-0A5F4FD359C8}" type="pres">
      <dgm:prSet presAssocID="{9E059CAD-1E9E-4988-A9B5-9FE02E45F08B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DAFA1B0D-5434-43A3-9218-9365D3C9C527}" type="pres">
      <dgm:prSet presAssocID="{9E059CAD-1E9E-4988-A9B5-9FE02E45F08B}" presName="connTx" presStyleLbl="parChTrans1D2" presStyleIdx="2" presStyleCnt="4"/>
      <dgm:spPr/>
      <dgm:t>
        <a:bodyPr/>
        <a:lstStyle/>
        <a:p>
          <a:endParaRPr lang="en-IN"/>
        </a:p>
      </dgm:t>
    </dgm:pt>
    <dgm:pt modelId="{CD3A1579-3776-4C3E-ADB3-F4E6949F58B5}" type="pres">
      <dgm:prSet presAssocID="{00D29537-59D0-4310-A6DE-69D4BCD0CCAE}" presName="root2" presStyleCnt="0"/>
      <dgm:spPr/>
    </dgm:pt>
    <dgm:pt modelId="{500CFB09-314A-496D-BF8B-11BF27A03E07}" type="pres">
      <dgm:prSet presAssocID="{00D29537-59D0-4310-A6DE-69D4BCD0CCA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1DBC504-8302-4DF3-9FE3-C1D1B149CC32}" type="pres">
      <dgm:prSet presAssocID="{00D29537-59D0-4310-A6DE-69D4BCD0CCAE}" presName="level3hierChild" presStyleCnt="0"/>
      <dgm:spPr/>
    </dgm:pt>
    <dgm:pt modelId="{F62FFA4F-12D9-4EC8-9057-77F80D88FE32}" type="pres">
      <dgm:prSet presAssocID="{0894A030-4F99-42BD-B6D8-192DE625EA06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9E737C05-4C90-4398-9707-5B8C6E0D6D53}" type="pres">
      <dgm:prSet presAssocID="{0894A030-4F99-42BD-B6D8-192DE625EA06}" presName="connTx" presStyleLbl="parChTrans1D2" presStyleIdx="3" presStyleCnt="4"/>
      <dgm:spPr/>
      <dgm:t>
        <a:bodyPr/>
        <a:lstStyle/>
        <a:p>
          <a:endParaRPr lang="en-IN"/>
        </a:p>
      </dgm:t>
    </dgm:pt>
    <dgm:pt modelId="{10DA80D2-4435-426C-B38C-62C266D277F7}" type="pres">
      <dgm:prSet presAssocID="{866C5F81-44D4-422B-8545-07A4211DE3C6}" presName="root2" presStyleCnt="0"/>
      <dgm:spPr/>
    </dgm:pt>
    <dgm:pt modelId="{8E11DD10-281F-48A8-AB69-3BCE2A3EFF7A}" type="pres">
      <dgm:prSet presAssocID="{866C5F81-44D4-422B-8545-07A4211DE3C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D8A367-9A0E-47F5-AB53-6E9A948573E5}" type="pres">
      <dgm:prSet presAssocID="{866C5F81-44D4-422B-8545-07A4211DE3C6}" presName="level3hierChild" presStyleCnt="0"/>
      <dgm:spPr/>
    </dgm:pt>
  </dgm:ptLst>
  <dgm:cxnLst>
    <dgm:cxn modelId="{19331F87-7BCD-4D01-8F24-8743A723D8FE}" type="presOf" srcId="{9E059CAD-1E9E-4988-A9B5-9FE02E45F08B}" destId="{DAFA1B0D-5434-43A3-9218-9365D3C9C527}" srcOrd="1" destOrd="0" presId="urn:microsoft.com/office/officeart/2005/8/layout/hierarchy2"/>
    <dgm:cxn modelId="{0DF39C37-3C45-480E-A0A7-F3E9C55B1F6E}" srcId="{ED35941C-94D2-4591-8B4A-4AA01372276C}" destId="{D8E1A6E8-2688-4A2F-8F1F-424A5E911C39}" srcOrd="0" destOrd="0" parTransId="{747330EF-8F59-47DF-BDC0-75FF99CE2505}" sibTransId="{08499BEE-5FE6-498E-BB5E-FC5EEDF5E111}"/>
    <dgm:cxn modelId="{AE3BC492-E611-4EAC-88AF-7D4C348E67C7}" srcId="{ED35941C-94D2-4591-8B4A-4AA01372276C}" destId="{866C5F81-44D4-422B-8545-07A4211DE3C6}" srcOrd="3" destOrd="0" parTransId="{0894A030-4F99-42BD-B6D8-192DE625EA06}" sibTransId="{6DCE0BDB-E21E-41A5-8D73-C08F32DF9BA4}"/>
    <dgm:cxn modelId="{C7F8A282-F213-4B47-BF69-7111529AE589}" type="presOf" srcId="{ED35941C-94D2-4591-8B4A-4AA01372276C}" destId="{3D3ABF31-FEE2-4538-ABA1-9112C5D480D5}" srcOrd="0" destOrd="0" presId="urn:microsoft.com/office/officeart/2005/8/layout/hierarchy2"/>
    <dgm:cxn modelId="{EECEF587-49B1-4201-9D1D-376A23EE3B04}" srcId="{ED35941C-94D2-4591-8B4A-4AA01372276C}" destId="{D6EDC1A9-F289-4880-9268-0EA1FDBDE98E}" srcOrd="1" destOrd="0" parTransId="{52FC9A26-DB12-4EC0-A021-81BFA18CF0C9}" sibTransId="{410C807A-2708-4751-9230-CA024F2C1153}"/>
    <dgm:cxn modelId="{B30E3378-F9A6-4CD1-825E-42CD7A4FCA24}" type="presOf" srcId="{747330EF-8F59-47DF-BDC0-75FF99CE2505}" destId="{A9CE8AE5-C72E-42BF-84D0-39665DBF6DDA}" srcOrd="0" destOrd="0" presId="urn:microsoft.com/office/officeart/2005/8/layout/hierarchy2"/>
    <dgm:cxn modelId="{1F061992-FF2E-4B02-B745-BAE13BB797C6}" type="presOf" srcId="{D6EDC1A9-F289-4880-9268-0EA1FDBDE98E}" destId="{D267CB68-BD7E-4304-B6EE-BA6BB8840711}" srcOrd="0" destOrd="0" presId="urn:microsoft.com/office/officeart/2005/8/layout/hierarchy2"/>
    <dgm:cxn modelId="{43DD747A-B681-497F-B1EA-162647ABBA8C}" type="presOf" srcId="{00D29537-59D0-4310-A6DE-69D4BCD0CCAE}" destId="{500CFB09-314A-496D-BF8B-11BF27A03E07}" srcOrd="0" destOrd="0" presId="urn:microsoft.com/office/officeart/2005/8/layout/hierarchy2"/>
    <dgm:cxn modelId="{FD8D20CE-B417-4E51-90A2-9A9B1CCC1E62}" type="presOf" srcId="{0894A030-4F99-42BD-B6D8-192DE625EA06}" destId="{9E737C05-4C90-4398-9707-5B8C6E0D6D53}" srcOrd="1" destOrd="0" presId="urn:microsoft.com/office/officeart/2005/8/layout/hierarchy2"/>
    <dgm:cxn modelId="{72CB655E-31C2-4190-BE86-3BE549B61A9B}" type="presOf" srcId="{52FC9A26-DB12-4EC0-A021-81BFA18CF0C9}" destId="{C49863EB-5F8E-40AD-9330-5AEF414D76BE}" srcOrd="0" destOrd="0" presId="urn:microsoft.com/office/officeart/2005/8/layout/hierarchy2"/>
    <dgm:cxn modelId="{2CAE47EA-676A-44BF-843E-49437CA96F2D}" type="presOf" srcId="{866C5F81-44D4-422B-8545-07A4211DE3C6}" destId="{8E11DD10-281F-48A8-AB69-3BCE2A3EFF7A}" srcOrd="0" destOrd="0" presId="urn:microsoft.com/office/officeart/2005/8/layout/hierarchy2"/>
    <dgm:cxn modelId="{E9CDAA84-92F4-4C15-BB8F-B8A11B5632C9}" type="presOf" srcId="{4D55BA61-ECF4-4460-B754-400C2C3A6259}" destId="{15F0CE7B-6EFD-428A-9BBA-807D386F9922}" srcOrd="0" destOrd="0" presId="urn:microsoft.com/office/officeart/2005/8/layout/hierarchy2"/>
    <dgm:cxn modelId="{E4494520-733A-4F47-B06F-5A988F594BDF}" type="presOf" srcId="{52FC9A26-DB12-4EC0-A021-81BFA18CF0C9}" destId="{F3000156-0E28-4240-A9AB-4EFEF09A259D}" srcOrd="1" destOrd="0" presId="urn:microsoft.com/office/officeart/2005/8/layout/hierarchy2"/>
    <dgm:cxn modelId="{23F1E06F-CDBF-446D-820D-87F27DC0E38B}" type="presOf" srcId="{9E059CAD-1E9E-4988-A9B5-9FE02E45F08B}" destId="{11A5C480-5979-47E6-B503-0A5F4FD359C8}" srcOrd="0" destOrd="0" presId="urn:microsoft.com/office/officeart/2005/8/layout/hierarchy2"/>
    <dgm:cxn modelId="{71DDAF52-B11E-47AD-8F45-184835F890C2}" type="presOf" srcId="{0894A030-4F99-42BD-B6D8-192DE625EA06}" destId="{F62FFA4F-12D9-4EC8-9057-77F80D88FE32}" srcOrd="0" destOrd="0" presId="urn:microsoft.com/office/officeart/2005/8/layout/hierarchy2"/>
    <dgm:cxn modelId="{9571E2A2-FECD-4471-9A64-BD5E224FC227}" type="presOf" srcId="{747330EF-8F59-47DF-BDC0-75FF99CE2505}" destId="{35CD2403-6857-449D-A78B-12713266C032}" srcOrd="1" destOrd="0" presId="urn:microsoft.com/office/officeart/2005/8/layout/hierarchy2"/>
    <dgm:cxn modelId="{A15C006C-B3A1-45FF-A50B-26E597E58341}" srcId="{ED35941C-94D2-4591-8B4A-4AA01372276C}" destId="{00D29537-59D0-4310-A6DE-69D4BCD0CCAE}" srcOrd="2" destOrd="0" parTransId="{9E059CAD-1E9E-4988-A9B5-9FE02E45F08B}" sibTransId="{949309E4-DEC6-4538-AB10-DFF1F2CF26FF}"/>
    <dgm:cxn modelId="{C5B42B16-83C1-4347-A869-6777819E711D}" type="presOf" srcId="{D8E1A6E8-2688-4A2F-8F1F-424A5E911C39}" destId="{A3FE3095-1227-4427-90E7-8A8EC24142B2}" srcOrd="0" destOrd="0" presId="urn:microsoft.com/office/officeart/2005/8/layout/hierarchy2"/>
    <dgm:cxn modelId="{B8E24503-04AF-41DD-804A-5BF30690957E}" srcId="{4D55BA61-ECF4-4460-B754-400C2C3A6259}" destId="{ED35941C-94D2-4591-8B4A-4AA01372276C}" srcOrd="0" destOrd="0" parTransId="{40A65822-4AD7-4257-87B2-80262F8174CB}" sibTransId="{9F4A5EC0-537F-4DBE-AEF8-F4D216935EC1}"/>
    <dgm:cxn modelId="{A32B18CE-C5F3-4058-BF19-5C977E0DC156}" type="presParOf" srcId="{15F0CE7B-6EFD-428A-9BBA-807D386F9922}" destId="{E58E02FC-1E9C-4B6E-B1EB-03CFE0D1DE51}" srcOrd="0" destOrd="0" presId="urn:microsoft.com/office/officeart/2005/8/layout/hierarchy2"/>
    <dgm:cxn modelId="{BF2C15A4-6645-43A7-8169-2F0861155ACD}" type="presParOf" srcId="{E58E02FC-1E9C-4B6E-B1EB-03CFE0D1DE51}" destId="{3D3ABF31-FEE2-4538-ABA1-9112C5D480D5}" srcOrd="0" destOrd="0" presId="urn:microsoft.com/office/officeart/2005/8/layout/hierarchy2"/>
    <dgm:cxn modelId="{63DB688E-486A-43CB-8A77-EC91CDC6AA84}" type="presParOf" srcId="{E58E02FC-1E9C-4B6E-B1EB-03CFE0D1DE51}" destId="{A1CF7D04-4A7F-42D7-B02A-10A75AC599B7}" srcOrd="1" destOrd="0" presId="urn:microsoft.com/office/officeart/2005/8/layout/hierarchy2"/>
    <dgm:cxn modelId="{6D4FE5A6-1022-4D62-B57B-F0855A816EE0}" type="presParOf" srcId="{A1CF7D04-4A7F-42D7-B02A-10A75AC599B7}" destId="{A9CE8AE5-C72E-42BF-84D0-39665DBF6DDA}" srcOrd="0" destOrd="0" presId="urn:microsoft.com/office/officeart/2005/8/layout/hierarchy2"/>
    <dgm:cxn modelId="{3CD2921E-DBD4-4C9F-B718-F462B52D3F66}" type="presParOf" srcId="{A9CE8AE5-C72E-42BF-84D0-39665DBF6DDA}" destId="{35CD2403-6857-449D-A78B-12713266C032}" srcOrd="0" destOrd="0" presId="urn:microsoft.com/office/officeart/2005/8/layout/hierarchy2"/>
    <dgm:cxn modelId="{3DE98CDE-F55C-47E9-8760-20CFD1C78689}" type="presParOf" srcId="{A1CF7D04-4A7F-42D7-B02A-10A75AC599B7}" destId="{D1073764-5015-4735-A68D-D2236A0B2A18}" srcOrd="1" destOrd="0" presId="urn:microsoft.com/office/officeart/2005/8/layout/hierarchy2"/>
    <dgm:cxn modelId="{B1455CA8-760B-4DA5-A6A0-DB7F69C4B54B}" type="presParOf" srcId="{D1073764-5015-4735-A68D-D2236A0B2A18}" destId="{A3FE3095-1227-4427-90E7-8A8EC24142B2}" srcOrd="0" destOrd="0" presId="urn:microsoft.com/office/officeart/2005/8/layout/hierarchy2"/>
    <dgm:cxn modelId="{26E2BD20-09D1-48F8-BD59-C25FE66EDBC1}" type="presParOf" srcId="{D1073764-5015-4735-A68D-D2236A0B2A18}" destId="{D40DB002-8992-46C0-A65C-D780B4D94A18}" srcOrd="1" destOrd="0" presId="urn:microsoft.com/office/officeart/2005/8/layout/hierarchy2"/>
    <dgm:cxn modelId="{3BEE2169-B10A-442A-AB2D-BE8B3D7860EE}" type="presParOf" srcId="{A1CF7D04-4A7F-42D7-B02A-10A75AC599B7}" destId="{C49863EB-5F8E-40AD-9330-5AEF414D76BE}" srcOrd="2" destOrd="0" presId="urn:microsoft.com/office/officeart/2005/8/layout/hierarchy2"/>
    <dgm:cxn modelId="{846CF3B0-1B18-41AD-A3E1-99F8FF61FDF2}" type="presParOf" srcId="{C49863EB-5F8E-40AD-9330-5AEF414D76BE}" destId="{F3000156-0E28-4240-A9AB-4EFEF09A259D}" srcOrd="0" destOrd="0" presId="urn:microsoft.com/office/officeart/2005/8/layout/hierarchy2"/>
    <dgm:cxn modelId="{ECDFA339-3CEF-4FF0-85C0-1FCF068A7610}" type="presParOf" srcId="{A1CF7D04-4A7F-42D7-B02A-10A75AC599B7}" destId="{C0342E96-B880-4A64-A80E-FC708B13B976}" srcOrd="3" destOrd="0" presId="urn:microsoft.com/office/officeart/2005/8/layout/hierarchy2"/>
    <dgm:cxn modelId="{5973CAB7-FB77-45D7-9E42-47C539D6AEB9}" type="presParOf" srcId="{C0342E96-B880-4A64-A80E-FC708B13B976}" destId="{D267CB68-BD7E-4304-B6EE-BA6BB8840711}" srcOrd="0" destOrd="0" presId="urn:microsoft.com/office/officeart/2005/8/layout/hierarchy2"/>
    <dgm:cxn modelId="{3DEACE02-3C20-45DE-9D7F-5E448AB79C8A}" type="presParOf" srcId="{C0342E96-B880-4A64-A80E-FC708B13B976}" destId="{A1AAC863-A741-4E6B-93C9-77321F1926EF}" srcOrd="1" destOrd="0" presId="urn:microsoft.com/office/officeart/2005/8/layout/hierarchy2"/>
    <dgm:cxn modelId="{60E3ECE5-4F15-4C31-A778-80CB4D20FBC0}" type="presParOf" srcId="{A1CF7D04-4A7F-42D7-B02A-10A75AC599B7}" destId="{11A5C480-5979-47E6-B503-0A5F4FD359C8}" srcOrd="4" destOrd="0" presId="urn:microsoft.com/office/officeart/2005/8/layout/hierarchy2"/>
    <dgm:cxn modelId="{0DCC8246-580E-4F4A-9C9A-419C0142704F}" type="presParOf" srcId="{11A5C480-5979-47E6-B503-0A5F4FD359C8}" destId="{DAFA1B0D-5434-43A3-9218-9365D3C9C527}" srcOrd="0" destOrd="0" presId="urn:microsoft.com/office/officeart/2005/8/layout/hierarchy2"/>
    <dgm:cxn modelId="{7DAF82DF-D98F-4FFB-9F38-E35B3E12C0DA}" type="presParOf" srcId="{A1CF7D04-4A7F-42D7-B02A-10A75AC599B7}" destId="{CD3A1579-3776-4C3E-ADB3-F4E6949F58B5}" srcOrd="5" destOrd="0" presId="urn:microsoft.com/office/officeart/2005/8/layout/hierarchy2"/>
    <dgm:cxn modelId="{74B75EE2-ED28-4850-9316-D296DE570EB7}" type="presParOf" srcId="{CD3A1579-3776-4C3E-ADB3-F4E6949F58B5}" destId="{500CFB09-314A-496D-BF8B-11BF27A03E07}" srcOrd="0" destOrd="0" presId="urn:microsoft.com/office/officeart/2005/8/layout/hierarchy2"/>
    <dgm:cxn modelId="{DB60285D-950F-42F6-88BB-562A31ABDEFC}" type="presParOf" srcId="{CD3A1579-3776-4C3E-ADB3-F4E6949F58B5}" destId="{61DBC504-8302-4DF3-9FE3-C1D1B149CC32}" srcOrd="1" destOrd="0" presId="urn:microsoft.com/office/officeart/2005/8/layout/hierarchy2"/>
    <dgm:cxn modelId="{8B9A85D0-5589-45B7-B59A-5910713FC0FA}" type="presParOf" srcId="{A1CF7D04-4A7F-42D7-B02A-10A75AC599B7}" destId="{F62FFA4F-12D9-4EC8-9057-77F80D88FE32}" srcOrd="6" destOrd="0" presId="urn:microsoft.com/office/officeart/2005/8/layout/hierarchy2"/>
    <dgm:cxn modelId="{856C4797-B41C-4B08-B41E-6BCFE68F9A19}" type="presParOf" srcId="{F62FFA4F-12D9-4EC8-9057-77F80D88FE32}" destId="{9E737C05-4C90-4398-9707-5B8C6E0D6D53}" srcOrd="0" destOrd="0" presId="urn:microsoft.com/office/officeart/2005/8/layout/hierarchy2"/>
    <dgm:cxn modelId="{F242D8BF-892D-4580-AC9B-7BBBED49F321}" type="presParOf" srcId="{A1CF7D04-4A7F-42D7-B02A-10A75AC599B7}" destId="{10DA80D2-4435-426C-B38C-62C266D277F7}" srcOrd="7" destOrd="0" presId="urn:microsoft.com/office/officeart/2005/8/layout/hierarchy2"/>
    <dgm:cxn modelId="{D6F84A33-A521-4331-9737-C28CFA3BD5B8}" type="presParOf" srcId="{10DA80D2-4435-426C-B38C-62C266D277F7}" destId="{8E11DD10-281F-48A8-AB69-3BCE2A3EFF7A}" srcOrd="0" destOrd="0" presId="urn:microsoft.com/office/officeart/2005/8/layout/hierarchy2"/>
    <dgm:cxn modelId="{28F85890-0DB5-4AF5-82E4-038940B9C5F5}" type="presParOf" srcId="{10DA80D2-4435-426C-B38C-62C266D277F7}" destId="{17D8A367-9A0E-47F5-AB53-6E9A948573E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68C3-02F6-4B0B-8AC3-B7D1FFFAFBA4}" type="datetimeFigureOut">
              <a:rPr lang="en-US" smtClean="0"/>
              <a:pPr/>
              <a:t>4/27/2017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B6BC8-95B1-4ABD-9200-62012BEC2F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3A39-903C-45EB-8D40-DB60BFD1E5F5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681C-4825-47E6-820C-ABD3B16900BC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500-F73C-429F-834D-9F35D8186C06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9995-DD21-43C7-A899-FED56097CB31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2192-6BC1-4116-B268-9FB723EA85D0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543A-47A5-469D-9D1A-97562CDB337C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14E3-F50B-4DCB-B866-D26B67FD7966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04B8-BF23-458C-AAAA-6277B583C529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28E-3629-4834-907E-07205A1A2E98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28B4-8062-4FC9-8BB6-CAD1211551E6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E37-F2FF-49BF-8AD9-DF4D3CE56A5F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F10A-09A2-4080-A36C-07863FD6FB68}" type="datetime1">
              <a:rPr lang="en-US" smtClean="0"/>
              <a:pPr/>
              <a:t>4/27/2017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85E3-2604-4795-8EEF-D96CC187BB2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ishita@gmail.com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mailto:ishanaik27@gmail.com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umit@gmail.com" TargetMode="Externa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mailto:Shreya@gmail.co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14422"/>
            <a:ext cx="7772400" cy="1470025"/>
          </a:xfr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Business Monitoring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oftware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214686"/>
            <a:ext cx="8286808" cy="92869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Department of Information Technology </a:t>
            </a:r>
          </a:p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(2016-17) 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5429264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</a:rPr>
              <a:t>– Prof. </a:t>
            </a:r>
            <a:r>
              <a:rPr lang="en-IN" sz="2000" b="1" dirty="0" err="1" smtClean="0">
                <a:solidFill>
                  <a:schemeClr val="tx2">
                    <a:lumMod val="75000"/>
                  </a:schemeClr>
                </a:solidFill>
              </a:rPr>
              <a:t>Prachi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tx2">
                    <a:lumMod val="75000"/>
                  </a:schemeClr>
                </a:solidFill>
              </a:rPr>
              <a:t>Patil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08" y="5072074"/>
            <a:ext cx="3071834" cy="1643074"/>
          </a:xfrm>
          <a:prstGeom prst="roundRect">
            <a:avLst/>
          </a:prstGeom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929322" y="5214950"/>
            <a:ext cx="2571768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By</a:t>
            </a:r>
          </a:p>
          <a:p>
            <a:r>
              <a:rPr lang="en-IN" dirty="0" err="1" smtClean="0">
                <a:solidFill>
                  <a:schemeClr val="tx2"/>
                </a:solidFill>
              </a:rPr>
              <a:t>Prerana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Tirodkar</a:t>
            </a:r>
            <a:r>
              <a:rPr lang="en-IN" dirty="0" smtClean="0">
                <a:solidFill>
                  <a:schemeClr val="tx2"/>
                </a:solidFill>
              </a:rPr>
              <a:t> – 7169 </a:t>
            </a:r>
          </a:p>
          <a:p>
            <a:r>
              <a:rPr lang="en-IN" dirty="0" err="1" smtClean="0">
                <a:solidFill>
                  <a:schemeClr val="tx2"/>
                </a:solidFill>
              </a:rPr>
              <a:t>Isha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Naik</a:t>
            </a:r>
            <a:r>
              <a:rPr lang="en-IN" dirty="0" smtClean="0">
                <a:solidFill>
                  <a:schemeClr val="tx2"/>
                </a:solidFill>
              </a:rPr>
              <a:t> – 7153 </a:t>
            </a:r>
          </a:p>
          <a:p>
            <a:r>
              <a:rPr lang="en-IN" dirty="0" err="1" smtClean="0">
                <a:solidFill>
                  <a:schemeClr val="tx2"/>
                </a:solidFill>
              </a:rPr>
              <a:t>Akshay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Jhadav</a:t>
            </a:r>
            <a:r>
              <a:rPr lang="en-IN" dirty="0" smtClean="0">
                <a:solidFill>
                  <a:schemeClr val="tx2"/>
                </a:solidFill>
              </a:rPr>
              <a:t> – 6820  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000240"/>
            <a:ext cx="8229600" cy="2571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7200" b="1" dirty="0" smtClean="0">
                <a:solidFill>
                  <a:schemeClr val="accent1">
                    <a:lumMod val="75000"/>
                  </a:schemeClr>
                </a:solidFill>
              </a:rPr>
              <a:t>PROJECT DESCRIPTION</a:t>
            </a:r>
            <a:endParaRPr lang="en-IN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Project description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61435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overview </a:t>
            </a:r>
            <a:endParaRPr lang="en-IN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071678"/>
            <a:ext cx="8215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 The Project helps </a:t>
            </a:r>
            <a:r>
              <a:rPr lang="en-IN" sz="3200" dirty="0" err="1" smtClean="0"/>
              <a:t>Automatize</a:t>
            </a:r>
            <a:r>
              <a:rPr lang="en-IN" sz="3200" dirty="0" smtClean="0"/>
              <a:t> system.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Helps in precise data analysis.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Report generation 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</a:t>
            </a:r>
            <a:r>
              <a:rPr lang="en-IN" sz="3200" dirty="0" smtClean="0"/>
              <a:t>Finance Modelling and Controlling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</a:t>
            </a:r>
            <a:r>
              <a:rPr lang="en-IN" sz="3200" dirty="0" smtClean="0"/>
              <a:t>Student Life Cycle Monitoring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Performance Monitoring </a:t>
            </a: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3504" y="928670"/>
            <a:ext cx="3500462" cy="2357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42910" y="928670"/>
            <a:ext cx="3429024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85786" y="3714752"/>
            <a:ext cx="3429024" cy="2357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6380" y="3714752"/>
            <a:ext cx="3357586" cy="2286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mtClean="0"/>
              <a:t> </a:t>
            </a: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57224" y="100010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Performance monitoring 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1428736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Target allocation </a:t>
            </a:r>
          </a:p>
          <a:p>
            <a:pPr marL="342900" indent="-342900">
              <a:buAutoNum type="arabicParenR"/>
            </a:pPr>
            <a:r>
              <a:rPr lang="en-IN" dirty="0" smtClean="0"/>
              <a:t>Performance review </a:t>
            </a:r>
          </a:p>
          <a:p>
            <a:pPr marL="342900" indent="-342900"/>
            <a:endParaRPr lang="en-IN" dirty="0" smtClean="0"/>
          </a:p>
          <a:p>
            <a:pPr marL="342900" indent="-342900">
              <a:buAutoNum type="arabicParenR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3857628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Customer relationship management 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32" y="107154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Student life cycle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57818" y="157161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 </a:t>
            </a:r>
            <a:r>
              <a:rPr lang="en-IN" dirty="0" smtClean="0"/>
              <a:t>performance management </a:t>
            </a:r>
          </a:p>
          <a:p>
            <a:pPr marL="342900" indent="-342900">
              <a:buAutoNum type="arabicParenR"/>
            </a:pPr>
            <a:r>
              <a:rPr lang="en-IN" dirty="0"/>
              <a:t> </a:t>
            </a:r>
            <a:r>
              <a:rPr lang="en-IN" dirty="0" smtClean="0"/>
              <a:t>preference management </a:t>
            </a:r>
          </a:p>
          <a:p>
            <a:pPr marL="342900" indent="-342900">
              <a:buAutoNum type="arabicParenR"/>
            </a:pPr>
            <a:r>
              <a:rPr lang="en-IN" dirty="0"/>
              <a:t> </a:t>
            </a:r>
            <a:r>
              <a:rPr lang="en-IN" dirty="0" smtClean="0"/>
              <a:t>fund tracking </a:t>
            </a:r>
          </a:p>
          <a:p>
            <a:pPr marL="342900" indent="-342900">
              <a:buAutoNum type="arabicParenR"/>
            </a:pPr>
            <a:r>
              <a:rPr lang="en-IN" dirty="0"/>
              <a:t> </a:t>
            </a:r>
            <a:r>
              <a:rPr lang="en-IN" dirty="0" smtClean="0"/>
              <a:t>alerts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4572008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Customer retention </a:t>
            </a:r>
          </a:p>
          <a:p>
            <a:pPr marL="342900" indent="-342900">
              <a:buAutoNum type="arabicParenR"/>
            </a:pPr>
            <a:r>
              <a:rPr lang="en-IN" dirty="0"/>
              <a:t> </a:t>
            </a:r>
            <a:r>
              <a:rPr lang="en-IN" dirty="0" smtClean="0"/>
              <a:t>centralised repository 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385762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Marketing and sales 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29256" y="4357694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 budget allocation </a:t>
            </a:r>
          </a:p>
          <a:p>
            <a:pPr marL="342900" indent="-342900">
              <a:buAutoNum type="arabicParenR"/>
            </a:pPr>
            <a:r>
              <a:rPr lang="en-IN" dirty="0" smtClean="0"/>
              <a:t>Monitoring </a:t>
            </a:r>
          </a:p>
          <a:p>
            <a:pPr marL="342900" indent="-342900">
              <a:buAutoNum type="arabicParenR"/>
            </a:pPr>
            <a:r>
              <a:rPr lang="en-IN" dirty="0" smtClean="0"/>
              <a:t>Risk management  </a:t>
            </a:r>
            <a:endParaRPr lang="en-IN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540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Project description- Project Modules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3504" y="928670"/>
            <a:ext cx="3500462" cy="2357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14348" y="928670"/>
            <a:ext cx="3429024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85786" y="3714752"/>
            <a:ext cx="3429024" cy="2357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4" y="100010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Human resource management 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1428736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Employee management </a:t>
            </a:r>
          </a:p>
          <a:p>
            <a:pPr marL="342900" indent="-342900">
              <a:buAutoNum type="arabicParenR"/>
            </a:pPr>
            <a:r>
              <a:rPr lang="en-IN" dirty="0"/>
              <a:t> P</a:t>
            </a:r>
            <a:r>
              <a:rPr lang="en-IN" dirty="0" smtClean="0"/>
              <a:t>ayroll management</a:t>
            </a:r>
          </a:p>
          <a:p>
            <a:pPr marL="342900" indent="-342900">
              <a:buAutoNum type="arabicParenR"/>
            </a:pPr>
            <a:r>
              <a:rPr lang="en-IN" dirty="0" smtClean="0"/>
              <a:t>Time/ preference management   </a:t>
            </a:r>
          </a:p>
          <a:p>
            <a:pPr marL="342900" indent="-342900">
              <a:buAutoNum type="arabicParenR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385762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  <a:r>
              <a:rPr lang="en-IN" b="1" dirty="0" smtClean="0"/>
              <a:t>      Analytics  (BI)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32" y="107154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Finance management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00694" y="1571612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Financial accounting </a:t>
            </a:r>
          </a:p>
          <a:p>
            <a:pPr marL="342900" indent="-342900">
              <a:buAutoNum type="arabicParenR"/>
            </a:pPr>
            <a:r>
              <a:rPr lang="en-IN" dirty="0" smtClean="0"/>
              <a:t>Enterprise controlling 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4429132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IN" dirty="0" smtClean="0"/>
              <a:t>Business Analysis </a:t>
            </a:r>
          </a:p>
          <a:p>
            <a:pPr marL="514350" indent="-514350">
              <a:buAutoNum type="arabicParenR"/>
            </a:pPr>
            <a:r>
              <a:rPr lang="en-IN" dirty="0" smtClean="0"/>
              <a:t> Data  Analysis </a:t>
            </a:r>
          </a:p>
          <a:p>
            <a:endParaRPr lang="en-IN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540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Project description- Project Modules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64294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users  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14</a:t>
            </a:fld>
            <a:endParaRPr lang="en-IN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2214554"/>
          <a:ext cx="8229600" cy="391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86578" y="2428868"/>
            <a:ext cx="221457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hlinkClick r:id="rId6"/>
              </a:rPr>
              <a:t>sumit@gmail.com</a:t>
            </a:r>
            <a:r>
              <a:rPr lang="en-IN" dirty="0" smtClean="0"/>
              <a:t> </a:t>
            </a:r>
          </a:p>
          <a:p>
            <a:r>
              <a:rPr lang="en-IN" dirty="0" smtClean="0"/>
              <a:t>Pass:- </a:t>
            </a:r>
            <a:r>
              <a:rPr lang="en-IN" dirty="0" smtClean="0"/>
              <a:t>admin123</a:t>
            </a:r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86578" y="3429000"/>
            <a:ext cx="23574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hlinkClick r:id="rId7"/>
              </a:rPr>
              <a:t>ishanaik27@gmail.com</a:t>
            </a:r>
            <a:endParaRPr lang="en-IN" dirty="0" smtClean="0"/>
          </a:p>
          <a:p>
            <a:r>
              <a:rPr lang="en-IN" dirty="0" smtClean="0"/>
              <a:t>staff123</a:t>
            </a: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86578" y="4500570"/>
            <a:ext cx="221457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hlinkClick r:id="rId8"/>
              </a:rPr>
              <a:t>ishita@gmail.com</a:t>
            </a:r>
            <a:r>
              <a:rPr lang="en-IN" dirty="0" smtClean="0"/>
              <a:t> </a:t>
            </a:r>
          </a:p>
          <a:p>
            <a:r>
              <a:rPr lang="en-IN" dirty="0" smtClean="0"/>
              <a:t>branch123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6578" y="5500702"/>
            <a:ext cx="221457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hlinkClick r:id="rId9"/>
              </a:rPr>
              <a:t>Shreya@gmail.com</a:t>
            </a:r>
            <a:r>
              <a:rPr lang="en-IN" dirty="0" smtClean="0"/>
              <a:t> </a:t>
            </a:r>
          </a:p>
          <a:p>
            <a:r>
              <a:rPr lang="en-IN" dirty="0" smtClean="0"/>
              <a:t>pass </a:t>
            </a:r>
            <a:r>
              <a:rPr lang="en-IN" dirty="0" smtClean="0"/>
              <a:t>hr123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64294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Login 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Content Placeholder 6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357430"/>
            <a:ext cx="7186634" cy="3929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64294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 Management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929190" y="2714620"/>
            <a:ext cx="364333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Access to all functions </a:t>
            </a:r>
          </a:p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top functions are :-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Fund allocation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Leave approvals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Check instalment summary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Access and make required changes to centralised data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Content Placeholder 10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2143116"/>
            <a:ext cx="2688691" cy="40719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64294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Staff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57752" y="3500438"/>
            <a:ext cx="364333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Can apply for leaves </a:t>
            </a:r>
          </a:p>
          <a:p>
            <a:pPr>
              <a:buFontTx/>
              <a:buChar char="-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Check weekly Schedule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Content Placeholder 10" descr="Captur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643182"/>
            <a:ext cx="3210373" cy="31432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64294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 Manager 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000496" y="2071678"/>
            <a:ext cx="392909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Branch manager functions are :-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List new students.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Monitor conversions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Apply for leaves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Request Funds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Add staff vacancy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Monitor defaulters and send alerts 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Defaulters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9" name="Content Placeholder 8" descr="2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71678"/>
            <a:ext cx="286644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64294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HR 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929190" y="2714620"/>
            <a:ext cx="3643338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top functions are :-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Recruitment monitoring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Manage staff leaves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Manage vacancy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Make Schedule </a:t>
            </a:r>
          </a:p>
        </p:txBody>
      </p:sp>
      <p:pic>
        <p:nvPicPr>
          <p:cNvPr id="9" name="Content Placeholder 8" descr="h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2285992"/>
            <a:ext cx="2848373" cy="32580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CONTENTS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IN" dirty="0" smtClean="0"/>
              <a:t>Introduction </a:t>
            </a:r>
          </a:p>
          <a:p>
            <a:pPr marL="514350" indent="-514350">
              <a:buAutoNum type="arabicParenR"/>
            </a:pPr>
            <a:r>
              <a:rPr lang="en-IN" dirty="0" smtClean="0"/>
              <a:t> Literature Review </a:t>
            </a:r>
          </a:p>
          <a:p>
            <a:pPr marL="514350" indent="-514350">
              <a:buNone/>
            </a:pPr>
            <a:r>
              <a:rPr lang="en-IN" dirty="0" smtClean="0"/>
              <a:t>3)  Problem Statement </a:t>
            </a:r>
          </a:p>
          <a:p>
            <a:pPr marL="514350" indent="-514350">
              <a:buNone/>
            </a:pPr>
            <a:r>
              <a:rPr lang="en-IN" dirty="0" smtClean="0"/>
              <a:t>4)  Project description </a:t>
            </a:r>
          </a:p>
          <a:p>
            <a:pPr marL="514350" indent="-514350">
              <a:buNone/>
            </a:pPr>
            <a:r>
              <a:rPr lang="en-IN" dirty="0" smtClean="0"/>
              <a:t>5) References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1357298"/>
            <a:ext cx="8229600" cy="6429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12" name="Content Placeholder 11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1918"/>
            <a:ext cx="8229600" cy="3708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1357298"/>
            <a:ext cx="8229600" cy="6429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 – staff 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10" name="Content Placeholder 9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5848"/>
            <a:ext cx="8229600" cy="38777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1357298"/>
            <a:ext cx="8229600" cy="6429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 – Student 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10" name="Content Placeholder 9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357430"/>
            <a:ext cx="8229600" cy="3570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1357298"/>
            <a:ext cx="8229600" cy="6429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 – Vacancy  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8" name="Content Placeholder 7" descr="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643182"/>
            <a:ext cx="8229600" cy="3470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1357298"/>
            <a:ext cx="8229600" cy="6429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 – 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nstallment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10" name="Content Placeholder 9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500306"/>
            <a:ext cx="8229600" cy="35520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1357298"/>
            <a:ext cx="8229600" cy="6429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Design- Funds 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10" name="Content Placeholder 9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8234"/>
            <a:ext cx="8229600" cy="38325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1357298"/>
            <a:ext cx="8229600" cy="6429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Design- Branch 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10" name="Content Placeholder 9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4479"/>
            <a:ext cx="8115328" cy="39977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50006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Email module 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9" name="Picture 8" descr="email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40"/>
            <a:ext cx="6143668" cy="3929090"/>
          </a:xfrm>
          <a:prstGeom prst="rect">
            <a:avLst/>
          </a:prstGeom>
        </p:spPr>
      </p:pic>
      <p:pic>
        <p:nvPicPr>
          <p:cNvPr id="8" name="Content Placeholder 7" descr="email o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9058" y="3357562"/>
            <a:ext cx="4686954" cy="2162477"/>
          </a:xfrm>
        </p:spPr>
      </p:pic>
      <p:sp>
        <p:nvSpPr>
          <p:cNvPr id="10" name="TextBox 9"/>
          <p:cNvSpPr txBox="1"/>
          <p:nvPr/>
        </p:nvSpPr>
        <p:spPr>
          <a:xfrm rot="5400000">
            <a:off x="5691480" y="2577059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Code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257128" y="488740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</a:t>
            </a:r>
            <a:endParaRPr lang="en-IN" dirty="0"/>
          </a:p>
        </p:txBody>
      </p:sp>
      <p:pic>
        <p:nvPicPr>
          <p:cNvPr id="14" name="Picture 13" descr="email i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43578"/>
            <a:ext cx="9144000" cy="1214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50006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Email 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 &amp; SMS module  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71678"/>
            <a:ext cx="8329642" cy="4054485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</a:t>
            </a:r>
            <a:r>
              <a:rPr lang="en-IN" dirty="0" smtClean="0"/>
              <a:t>party integration </a:t>
            </a:r>
          </a:p>
          <a:p>
            <a:pPr>
              <a:buNone/>
            </a:pPr>
            <a:r>
              <a:rPr lang="en-IN" dirty="0" smtClean="0"/>
              <a:t>SMS :-MSG91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Email:- </a:t>
            </a:r>
            <a:r>
              <a:rPr lang="en-IN" dirty="0" smtClean="0"/>
              <a:t> </a:t>
            </a:r>
            <a:r>
              <a:rPr lang="en-IN" dirty="0" smtClean="0"/>
              <a:t>G</a:t>
            </a:r>
            <a:r>
              <a:rPr lang="en-IN" dirty="0" smtClean="0"/>
              <a:t>mail integration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58204" cy="58259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and software requirements 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FontTx/>
              <a:buChar char="-"/>
            </a:pPr>
            <a:r>
              <a:rPr lang="en-IN" sz="2800" dirty="0" smtClean="0"/>
              <a:t>PIV Desktop/Laptop with minimum </a:t>
            </a:r>
          </a:p>
          <a:p>
            <a:pPr>
              <a:buFontTx/>
              <a:buChar char="-"/>
            </a:pPr>
            <a:r>
              <a:rPr lang="en-IN" sz="2800" dirty="0" smtClean="0"/>
              <a:t>160 GB HDD</a:t>
            </a:r>
          </a:p>
          <a:p>
            <a:pPr>
              <a:buFontTx/>
              <a:buChar char="-"/>
            </a:pPr>
            <a:r>
              <a:rPr lang="en-IN" sz="2800" dirty="0" smtClean="0"/>
              <a:t>2GB RAM 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500034" y="1714488"/>
            <a:ext cx="371477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Hardware used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71472" y="3714752"/>
            <a:ext cx="371477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Software used 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4429132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Operating system </a:t>
            </a:r>
          </a:p>
          <a:p>
            <a:pPr>
              <a:buFontTx/>
              <a:buChar char="-"/>
            </a:pPr>
            <a:r>
              <a:rPr lang="en-IN" sz="2400" dirty="0" smtClean="0"/>
              <a:t> </a:t>
            </a:r>
            <a:r>
              <a:rPr lang="en-IN" sz="2400" dirty="0"/>
              <a:t>A</a:t>
            </a:r>
            <a:r>
              <a:rPr lang="en-IN" sz="2400" dirty="0" smtClean="0"/>
              <a:t>ny  OS </a:t>
            </a:r>
          </a:p>
          <a:p>
            <a:r>
              <a:rPr lang="en-IN" sz="2400" b="1" dirty="0" smtClean="0"/>
              <a:t>Application software </a:t>
            </a:r>
          </a:p>
          <a:p>
            <a:pPr>
              <a:buFontTx/>
              <a:buChar char="-"/>
            </a:pPr>
            <a:r>
              <a:rPr lang="en-IN" sz="2400" dirty="0" err="1" smtClean="0"/>
              <a:t>Xampp</a:t>
            </a:r>
            <a:r>
              <a:rPr lang="en-IN" sz="2400" dirty="0" smtClean="0"/>
              <a:t> server/</a:t>
            </a:r>
            <a:r>
              <a:rPr lang="en-IN" sz="2400" dirty="0" err="1" smtClean="0"/>
              <a:t>wamp</a:t>
            </a:r>
            <a:r>
              <a:rPr lang="en-IN" sz="2400" dirty="0" smtClean="0"/>
              <a:t>  , Anaconda, Jupiter  server</a:t>
            </a:r>
          </a:p>
          <a:p>
            <a:pPr>
              <a:buFontTx/>
              <a:buChar char="-"/>
            </a:pPr>
            <a:r>
              <a:rPr lang="en-IN" sz="2400" dirty="0"/>
              <a:t> </a:t>
            </a:r>
            <a:r>
              <a:rPr lang="en-IN" sz="2400" dirty="0" smtClean="0"/>
              <a:t>PHP, MYSQL, Python </a:t>
            </a:r>
            <a:endParaRPr lang="en-IN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596" y="142852"/>
            <a:ext cx="8229600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description (contd.)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0002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7200" b="1" dirty="0" smtClean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IN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17859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7200" b="1" dirty="0" smtClean="0">
                <a:solidFill>
                  <a:schemeClr val="accent1">
                    <a:lumMod val="75000"/>
                  </a:schemeClr>
                </a:solidFill>
              </a:rPr>
              <a:t>REFERENCES </a:t>
            </a:r>
            <a:endParaRPr lang="en-IN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References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Top 5 </a:t>
            </a:r>
            <a:r>
              <a:rPr lang="en-IN" dirty="0" err="1" smtClean="0"/>
              <a:t>beneﬁts</a:t>
            </a:r>
            <a:r>
              <a:rPr lang="en-IN" dirty="0" smtClean="0"/>
              <a:t> of implementing </a:t>
            </a:r>
            <a:r>
              <a:rPr lang="en-IN" dirty="0" err="1" smtClean="0"/>
              <a:t>erp</a:t>
            </a:r>
            <a:r>
              <a:rPr lang="en-IN" dirty="0" smtClean="0"/>
              <a:t> </a:t>
            </a:r>
            <a:r>
              <a:rPr lang="en-IN" dirty="0" err="1" smtClean="0"/>
              <a:t>software,・http</a:t>
            </a:r>
            <a:r>
              <a:rPr lang="en-IN" dirty="0" smtClean="0"/>
              <a:t>://</a:t>
            </a:r>
            <a:r>
              <a:rPr lang="en-IN" dirty="0" err="1" smtClean="0"/>
              <a:t>www.workwisellc.com</a:t>
            </a:r>
            <a:r>
              <a:rPr lang="en-IN" dirty="0" smtClean="0"/>
              <a:t>/</a:t>
            </a:r>
          </a:p>
          <a:p>
            <a:r>
              <a:rPr lang="en-IN" dirty="0" smtClean="0"/>
              <a:t>5-beneﬁts-implementing-erp-software/.</a:t>
            </a:r>
          </a:p>
          <a:p>
            <a:r>
              <a:rPr lang="en-IN" dirty="0" smtClean="0"/>
              <a:t>[2]</a:t>
            </a:r>
            <a:r>
              <a:rPr lang="en-IN" dirty="0" err="1" smtClean="0"/>
              <a:t>摘rp</a:t>
            </a:r>
            <a:r>
              <a:rPr lang="en-IN" dirty="0" smtClean="0"/>
              <a:t> advantages and </a:t>
            </a:r>
            <a:r>
              <a:rPr lang="en-IN" dirty="0" err="1" smtClean="0"/>
              <a:t>disadvantages,・https</a:t>
            </a:r>
            <a:r>
              <a:rPr lang="en-IN" dirty="0" smtClean="0"/>
              <a:t>://</a:t>
            </a:r>
            <a:r>
              <a:rPr lang="en-IN" dirty="0" err="1" smtClean="0"/>
              <a:t>selecthub.com</a:t>
            </a:r>
            <a:r>
              <a:rPr lang="en-IN" dirty="0" smtClean="0"/>
              <a:t>/</a:t>
            </a:r>
          </a:p>
          <a:p>
            <a:r>
              <a:rPr lang="en-IN" dirty="0" smtClean="0"/>
              <a:t>enterprise-resource-planning/</a:t>
            </a:r>
            <a:r>
              <a:rPr lang="en-IN" dirty="0" err="1" smtClean="0"/>
              <a:t>erp</a:t>
            </a:r>
            <a:r>
              <a:rPr lang="en-IN" dirty="0" smtClean="0"/>
              <a:t>-advantages-and-disadvantages/.</a:t>
            </a:r>
          </a:p>
          <a:p>
            <a:r>
              <a:rPr lang="en-US" altLang="ja-JP" dirty="0" smtClean="0"/>
              <a:t>[3]</a:t>
            </a:r>
            <a:r>
              <a:rPr lang="ja-JP" altLang="en-US" smtClean="0"/>
              <a:t>鄭</a:t>
            </a:r>
            <a:r>
              <a:rPr lang="en-IN" dirty="0" err="1" smtClean="0"/>
              <a:t>utoregressive</a:t>
            </a:r>
            <a:r>
              <a:rPr lang="en-IN" dirty="0" smtClean="0"/>
              <a:t> integrated moving </a:t>
            </a:r>
            <a:r>
              <a:rPr lang="en-IN" dirty="0" err="1" smtClean="0"/>
              <a:t>average,・https</a:t>
            </a:r>
            <a:r>
              <a:rPr lang="en-IN" dirty="0" smtClean="0"/>
              <a:t>://</a:t>
            </a:r>
            <a:r>
              <a:rPr lang="en-IN" dirty="0" err="1" smtClean="0"/>
              <a:t>en.wikipedia.org</a:t>
            </a:r>
            <a:r>
              <a:rPr lang="en-IN" dirty="0" smtClean="0"/>
              <a:t>/wiki/</a:t>
            </a:r>
          </a:p>
          <a:p>
            <a:r>
              <a:rPr lang="en-IN" dirty="0" err="1" smtClean="0"/>
              <a:t>Autoregressive_integrated_moving_average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[4]http://www.eresourceerp.com/Finance-Management.html.</a:t>
            </a:r>
          </a:p>
          <a:p>
            <a:r>
              <a:rPr lang="en-IN" dirty="0" smtClean="0"/>
              <a:t>[5]http://www.eresourceerp.com/Human-resource-management.html.</a:t>
            </a:r>
          </a:p>
          <a:p>
            <a:r>
              <a:rPr lang="en-IN" dirty="0" smtClean="0"/>
              <a:t>[6]http://www8.hp.com/in/en/software-solutions/system-performance-monitoring/.</a:t>
            </a:r>
          </a:p>
          <a:p>
            <a:r>
              <a:rPr lang="en-IN" dirty="0" smtClean="0"/>
              <a:t>[7]</a:t>
            </a:r>
            <a:r>
              <a:rPr lang="en-IN" dirty="0" err="1" smtClean="0"/>
              <a:t>摘nterprise</a:t>
            </a:r>
            <a:r>
              <a:rPr lang="en-IN" dirty="0" smtClean="0"/>
              <a:t> resource planning software </a:t>
            </a:r>
            <a:r>
              <a:rPr lang="en-IN" dirty="0" err="1" smtClean="0"/>
              <a:t>buyer痴</a:t>
            </a:r>
            <a:r>
              <a:rPr lang="en-IN" dirty="0" smtClean="0"/>
              <a:t> </a:t>
            </a:r>
            <a:r>
              <a:rPr lang="en-IN" dirty="0" err="1" smtClean="0"/>
              <a:t>guide,・http</a:t>
            </a:r>
            <a:r>
              <a:rPr lang="en-IN" dirty="0" smtClean="0"/>
              <a:t>://</a:t>
            </a:r>
            <a:r>
              <a:rPr lang="en-IN" dirty="0" err="1" smtClean="0"/>
              <a:t>technologyadvice.com</a:t>
            </a:r>
            <a:r>
              <a:rPr lang="en-IN" dirty="0" smtClean="0"/>
              <a:t>/</a:t>
            </a:r>
          </a:p>
          <a:p>
            <a:r>
              <a:rPr lang="en-IN" dirty="0" err="1" smtClean="0"/>
              <a:t>erp</a:t>
            </a:r>
            <a:r>
              <a:rPr lang="en-IN" dirty="0" smtClean="0"/>
              <a:t>/smart-advisor/.</a:t>
            </a:r>
          </a:p>
          <a:p>
            <a:r>
              <a:rPr lang="en-IN" dirty="0" smtClean="0"/>
              <a:t>[8]S. </a:t>
            </a:r>
            <a:r>
              <a:rPr lang="en-IN" dirty="0" err="1" smtClean="0"/>
              <a:t>Rani</a:t>
            </a:r>
            <a:r>
              <a:rPr lang="en-IN" dirty="0" smtClean="0"/>
              <a:t>, </a:t>
            </a:r>
            <a:r>
              <a:rPr lang="ja-JP" altLang="en-US" smtClean="0"/>
              <a:t>鄭 </a:t>
            </a:r>
            <a:r>
              <a:rPr lang="en-IN" dirty="0" smtClean="0"/>
              <a:t>review of </a:t>
            </a:r>
            <a:r>
              <a:rPr lang="en-IN" dirty="0" err="1" smtClean="0"/>
              <a:t>erp</a:t>
            </a:r>
            <a:r>
              <a:rPr lang="en-IN" dirty="0" smtClean="0"/>
              <a:t> implementation in higher education </a:t>
            </a:r>
            <a:r>
              <a:rPr lang="en-IN" dirty="0" err="1" smtClean="0"/>
              <a:t>institutions,・</a:t>
            </a:r>
            <a:r>
              <a:rPr lang="en-IN" i="1" dirty="0" err="1" smtClean="0"/>
              <a:t>International</a:t>
            </a:r>
            <a:endParaRPr lang="en-IN" i="1" dirty="0" smtClean="0"/>
          </a:p>
          <a:p>
            <a:r>
              <a:rPr lang="en-IN" i="1" dirty="0" smtClean="0"/>
              <a:t>Journal of Advanced Research in Computer Science and Software Engineering,</a:t>
            </a:r>
          </a:p>
          <a:p>
            <a:r>
              <a:rPr lang="en-IN" dirty="0" smtClean="0"/>
              <a:t>vol. 6, 2016.</a:t>
            </a:r>
          </a:p>
          <a:p>
            <a:r>
              <a:rPr lang="en-IN" dirty="0" smtClean="0"/>
              <a:t>[9]P. </a:t>
            </a:r>
            <a:r>
              <a:rPr lang="en-IN" dirty="0" err="1" smtClean="0"/>
              <a:t>Soni</a:t>
            </a:r>
            <a:r>
              <a:rPr lang="en-IN" dirty="0" smtClean="0"/>
              <a:t>, </a:t>
            </a:r>
            <a:r>
              <a:rPr lang="ja-JP" altLang="en-US" smtClean="0"/>
              <a:t>摘</a:t>
            </a:r>
            <a:r>
              <a:rPr lang="en-IN" dirty="0" err="1" smtClean="0"/>
              <a:t>rp</a:t>
            </a:r>
            <a:r>
              <a:rPr lang="en-IN" dirty="0" smtClean="0"/>
              <a:t> implementation in </a:t>
            </a:r>
            <a:r>
              <a:rPr lang="en-IN" dirty="0" err="1" smtClean="0"/>
              <a:t>organization,・http</a:t>
            </a:r>
            <a:r>
              <a:rPr lang="en-IN" dirty="0" smtClean="0"/>
              <a:t>://</a:t>
            </a:r>
            <a:r>
              <a:rPr lang="en-IN" dirty="0" err="1" smtClean="0"/>
              <a:t>www.slideshare.net</a:t>
            </a:r>
            <a:r>
              <a:rPr lang="en-IN" dirty="0" smtClean="0"/>
              <a:t>/</a:t>
            </a:r>
          </a:p>
          <a:p>
            <a:r>
              <a:rPr lang="en-IN" dirty="0" smtClean="0"/>
              <a:t>PoojaSoni13/project-reporterpimplemetaion-24331857, </a:t>
            </a:r>
            <a:r>
              <a:rPr lang="en-IN" smtClean="0"/>
              <a:t>2013.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7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IN" sz="7200" b="1" dirty="0" smtClean="0">
                <a:solidFill>
                  <a:schemeClr val="accent1">
                    <a:lumMod val="75000"/>
                  </a:schemeClr>
                </a:solidFill>
              </a:rPr>
              <a:t>THANK YOU! </a:t>
            </a:r>
            <a:endParaRPr lang="en-IN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Introduction 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“ERP- </a:t>
            </a:r>
            <a:r>
              <a:rPr lang="en-IN" sz="2600" i="1" dirty="0" smtClean="0"/>
              <a:t>Enterprise Resource planning is cross functional enterprise system driven by integrated suite of software modules that supports basic internal business processed of the company.”  </a:t>
            </a:r>
          </a:p>
          <a:p>
            <a:r>
              <a:rPr lang="en-IN" dirty="0"/>
              <a:t> C</a:t>
            </a:r>
            <a:r>
              <a:rPr lang="en-IN" dirty="0" smtClean="0"/>
              <a:t>arries common business functions and integrates business activities across enterprise.</a:t>
            </a:r>
          </a:p>
          <a:p>
            <a:r>
              <a:rPr lang="en-IN" dirty="0"/>
              <a:t> </a:t>
            </a:r>
            <a:r>
              <a:rPr lang="en-IN" dirty="0" smtClean="0"/>
              <a:t>Optimises maintains and tracks business functions. </a:t>
            </a:r>
          </a:p>
          <a:p>
            <a:r>
              <a:rPr lang="en-IN" dirty="0" smtClean="0"/>
              <a:t>Serves as a planning , purchasing , HRM , CRM , finance, analysis solution to organisation.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Literature survey   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186766" cy="4125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-  Flexibility </a:t>
            </a:r>
          </a:p>
          <a:p>
            <a:pPr>
              <a:buFontTx/>
              <a:buChar char="-"/>
            </a:pPr>
            <a:r>
              <a:rPr lang="en-IN" dirty="0" smtClean="0"/>
              <a:t>Easy adaptation</a:t>
            </a:r>
          </a:p>
          <a:p>
            <a:pPr>
              <a:buFontTx/>
              <a:buChar char="-"/>
            </a:pPr>
            <a:r>
              <a:rPr lang="en-IN" dirty="0"/>
              <a:t>C</a:t>
            </a:r>
            <a:r>
              <a:rPr lang="en-IN" dirty="0" smtClean="0"/>
              <a:t>ost effective </a:t>
            </a:r>
          </a:p>
          <a:p>
            <a:pPr>
              <a:buFontTx/>
              <a:buChar char="-"/>
            </a:pPr>
            <a:r>
              <a:rPr lang="en-IN" dirty="0" smtClean="0"/>
              <a:t>Support and stability </a:t>
            </a:r>
          </a:p>
          <a:p>
            <a:pPr>
              <a:buFontTx/>
              <a:buChar char="-"/>
            </a:pPr>
            <a:r>
              <a:rPr lang="en-IN" dirty="0" smtClean="0"/>
              <a:t>Spots trends </a:t>
            </a:r>
          </a:p>
          <a:p>
            <a:pPr>
              <a:buFontTx/>
              <a:buChar char="-"/>
            </a:pPr>
            <a:r>
              <a:rPr lang="en-IN" dirty="0" smtClean="0"/>
              <a:t>Decision support </a:t>
            </a:r>
          </a:p>
          <a:p>
            <a:pPr>
              <a:buFontTx/>
              <a:buChar char="-"/>
            </a:pPr>
            <a:r>
              <a:rPr lang="en-IN" dirty="0"/>
              <a:t>R</a:t>
            </a:r>
            <a:r>
              <a:rPr lang="en-IN" dirty="0" smtClean="0"/>
              <a:t>isk  detection and management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3582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I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Characteristics of system 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58204" cy="63184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j) Functions/components  of system </a:t>
            </a:r>
            <a:endParaRPr lang="en-I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Analytics </a:t>
            </a:r>
          </a:p>
          <a:p>
            <a:r>
              <a:rPr lang="en-IN" dirty="0"/>
              <a:t> </a:t>
            </a:r>
            <a:r>
              <a:rPr lang="en-IN" dirty="0" smtClean="0"/>
              <a:t>Human resource management </a:t>
            </a:r>
          </a:p>
          <a:p>
            <a:r>
              <a:rPr lang="en-IN" dirty="0"/>
              <a:t> </a:t>
            </a:r>
            <a:r>
              <a:rPr lang="en-IN" dirty="0" smtClean="0"/>
              <a:t>Finance management </a:t>
            </a:r>
          </a:p>
          <a:p>
            <a:r>
              <a:rPr lang="en-IN" dirty="0" smtClean="0"/>
              <a:t>Purchase management </a:t>
            </a:r>
          </a:p>
          <a:p>
            <a:r>
              <a:rPr lang="en-IN" dirty="0"/>
              <a:t> P</a:t>
            </a:r>
            <a:r>
              <a:rPr lang="en-IN" dirty="0" smtClean="0"/>
              <a:t>erformance monitoring </a:t>
            </a:r>
          </a:p>
          <a:p>
            <a:r>
              <a:rPr lang="en-IN" dirty="0" smtClean="0"/>
              <a:t> Customer relationship Management </a:t>
            </a:r>
          </a:p>
          <a:p>
            <a:r>
              <a:rPr lang="en-IN" dirty="0" smtClean="0"/>
              <a:t>Student (product) life cycle management</a:t>
            </a:r>
          </a:p>
          <a:p>
            <a:r>
              <a:rPr lang="en-IN" dirty="0" smtClean="0"/>
              <a:t>Marketing and sales (analysis and control)   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214290"/>
            <a:ext cx="8229600" cy="939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Literature Survey (contd.) </a:t>
            </a:r>
            <a:endParaRPr kumimoji="0" lang="en-I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8229600" cy="57150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) Introduction </a:t>
            </a: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f Company  </a:t>
            </a:r>
            <a:endParaRPr lang="en-I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IN" dirty="0" smtClean="0"/>
              <a:t> ERP system for </a:t>
            </a:r>
            <a:r>
              <a:rPr lang="en-IN" dirty="0" err="1" smtClean="0"/>
              <a:t>CATKing</a:t>
            </a:r>
            <a:r>
              <a:rPr lang="en-IN" dirty="0" smtClean="0"/>
              <a:t> </a:t>
            </a:r>
          </a:p>
          <a:p>
            <a:r>
              <a:rPr lang="en-IN" dirty="0"/>
              <a:t> </a:t>
            </a:r>
            <a:r>
              <a:rPr lang="en-IN" dirty="0" smtClean="0"/>
              <a:t>MBA coaching institute </a:t>
            </a:r>
          </a:p>
          <a:p>
            <a:pPr>
              <a:buNone/>
            </a:pPr>
            <a:r>
              <a:rPr lang="en-IN" dirty="0"/>
              <a:t> C</a:t>
            </a:r>
            <a:r>
              <a:rPr lang="en-IN" dirty="0" smtClean="0"/>
              <a:t>ontaining </a:t>
            </a:r>
          </a:p>
          <a:p>
            <a:pPr>
              <a:buFontTx/>
              <a:buChar char="-"/>
            </a:pPr>
            <a:r>
              <a:rPr lang="en-IN" dirty="0" smtClean="0"/>
              <a:t>2000 students across </a:t>
            </a:r>
            <a:r>
              <a:rPr lang="en-IN" dirty="0" err="1" smtClean="0"/>
              <a:t>center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/>
              <a:t> </a:t>
            </a:r>
            <a:r>
              <a:rPr lang="en-IN" dirty="0" smtClean="0"/>
              <a:t>spread across 5 locations </a:t>
            </a:r>
          </a:p>
          <a:p>
            <a:pPr>
              <a:buFontTx/>
              <a:buChar char="-"/>
            </a:pPr>
            <a:r>
              <a:rPr lang="en-IN" dirty="0" smtClean="0"/>
              <a:t> estimated business growth 50% </a:t>
            </a:r>
          </a:p>
          <a:p>
            <a:pPr>
              <a:buFontTx/>
              <a:buChar char="-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939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Literature Survey (contd.) </a:t>
            </a:r>
            <a:endParaRPr kumimoji="0" lang="en-I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1"/>
            <a:ext cx="8229600" cy="15716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7200" b="1" dirty="0" smtClean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IN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 create a </a:t>
            </a:r>
          </a:p>
          <a:p>
            <a:r>
              <a:rPr lang="en-IN" dirty="0"/>
              <a:t>S</a:t>
            </a:r>
            <a:r>
              <a:rPr lang="en-IN" dirty="0" smtClean="0"/>
              <a:t>tudent </a:t>
            </a:r>
            <a:r>
              <a:rPr lang="en-IN" dirty="0"/>
              <a:t>life </a:t>
            </a:r>
            <a:r>
              <a:rPr lang="en-IN" dirty="0" smtClean="0"/>
              <a:t>cycle monitoring </a:t>
            </a:r>
            <a:endParaRPr lang="en-IN" dirty="0"/>
          </a:p>
          <a:p>
            <a:pPr lvl="0"/>
            <a:r>
              <a:rPr lang="en-IN" dirty="0"/>
              <a:t>I</a:t>
            </a:r>
            <a:r>
              <a:rPr lang="en-IN" dirty="0" smtClean="0"/>
              <a:t>ntern </a:t>
            </a:r>
            <a:r>
              <a:rPr lang="en-IN" dirty="0"/>
              <a:t>and employee </a:t>
            </a:r>
            <a:r>
              <a:rPr lang="en-IN" dirty="0" smtClean="0"/>
              <a:t>performance tracker. </a:t>
            </a:r>
            <a:endParaRPr lang="en-IN" dirty="0"/>
          </a:p>
          <a:p>
            <a:pPr lvl="0"/>
            <a:r>
              <a:rPr lang="en-IN" dirty="0"/>
              <a:t>Reducing approvals time frame. </a:t>
            </a:r>
          </a:p>
          <a:p>
            <a:pPr lvl="0"/>
            <a:r>
              <a:rPr lang="en-IN" dirty="0"/>
              <a:t>Automating the data updating system. </a:t>
            </a:r>
          </a:p>
          <a:p>
            <a:pPr lvl="0"/>
            <a:r>
              <a:rPr lang="en-IN" dirty="0" smtClean="0"/>
              <a:t>Reduction in excess fund allocation.</a:t>
            </a:r>
            <a:endParaRPr lang="en-IN" dirty="0"/>
          </a:p>
          <a:p>
            <a:pPr lvl="0"/>
            <a:r>
              <a:rPr lang="en-IN" dirty="0"/>
              <a:t>Tracking the organisational targets.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85E3-2604-4795-8EEF-D96CC187BB2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799</Words>
  <Application>Microsoft Office PowerPoint</Application>
  <PresentationFormat>On-screen Show (4:3)</PresentationFormat>
  <Paragraphs>233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Business Monitoring Software </vt:lpstr>
      <vt:lpstr>CONTENTS </vt:lpstr>
      <vt:lpstr>Slide 3</vt:lpstr>
      <vt:lpstr>Introduction </vt:lpstr>
      <vt:lpstr>Literature survey   </vt:lpstr>
      <vt:lpstr>j) Functions/components  of system </vt:lpstr>
      <vt:lpstr>k) Introduction Of Company  </vt:lpstr>
      <vt:lpstr>Slide 8</vt:lpstr>
      <vt:lpstr>Problem statement</vt:lpstr>
      <vt:lpstr>Slide 10</vt:lpstr>
      <vt:lpstr>Project description</vt:lpstr>
      <vt:lpstr>Project description- Project Modules </vt:lpstr>
      <vt:lpstr>Project description- Project Modules </vt:lpstr>
      <vt:lpstr>Software users  </vt:lpstr>
      <vt:lpstr>Login </vt:lpstr>
      <vt:lpstr>Top Management</vt:lpstr>
      <vt:lpstr>Staff</vt:lpstr>
      <vt:lpstr>Branch Manager </vt:lpstr>
      <vt:lpstr>HR 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Email module </vt:lpstr>
      <vt:lpstr>Email module &amp; SMS module  </vt:lpstr>
      <vt:lpstr>Hardware and software requirements </vt:lpstr>
      <vt:lpstr>Slide 30</vt:lpstr>
      <vt:lpstr>References 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Monitoring Software</dc:title>
  <dc:creator>prerana tirodkar</dc:creator>
  <cp:lastModifiedBy>prerana tirodkar</cp:lastModifiedBy>
  <cp:revision>46</cp:revision>
  <dcterms:created xsi:type="dcterms:W3CDTF">2016-10-29T18:43:16Z</dcterms:created>
  <dcterms:modified xsi:type="dcterms:W3CDTF">2017-04-27T17:48:17Z</dcterms:modified>
</cp:coreProperties>
</file>