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1" r:id="rId4"/>
    <p:sldId id="265"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67"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p>
            <a:r>
              <a:rPr lang="en-US" b="1" dirty="0">
                <a:sym typeface="+mn-ea"/>
              </a:rPr>
              <a:t> How Blockchain Can Be Used In Securities Servicing &amp; How It Works?</a:t>
            </a:r>
            <a:endParaRPr lang="en-US"/>
          </a:p>
        </p:txBody>
      </p:sp>
      <p:sp>
        <p:nvSpPr>
          <p:cNvPr id="5" name="Text Box 4"/>
          <p:cNvSpPr txBox="1"/>
          <p:nvPr/>
        </p:nvSpPr>
        <p:spPr>
          <a:xfrm>
            <a:off x="1033145" y="1691005"/>
            <a:ext cx="8265795" cy="5262245"/>
          </a:xfrm>
          <a:prstGeom prst="rect">
            <a:avLst/>
          </a:prstGeom>
          <a:noFill/>
        </p:spPr>
        <p:txBody>
          <a:bodyPr wrap="square" rtlCol="0">
            <a:spAutoFit/>
          </a:bodyPr>
          <a:p>
            <a:r>
              <a:rPr lang="en-IN" altLang="en-US" sz="2800">
                <a:sym typeface="+mn-ea"/>
              </a:rPr>
              <a:t>this is a simple implementation of block chain using python. I have used different csv files(can be treated as different companies) as different nodes. we can make direct transaction between any node. Every node is chained with each other as a block which provides security of data and every block has its hash key generated by using its content which ensures no one can change data in file.</a:t>
            </a:r>
            <a:endParaRPr lang="en-IN" altLang="en-US" sz="2800"/>
          </a:p>
          <a:p>
            <a:endParaRPr lang="en-IN" altLang="en-US" sz="2800"/>
          </a:p>
          <a:p>
            <a:r>
              <a:rPr lang="en-IN" altLang="en-US" sz="2800">
                <a:sym typeface="+mn-ea"/>
              </a:rPr>
              <a:t>This is just a basic idea, we can implement it in large scale using more advanced concepts.</a:t>
            </a:r>
            <a:endParaRPr lang="en-IN" altLang="en-US" sz="2800"/>
          </a:p>
          <a:p>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450850" y="8890"/>
            <a:ext cx="12428220" cy="6840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ym typeface="+mn-ea"/>
              </a:rPr>
              <a:t>if</a:t>
            </a:r>
            <a:endParaRPr lang="en-US"/>
          </a:p>
        </p:txBody>
      </p:sp>
      <p:sp>
        <p:nvSpPr>
          <p:cNvPr id="15" name="Text Box 14"/>
          <p:cNvSpPr txBox="1"/>
          <p:nvPr/>
        </p:nvSpPr>
        <p:spPr>
          <a:xfrm>
            <a:off x="90170" y="682625"/>
            <a:ext cx="2456815" cy="829945"/>
          </a:xfrm>
          <a:prstGeom prst="rect">
            <a:avLst/>
          </a:prstGeom>
          <a:noFill/>
        </p:spPr>
        <p:txBody>
          <a:bodyPr wrap="square" rtlCol="0">
            <a:spAutoFit/>
          </a:bodyPr>
          <a:p>
            <a:r>
              <a:rPr lang="en-IN" altLang="en-US" sz="2400">
                <a:solidFill>
                  <a:schemeClr val="tx1"/>
                </a:solidFill>
                <a:uFillTx/>
              </a:rPr>
              <a:t>Architecture Diagram</a:t>
            </a:r>
            <a:r>
              <a:rPr lang="en-IN" altLang="en-US"/>
              <a:t>:</a:t>
            </a:r>
            <a:endParaRPr lang="en-IN" altLang="en-US"/>
          </a:p>
        </p:txBody>
      </p:sp>
      <p:sp>
        <p:nvSpPr>
          <p:cNvPr id="17" name="Rectangle 16"/>
          <p:cNvSpPr/>
          <p:nvPr/>
        </p:nvSpPr>
        <p:spPr>
          <a:xfrm>
            <a:off x="9494520" y="239395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 17"/>
          <p:cNvSpPr/>
          <p:nvPr/>
        </p:nvSpPr>
        <p:spPr>
          <a:xfrm>
            <a:off x="9494520" y="4841875"/>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ectangle 18"/>
          <p:cNvSpPr/>
          <p:nvPr/>
        </p:nvSpPr>
        <p:spPr>
          <a:xfrm>
            <a:off x="6125845" y="4841875"/>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 19"/>
          <p:cNvSpPr/>
          <p:nvPr/>
        </p:nvSpPr>
        <p:spPr>
          <a:xfrm>
            <a:off x="6133465" y="239395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Text Box 20"/>
          <p:cNvSpPr txBox="1"/>
          <p:nvPr/>
        </p:nvSpPr>
        <p:spPr>
          <a:xfrm>
            <a:off x="6346825" y="2559050"/>
            <a:ext cx="487680" cy="645160"/>
          </a:xfrm>
          <a:prstGeom prst="rect">
            <a:avLst/>
          </a:prstGeom>
          <a:noFill/>
        </p:spPr>
        <p:txBody>
          <a:bodyPr wrap="square" rtlCol="0">
            <a:spAutoFit/>
          </a:bodyPr>
          <a:p>
            <a:r>
              <a:rPr lang="en-IN" altLang="en-US" sz="3600" b="1">
                <a:solidFill>
                  <a:schemeClr val="tx1"/>
                </a:solidFill>
                <a:uFillTx/>
              </a:rPr>
              <a:t>A</a:t>
            </a:r>
            <a:endParaRPr lang="en-IN" altLang="en-US" sz="3600" b="1">
              <a:solidFill>
                <a:schemeClr val="tx1"/>
              </a:solidFill>
              <a:uFillTx/>
            </a:endParaRPr>
          </a:p>
        </p:txBody>
      </p:sp>
      <p:sp>
        <p:nvSpPr>
          <p:cNvPr id="22" name="Text Box 21"/>
          <p:cNvSpPr txBox="1"/>
          <p:nvPr/>
        </p:nvSpPr>
        <p:spPr>
          <a:xfrm>
            <a:off x="9700260" y="2610485"/>
            <a:ext cx="502285" cy="645160"/>
          </a:xfrm>
          <a:prstGeom prst="rect">
            <a:avLst/>
          </a:prstGeom>
          <a:noFill/>
        </p:spPr>
        <p:txBody>
          <a:bodyPr wrap="square" rtlCol="0">
            <a:spAutoFit/>
          </a:bodyPr>
          <a:p>
            <a:r>
              <a:rPr lang="en-IN" altLang="en-US" sz="3600" b="1">
                <a:solidFill>
                  <a:schemeClr val="tx1"/>
                </a:solidFill>
                <a:uFillTx/>
              </a:rPr>
              <a:t>B</a:t>
            </a:r>
            <a:endParaRPr lang="en-IN" altLang="en-US" sz="3600" b="1">
              <a:solidFill>
                <a:schemeClr val="tx1"/>
              </a:solidFill>
              <a:uFillTx/>
            </a:endParaRPr>
          </a:p>
        </p:txBody>
      </p:sp>
      <p:sp>
        <p:nvSpPr>
          <p:cNvPr id="23" name="Text Box 22"/>
          <p:cNvSpPr txBox="1"/>
          <p:nvPr/>
        </p:nvSpPr>
        <p:spPr>
          <a:xfrm>
            <a:off x="6332220" y="4976495"/>
            <a:ext cx="502285" cy="645160"/>
          </a:xfrm>
          <a:prstGeom prst="rect">
            <a:avLst/>
          </a:prstGeom>
          <a:noFill/>
        </p:spPr>
        <p:txBody>
          <a:bodyPr wrap="square" rtlCol="0">
            <a:spAutoFit/>
          </a:bodyPr>
          <a:p>
            <a:r>
              <a:rPr lang="en-IN" altLang="en-US" sz="3600" b="1">
                <a:solidFill>
                  <a:schemeClr val="tx1"/>
                </a:solidFill>
                <a:uFillTx/>
              </a:rPr>
              <a:t>D</a:t>
            </a:r>
            <a:endParaRPr lang="en-IN" altLang="en-US" sz="3600" b="1">
              <a:solidFill>
                <a:schemeClr val="tx1"/>
              </a:solidFill>
              <a:uFillTx/>
            </a:endParaRPr>
          </a:p>
        </p:txBody>
      </p:sp>
      <p:sp>
        <p:nvSpPr>
          <p:cNvPr id="24" name="Text Box 23"/>
          <p:cNvSpPr txBox="1"/>
          <p:nvPr/>
        </p:nvSpPr>
        <p:spPr>
          <a:xfrm>
            <a:off x="9700260" y="4976495"/>
            <a:ext cx="473075" cy="645160"/>
          </a:xfrm>
          <a:prstGeom prst="rect">
            <a:avLst/>
          </a:prstGeom>
          <a:noFill/>
        </p:spPr>
        <p:txBody>
          <a:bodyPr wrap="square" rtlCol="0">
            <a:spAutoFit/>
          </a:bodyPr>
          <a:p>
            <a:r>
              <a:rPr lang="en-IN" altLang="en-US" sz="3600" b="1">
                <a:solidFill>
                  <a:schemeClr val="tx1"/>
                </a:solidFill>
                <a:uFillTx/>
              </a:rPr>
              <a:t>C</a:t>
            </a:r>
            <a:endParaRPr lang="en-IN" altLang="en-US" sz="3600" b="1">
              <a:solidFill>
                <a:schemeClr val="tx1"/>
              </a:solidFill>
              <a:uFillTx/>
            </a:endParaRPr>
          </a:p>
        </p:txBody>
      </p:sp>
      <p:sp>
        <p:nvSpPr>
          <p:cNvPr id="26" name="Rectangle 25"/>
          <p:cNvSpPr/>
          <p:nvPr/>
        </p:nvSpPr>
        <p:spPr>
          <a:xfrm>
            <a:off x="4691380" y="2970530"/>
            <a:ext cx="916305" cy="12560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Rectangle 26"/>
          <p:cNvSpPr/>
          <p:nvPr/>
        </p:nvSpPr>
        <p:spPr>
          <a:xfrm>
            <a:off x="10895330" y="4976495"/>
            <a:ext cx="916305" cy="12560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Rectangle 27"/>
          <p:cNvSpPr/>
          <p:nvPr/>
        </p:nvSpPr>
        <p:spPr>
          <a:xfrm>
            <a:off x="4691380" y="4976495"/>
            <a:ext cx="916305" cy="12560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Rectangle 28"/>
          <p:cNvSpPr/>
          <p:nvPr/>
        </p:nvSpPr>
        <p:spPr>
          <a:xfrm>
            <a:off x="10895330" y="2970530"/>
            <a:ext cx="916305" cy="12560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0" name="Elbow Connector 29"/>
          <p:cNvCxnSpPr>
            <a:stCxn id="20" idx="1"/>
            <a:endCxn id="26" idx="3"/>
          </p:cNvCxnSpPr>
          <p:nvPr/>
        </p:nvCxnSpPr>
        <p:spPr>
          <a:xfrm rot="10800000" flipV="1">
            <a:off x="5607685" y="2851150"/>
            <a:ext cx="525780" cy="7473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9" idx="1"/>
            <a:endCxn id="28" idx="3"/>
          </p:cNvCxnSpPr>
          <p:nvPr/>
        </p:nvCxnSpPr>
        <p:spPr>
          <a:xfrm rot="10800000" flipV="1">
            <a:off x="5607685" y="5298440"/>
            <a:ext cx="518160" cy="30543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7" idx="3"/>
            <a:endCxn id="29" idx="1"/>
          </p:cNvCxnSpPr>
          <p:nvPr/>
        </p:nvCxnSpPr>
        <p:spPr>
          <a:xfrm>
            <a:off x="10408920" y="2851150"/>
            <a:ext cx="486410" cy="7473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7" idx="1"/>
          </p:cNvCxnSpPr>
          <p:nvPr/>
        </p:nvCxnSpPr>
        <p:spPr>
          <a:xfrm>
            <a:off x="10408920" y="5299075"/>
            <a:ext cx="486410" cy="30543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20590" y="3295650"/>
            <a:ext cx="901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1"/>
            <a:endCxn id="26" idx="3"/>
          </p:cNvCxnSpPr>
          <p:nvPr/>
        </p:nvCxnSpPr>
        <p:spPr>
          <a:xfrm>
            <a:off x="4691380" y="3598545"/>
            <a:ext cx="916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20590" y="5260975"/>
            <a:ext cx="930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895330" y="3308350"/>
            <a:ext cx="930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880725" y="3598545"/>
            <a:ext cx="930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676775" y="5621655"/>
            <a:ext cx="930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895330" y="5260975"/>
            <a:ext cx="930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895330" y="5603875"/>
            <a:ext cx="93091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 Box 41"/>
          <p:cNvSpPr txBox="1"/>
          <p:nvPr/>
        </p:nvSpPr>
        <p:spPr>
          <a:xfrm>
            <a:off x="4676775" y="3048000"/>
            <a:ext cx="1339215" cy="275590"/>
          </a:xfrm>
          <a:prstGeom prst="rect">
            <a:avLst/>
          </a:prstGeom>
          <a:noFill/>
        </p:spPr>
        <p:txBody>
          <a:bodyPr wrap="square" rtlCol="0">
            <a:spAutoFit/>
          </a:bodyPr>
          <a:p>
            <a:r>
              <a:rPr lang="en-IN" altLang="en-US" sz="1200">
                <a:solidFill>
                  <a:schemeClr val="tx1"/>
                </a:solidFill>
                <a:uFillTx/>
              </a:rPr>
              <a:t>genesis Block</a:t>
            </a:r>
            <a:endParaRPr lang="en-IN" altLang="en-US" sz="1200">
              <a:solidFill>
                <a:schemeClr val="tx1"/>
              </a:solidFill>
              <a:uFillTx/>
            </a:endParaRPr>
          </a:p>
        </p:txBody>
      </p:sp>
      <p:sp>
        <p:nvSpPr>
          <p:cNvPr id="43" name="Text Box 42"/>
          <p:cNvSpPr txBox="1"/>
          <p:nvPr/>
        </p:nvSpPr>
        <p:spPr>
          <a:xfrm>
            <a:off x="10975975" y="2980055"/>
            <a:ext cx="724535" cy="275590"/>
          </a:xfrm>
          <a:prstGeom prst="rect">
            <a:avLst/>
          </a:prstGeom>
          <a:noFill/>
        </p:spPr>
        <p:txBody>
          <a:bodyPr wrap="square" rtlCol="0">
            <a:spAutoFit/>
          </a:bodyPr>
          <a:p>
            <a:r>
              <a:rPr lang="en-IN" altLang="en-US" sz="1200">
                <a:solidFill>
                  <a:schemeClr val="tx1"/>
                </a:solidFill>
                <a:uFillTx/>
              </a:rPr>
              <a:t>  Block1</a:t>
            </a:r>
            <a:endParaRPr lang="en-IN" altLang="en-US" sz="1200">
              <a:solidFill>
                <a:schemeClr val="tx1"/>
              </a:solidFill>
              <a:uFillTx/>
            </a:endParaRPr>
          </a:p>
        </p:txBody>
      </p:sp>
      <p:sp>
        <p:nvSpPr>
          <p:cNvPr id="44" name="Text Box 43"/>
          <p:cNvSpPr txBox="1"/>
          <p:nvPr/>
        </p:nvSpPr>
        <p:spPr>
          <a:xfrm>
            <a:off x="11021060" y="4985385"/>
            <a:ext cx="679450" cy="275590"/>
          </a:xfrm>
          <a:prstGeom prst="rect">
            <a:avLst/>
          </a:prstGeom>
          <a:noFill/>
        </p:spPr>
        <p:txBody>
          <a:bodyPr wrap="square" rtlCol="0">
            <a:spAutoFit/>
          </a:bodyPr>
          <a:p>
            <a:r>
              <a:rPr lang="en-IN" altLang="en-US" sz="1200">
                <a:solidFill>
                  <a:schemeClr val="tx1"/>
                </a:solidFill>
                <a:uFillTx/>
              </a:rPr>
              <a:t>Block2</a:t>
            </a:r>
            <a:endParaRPr lang="en-IN" altLang="en-US" sz="1200">
              <a:solidFill>
                <a:schemeClr val="tx1"/>
              </a:solidFill>
              <a:uFillTx/>
            </a:endParaRPr>
          </a:p>
        </p:txBody>
      </p:sp>
      <p:sp>
        <p:nvSpPr>
          <p:cNvPr id="45" name="Text Box 44"/>
          <p:cNvSpPr txBox="1"/>
          <p:nvPr/>
        </p:nvSpPr>
        <p:spPr>
          <a:xfrm>
            <a:off x="4809490" y="4976495"/>
            <a:ext cx="679450" cy="275590"/>
          </a:xfrm>
          <a:prstGeom prst="rect">
            <a:avLst/>
          </a:prstGeom>
          <a:noFill/>
        </p:spPr>
        <p:txBody>
          <a:bodyPr wrap="square" rtlCol="0">
            <a:spAutoFit/>
          </a:bodyPr>
          <a:p>
            <a:r>
              <a:rPr lang="en-IN" altLang="en-US" sz="1200">
                <a:solidFill>
                  <a:schemeClr val="tx1"/>
                </a:solidFill>
                <a:uFillTx/>
              </a:rPr>
              <a:t>Block3</a:t>
            </a:r>
            <a:endParaRPr lang="en-IN" altLang="en-US" sz="1200">
              <a:solidFill>
                <a:schemeClr val="tx1"/>
              </a:solidFill>
              <a:uFillTx/>
            </a:endParaRPr>
          </a:p>
        </p:txBody>
      </p:sp>
      <p:cxnSp>
        <p:nvCxnSpPr>
          <p:cNvPr id="46" name="Straight Arrow Connector 45"/>
          <p:cNvCxnSpPr>
            <a:stCxn id="20" idx="3"/>
            <a:endCxn id="17" idx="1"/>
          </p:cNvCxnSpPr>
          <p:nvPr/>
        </p:nvCxnSpPr>
        <p:spPr>
          <a:xfrm>
            <a:off x="7047865" y="2851150"/>
            <a:ext cx="24466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7" idx="2"/>
            <a:endCxn id="18" idx="0"/>
          </p:cNvCxnSpPr>
          <p:nvPr/>
        </p:nvCxnSpPr>
        <p:spPr>
          <a:xfrm>
            <a:off x="9951720" y="3308350"/>
            <a:ext cx="0" cy="153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a:endCxn id="19" idx="3"/>
          </p:cNvCxnSpPr>
          <p:nvPr/>
        </p:nvCxnSpPr>
        <p:spPr>
          <a:xfrm flipH="1">
            <a:off x="7040245" y="5299075"/>
            <a:ext cx="2454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0"/>
            <a:endCxn id="20" idx="2"/>
          </p:cNvCxnSpPr>
          <p:nvPr/>
        </p:nvCxnSpPr>
        <p:spPr>
          <a:xfrm flipV="1">
            <a:off x="6583045" y="3308350"/>
            <a:ext cx="7620" cy="153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069455" y="244475"/>
            <a:ext cx="2350135" cy="6502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Text Box 50"/>
          <p:cNvSpPr txBox="1"/>
          <p:nvPr/>
        </p:nvSpPr>
        <p:spPr>
          <a:xfrm>
            <a:off x="7102475" y="250825"/>
            <a:ext cx="2703195" cy="460375"/>
          </a:xfrm>
          <a:prstGeom prst="rect">
            <a:avLst/>
          </a:prstGeom>
          <a:noFill/>
        </p:spPr>
        <p:txBody>
          <a:bodyPr wrap="square" rtlCol="0">
            <a:spAutoFit/>
          </a:bodyPr>
          <a:p>
            <a:r>
              <a:rPr lang="en-IN" altLang="en-US" sz="2400">
                <a:solidFill>
                  <a:schemeClr val="tx1"/>
                </a:solidFill>
                <a:uFillTx/>
              </a:rPr>
              <a:t>Input Transaction</a:t>
            </a:r>
            <a:endParaRPr lang="en-IN" altLang="en-US" sz="2400">
              <a:solidFill>
                <a:schemeClr val="tx1"/>
              </a:solidFill>
              <a:uFillTx/>
            </a:endParaRPr>
          </a:p>
        </p:txBody>
      </p:sp>
      <p:sp>
        <p:nvSpPr>
          <p:cNvPr id="52" name="Diamond 51"/>
          <p:cNvSpPr/>
          <p:nvPr/>
        </p:nvSpPr>
        <p:spPr>
          <a:xfrm>
            <a:off x="7475855" y="1207770"/>
            <a:ext cx="1537335" cy="1064260"/>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5" name="Text Box 54"/>
          <p:cNvSpPr txBox="1"/>
          <p:nvPr/>
        </p:nvSpPr>
        <p:spPr>
          <a:xfrm>
            <a:off x="7576820" y="1546860"/>
            <a:ext cx="1754505" cy="368300"/>
          </a:xfrm>
          <a:prstGeom prst="rect">
            <a:avLst/>
          </a:prstGeom>
          <a:noFill/>
        </p:spPr>
        <p:txBody>
          <a:bodyPr wrap="square" rtlCol="0">
            <a:spAutoFit/>
          </a:bodyPr>
          <a:p>
            <a:r>
              <a:rPr lang="en-IN" altLang="en-US"/>
              <a:t>check miner</a:t>
            </a:r>
            <a:endParaRPr lang="en-IN" altLang="en-US"/>
          </a:p>
        </p:txBody>
      </p:sp>
      <p:cxnSp>
        <p:nvCxnSpPr>
          <p:cNvPr id="56" name="Straight Arrow Connector 55"/>
          <p:cNvCxnSpPr>
            <a:stCxn id="52" idx="0"/>
            <a:endCxn id="20" idx="0"/>
          </p:cNvCxnSpPr>
          <p:nvPr/>
        </p:nvCxnSpPr>
        <p:spPr>
          <a:xfrm flipH="1">
            <a:off x="6590665" y="1207770"/>
            <a:ext cx="1654175" cy="1186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2" idx="0"/>
            <a:endCxn id="17" idx="0"/>
          </p:cNvCxnSpPr>
          <p:nvPr/>
        </p:nvCxnSpPr>
        <p:spPr>
          <a:xfrm>
            <a:off x="8244840" y="1207770"/>
            <a:ext cx="1706880" cy="1186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2"/>
          </p:cNvCxnSpPr>
          <p:nvPr/>
        </p:nvCxnSpPr>
        <p:spPr>
          <a:xfrm flipH="1">
            <a:off x="6597650" y="2272030"/>
            <a:ext cx="1647190" cy="256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237855" y="2272030"/>
            <a:ext cx="1713865" cy="255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2"/>
          </p:cNvCxnSpPr>
          <p:nvPr/>
        </p:nvCxnSpPr>
        <p:spPr>
          <a:xfrm flipH="1">
            <a:off x="8237855" y="894715"/>
            <a:ext cx="6985" cy="405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6670675" y="1699260"/>
            <a:ext cx="575310" cy="368300"/>
          </a:xfrm>
          <a:prstGeom prst="rect">
            <a:avLst/>
          </a:prstGeom>
          <a:noFill/>
        </p:spPr>
        <p:txBody>
          <a:bodyPr wrap="square" rtlCol="0">
            <a:spAutoFit/>
          </a:bodyPr>
          <a:p>
            <a:r>
              <a:rPr lang="en-IN" altLang="en-US"/>
              <a:t>if A</a:t>
            </a:r>
            <a:endParaRPr lang="en-IN" altLang="en-US"/>
          </a:p>
        </p:txBody>
      </p:sp>
      <p:sp>
        <p:nvSpPr>
          <p:cNvPr id="63" name="Text Box 62"/>
          <p:cNvSpPr txBox="1"/>
          <p:nvPr/>
        </p:nvSpPr>
        <p:spPr>
          <a:xfrm>
            <a:off x="9375775" y="1699260"/>
            <a:ext cx="664845" cy="368300"/>
          </a:xfrm>
          <a:prstGeom prst="rect">
            <a:avLst/>
          </a:prstGeom>
          <a:noFill/>
        </p:spPr>
        <p:txBody>
          <a:bodyPr wrap="square" rtlCol="0">
            <a:spAutoFit/>
          </a:bodyPr>
          <a:p>
            <a:r>
              <a:rPr lang="en-IN" altLang="en-US"/>
              <a:t>if B</a:t>
            </a:r>
            <a:endParaRPr lang="en-IN" altLang="en-US"/>
          </a:p>
        </p:txBody>
      </p:sp>
      <p:sp>
        <p:nvSpPr>
          <p:cNvPr id="64" name="Text Box 63"/>
          <p:cNvSpPr txBox="1"/>
          <p:nvPr/>
        </p:nvSpPr>
        <p:spPr>
          <a:xfrm>
            <a:off x="6670675" y="3797935"/>
            <a:ext cx="669290" cy="368300"/>
          </a:xfrm>
          <a:prstGeom prst="rect">
            <a:avLst/>
          </a:prstGeom>
          <a:noFill/>
        </p:spPr>
        <p:txBody>
          <a:bodyPr wrap="square" rtlCol="0">
            <a:spAutoFit/>
          </a:bodyPr>
          <a:p>
            <a:r>
              <a:rPr lang="en-IN" altLang="en-US"/>
              <a:t>if D</a:t>
            </a:r>
            <a:endParaRPr lang="en-IN" altLang="en-US"/>
          </a:p>
        </p:txBody>
      </p:sp>
      <p:sp>
        <p:nvSpPr>
          <p:cNvPr id="65" name="Text Box 64"/>
          <p:cNvSpPr txBox="1"/>
          <p:nvPr/>
        </p:nvSpPr>
        <p:spPr>
          <a:xfrm>
            <a:off x="9390380" y="3797935"/>
            <a:ext cx="694690" cy="368300"/>
          </a:xfrm>
          <a:prstGeom prst="rect">
            <a:avLst/>
          </a:prstGeom>
          <a:noFill/>
        </p:spPr>
        <p:txBody>
          <a:bodyPr wrap="square" rtlCol="0">
            <a:spAutoFit/>
          </a:bodyPr>
          <a:p>
            <a:r>
              <a:rPr lang="en-IN" altLang="en-US"/>
              <a:t>if C</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  IDEA VALUE AND BENEFIT</a:t>
            </a:r>
            <a:endParaRPr lang="en-US" b="1" dirty="0"/>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pPr marL="0" indent="0">
              <a:buNone/>
            </a:pPr>
            <a:r>
              <a:rPr lang="en-US" dirty="0"/>
              <a:t>The usage of block chain overcomes the limitations of present day stock market technology</a:t>
            </a:r>
            <a:endParaRPr lang="en-US" dirty="0"/>
          </a:p>
          <a:p>
            <a:pPr marL="0" indent="0">
              <a:buNone/>
            </a:pPr>
            <a:r>
              <a:rPr lang="en-US" dirty="0"/>
              <a:t>1. </a:t>
            </a:r>
            <a:r>
              <a:rPr lang="en-US" b="1" dirty="0"/>
              <a:t>No middleman:</a:t>
            </a:r>
            <a:endParaRPr b="1" dirty="0"/>
          </a:p>
          <a:p>
            <a:r>
              <a:rPr lang="en-US" dirty="0"/>
              <a:t>Can eliminate the need of third party regulator to a large extent.</a:t>
            </a:r>
            <a:endParaRPr dirty="0"/>
          </a:p>
          <a:p>
            <a:pPr marL="0" indent="0">
              <a:buNone/>
            </a:pPr>
            <a:r>
              <a:rPr lang="en-US" dirty="0"/>
              <a:t>2. </a:t>
            </a:r>
            <a:r>
              <a:rPr lang="en-US" b="1" dirty="0"/>
              <a:t>Lower Transaction Costs</a:t>
            </a:r>
            <a:r>
              <a:rPr lang="en-IN" altLang="en-US" b="1" dirty="0"/>
              <a:t>:</a:t>
            </a:r>
            <a:endParaRPr lang="en-IN" altLang="en-US" b="1" dirty="0"/>
          </a:p>
          <a:p>
            <a:r>
              <a:rPr lang="en-US" dirty="0"/>
              <a:t>Transactions are much faster than any other cross border transactions at this moment. Given the number of intermediaries in the system gets reduced, the costs associated with them like trades record keeping, audits, and trade verifications also gets eliminated.</a:t>
            </a:r>
            <a:endParaRPr dirty="0"/>
          </a:p>
          <a:p>
            <a:pPr marL="0" indent="0">
              <a:buNone/>
            </a:pPr>
            <a:r>
              <a:rPr lang="en-US" dirty="0"/>
              <a:t>3. </a:t>
            </a:r>
            <a:r>
              <a:rPr lang="en-US" b="1" dirty="0"/>
              <a:t>Higher Security and Transparency</a:t>
            </a:r>
            <a:r>
              <a:rPr lang="en-IN" altLang="en-US" b="1" dirty="0"/>
              <a:t>:</a:t>
            </a:r>
            <a:endParaRPr lang="en-IN" altLang="en-US" b="1" dirty="0"/>
          </a:p>
          <a:p>
            <a:r>
              <a:rPr lang="en-US" dirty="0"/>
              <a:t>Blockchain based exchange can have inbuilt features that can automatically block and report foul attempts made by anyone in the network. This allows for more transparent supervision for market authorities.</a:t>
            </a:r>
            <a:endParaRPr dirty="0"/>
          </a:p>
          <a:p>
            <a:pPr marL="0" indent="0">
              <a:buNone/>
            </a:pPr>
            <a:r>
              <a:rPr lang="en-US" dirty="0"/>
              <a:t>4. </a:t>
            </a:r>
            <a:r>
              <a:rPr lang="en-US" b="1" dirty="0"/>
              <a:t>Higher Liquidity</a:t>
            </a:r>
            <a:r>
              <a:rPr lang="en-IN" altLang="en-US" b="1" dirty="0"/>
              <a:t>:</a:t>
            </a:r>
            <a:endParaRPr lang="en-IN" altLang="en-US" b="1" dirty="0"/>
          </a:p>
          <a:p>
            <a:r>
              <a:rPr lang="en-US" dirty="0"/>
              <a:t>Cuts inefficiencies, which leads to reduced entry barriers and costs. This means a lot of people for whom the markets were just inaccessible due to these barriers, can now participate.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0" y="1825625"/>
            <a:ext cx="10515600" cy="4351655"/>
          </a:xfrm>
        </p:spPr>
        <p:txBody>
          <a:bodyPr/>
          <a:p>
            <a:endParaRPr lang="en-US"/>
          </a:p>
          <a:p>
            <a:endParaRPr lang="en-US"/>
          </a:p>
          <a:p>
            <a:pPr marL="0" indent="0">
              <a:buNone/>
            </a:pPr>
            <a:r>
              <a:rPr lang="en-IN" altLang="en-US" sz="8000"/>
              <a:t>        	   THANK YOU</a:t>
            </a:r>
            <a:endParaRPr lang="en-IN" altLang="en-US" sz="800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1615</Words>
  <Application>WPS Presentation</Application>
  <PresentationFormat>Widescreen</PresentationFormat>
  <Paragraphs>54</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Calibri Light</vt:lpstr>
      <vt:lpstr>Calibri</vt:lpstr>
      <vt:lpstr>Microsoft YaHei</vt:lpstr>
      <vt:lpstr/>
      <vt:lpstr>Arial Unicode MS</vt:lpstr>
      <vt:lpstr>Segoe Print</vt:lpstr>
      <vt:lpstr>office theme</vt:lpstr>
      <vt:lpstr>VENTURES                    -TEAM 13</vt:lpstr>
      <vt:lpstr>PowerPoint 演示文稿</vt:lpstr>
      <vt:lpstr>              IDEA VALUE AND BENEFIT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Sristy Agrawal</cp:lastModifiedBy>
  <cp:revision>11</cp:revision>
  <dcterms:created xsi:type="dcterms:W3CDTF">2013-07-15T20:26:00Z</dcterms:created>
  <dcterms:modified xsi:type="dcterms:W3CDTF">2017-11-20T02:24:08Z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