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2684B6B-0199-4CEA-B1C9-7713C79EA05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84B6B-0199-4CEA-B1C9-7713C79EA05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84B6B-0199-4CEA-B1C9-7713C79EA05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2684B6B-0199-4CEA-B1C9-7713C79EA05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84B6B-0199-4CEA-B1C9-7713C79EA051}"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2684B6B-0199-4CEA-B1C9-7713C79EA05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2684B6B-0199-4CEA-B1C9-7713C79EA051}"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684B6B-0199-4CEA-B1C9-7713C79EA051}"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84B6B-0199-4CEA-B1C9-7713C79EA051}"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84B6B-0199-4CEA-B1C9-7713C79EA05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84B6B-0199-4CEA-B1C9-7713C79EA051}"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BDB1F-41A8-4FD5-BCF0-E0E4ED5C6B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2684B6B-0199-4CEA-B1C9-7713C79EA051}" type="datetimeFigureOut">
              <a:rPr lang="en-US" smtClean="0"/>
              <a:t>9/26/2020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A00BDB1F-41A8-4FD5-BCF0-E0E4ED5C6BF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Akshay Desai</a:t>
            </a:r>
          </a:p>
          <a:p>
            <a:r>
              <a:rPr lang="en-US" dirty="0" smtClean="0"/>
              <a:t>ITIS 6240</a:t>
            </a:r>
          </a:p>
          <a:p>
            <a:r>
              <a:rPr lang="en-US" dirty="0" smtClean="0"/>
              <a:t>Prof. </a:t>
            </a:r>
            <a:r>
              <a:rPr lang="en-US" dirty="0" err="1"/>
              <a:t>Y</a:t>
            </a:r>
            <a:r>
              <a:rPr lang="en-US" dirty="0" err="1" smtClean="0"/>
              <a:t>ongge</a:t>
            </a:r>
            <a:r>
              <a:rPr lang="en-US" dirty="0" smtClean="0"/>
              <a:t> Wang</a:t>
            </a:r>
            <a:endParaRPr lang="en-US" dirty="0"/>
          </a:p>
        </p:txBody>
      </p:sp>
      <p:sp>
        <p:nvSpPr>
          <p:cNvPr id="2" name="Title 1"/>
          <p:cNvSpPr>
            <a:spLocks noGrp="1"/>
          </p:cNvSpPr>
          <p:nvPr>
            <p:ph type="ctrTitle"/>
          </p:nvPr>
        </p:nvSpPr>
        <p:spPr/>
        <p:txBody>
          <a:bodyPr/>
          <a:lstStyle/>
          <a:p>
            <a:r>
              <a:rPr lang="en-US" dirty="0" smtClean="0"/>
              <a:t>AES Optimization</a:t>
            </a:r>
            <a:endParaRPr lang="en-US" dirty="0"/>
          </a:p>
        </p:txBody>
      </p:sp>
    </p:spTree>
    <p:extLst>
      <p:ext uri="{BB962C8B-B14F-4D97-AF65-F5344CB8AC3E}">
        <p14:creationId xmlns:p14="http://schemas.microsoft.com/office/powerpoint/2010/main" val="353649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 subbytes method</a:t>
            </a:r>
            <a:endParaRPr lang="en-US" dirty="0"/>
          </a:p>
        </p:txBody>
      </p:sp>
      <p:sp>
        <p:nvSpPr>
          <p:cNvPr id="3" name="Content Placeholder 2"/>
          <p:cNvSpPr>
            <a:spLocks noGrp="1"/>
          </p:cNvSpPr>
          <p:nvPr>
            <p:ph sz="quarter" idx="13"/>
          </p:nvPr>
        </p:nvSpPr>
        <p:spPr/>
        <p:txBody>
          <a:bodyPr/>
          <a:lstStyle/>
          <a:p>
            <a:r>
              <a:rPr lang="en-US" dirty="0" smtClean="0"/>
              <a:t>Avoid unnecessary for loops. There are only 16 values to enumerate in the cipher array so just enumerate them, this saves a lot of time for encryption.</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0"/>
            <a:ext cx="8534400" cy="3352800"/>
          </a:xfrm>
          <a:prstGeom prst="rect">
            <a:avLst/>
          </a:prstGeom>
        </p:spPr>
      </p:pic>
    </p:spTree>
    <p:extLst>
      <p:ext uri="{BB962C8B-B14F-4D97-AF65-F5344CB8AC3E}">
        <p14:creationId xmlns:p14="http://schemas.microsoft.com/office/powerpoint/2010/main" val="11811830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Faster </a:t>
            </a:r>
            <a:r>
              <a:rPr lang="en-US" dirty="0" err="1" smtClean="0"/>
              <a:t>shiftrows</a:t>
            </a:r>
            <a:r>
              <a:rPr lang="en-US" dirty="0" smtClean="0"/>
              <a:t> method</a:t>
            </a:r>
            <a:endParaRPr lang="en-US" dirty="0"/>
          </a:p>
        </p:txBody>
      </p:sp>
      <p:sp>
        <p:nvSpPr>
          <p:cNvPr id="3" name="Content Placeholder 2"/>
          <p:cNvSpPr>
            <a:spLocks noGrp="1"/>
          </p:cNvSpPr>
          <p:nvPr>
            <p:ph sz="quarter" idx="13"/>
          </p:nvPr>
        </p:nvSpPr>
        <p:spPr/>
        <p:txBody>
          <a:bodyPr>
            <a:normAutofit/>
          </a:bodyPr>
          <a:lstStyle/>
          <a:p>
            <a:r>
              <a:rPr lang="en-US" dirty="0" smtClean="0"/>
              <a:t>When you shift rows in the AES implementation, the orientation of the shift will always be fixed. Use this to our advantage and directly manipulate the cipher array with the new implementation which will happen every time.</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2590800"/>
            <a:ext cx="7975775" cy="4045432"/>
          </a:xfrm>
          <a:prstGeom prst="rect">
            <a:avLst/>
          </a:prstGeom>
        </p:spPr>
      </p:pic>
    </p:spTree>
    <p:extLst>
      <p:ext uri="{BB962C8B-B14F-4D97-AF65-F5344CB8AC3E}">
        <p14:creationId xmlns:p14="http://schemas.microsoft.com/office/powerpoint/2010/main" val="3333994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1" y="457200"/>
            <a:ext cx="2819400" cy="1143000"/>
          </a:xfrm>
        </p:spPr>
        <p:txBody>
          <a:bodyPr/>
          <a:lstStyle/>
          <a:p>
            <a:r>
              <a:rPr lang="en-US" dirty="0" smtClean="0"/>
              <a:t>Faster mixcolumns method</a:t>
            </a:r>
            <a:endParaRPr lang="en-US" dirty="0"/>
          </a:p>
        </p:txBody>
      </p:sp>
      <p:sp>
        <p:nvSpPr>
          <p:cNvPr id="3" name="Content Placeholder 2"/>
          <p:cNvSpPr>
            <a:spLocks noGrp="1"/>
          </p:cNvSpPr>
          <p:nvPr>
            <p:ph sz="quarter" idx="13"/>
          </p:nvPr>
        </p:nvSpPr>
        <p:spPr>
          <a:xfrm>
            <a:off x="152400" y="1676400"/>
            <a:ext cx="2133600" cy="4495800"/>
          </a:xfrm>
        </p:spPr>
        <p:txBody>
          <a:bodyPr>
            <a:normAutofit lnSpcReduction="10000"/>
          </a:bodyPr>
          <a:lstStyle/>
          <a:p>
            <a:r>
              <a:rPr lang="en-US" sz="1800" dirty="0" smtClean="0"/>
              <a:t>Avoid using unnecessary for loops, especially nested ones, for calculations. The old method can be </a:t>
            </a:r>
            <a:r>
              <a:rPr lang="en-US" sz="1800" dirty="0" smtClean="0"/>
              <a:t>further optimized </a:t>
            </a:r>
            <a:r>
              <a:rPr lang="en-US" sz="1800" dirty="0" smtClean="0"/>
              <a:t>by loop </a:t>
            </a:r>
            <a:r>
              <a:rPr lang="en-US" sz="1800" dirty="0" smtClean="0"/>
              <a:t>unloading (both outer and inner loops) </a:t>
            </a:r>
            <a:r>
              <a:rPr lang="en-US" sz="1800" dirty="0" smtClean="0"/>
              <a:t>and </a:t>
            </a:r>
            <a:r>
              <a:rPr lang="en-US" sz="1800" dirty="0" smtClean="0"/>
              <a:t>enumeration </a:t>
            </a:r>
            <a:r>
              <a:rPr lang="en-US" sz="1800" dirty="0" smtClean="0"/>
              <a:t>of the </a:t>
            </a:r>
            <a:r>
              <a:rPr lang="en-US" sz="1800" dirty="0" smtClean="0"/>
              <a:t>a and b arrays while keeping the computations intact.</a:t>
            </a:r>
            <a:endParaRPr lang="en-US" sz="1800"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76200"/>
            <a:ext cx="6553200" cy="6705600"/>
          </a:xfrm>
          <a:prstGeom prst="rect">
            <a:avLst/>
          </a:prstGeom>
        </p:spPr>
      </p:pic>
    </p:spTree>
    <p:extLst>
      <p:ext uri="{BB962C8B-B14F-4D97-AF65-F5344CB8AC3E}">
        <p14:creationId xmlns:p14="http://schemas.microsoft.com/office/powerpoint/2010/main" val="3860511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to </a:t>
            </a:r>
            <a:r>
              <a:rPr lang="en-US" dirty="0" err="1" smtClean="0"/>
              <a:t>ifelse</a:t>
            </a:r>
            <a:endParaRPr lang="en-US" dirty="0"/>
          </a:p>
        </p:txBody>
      </p:sp>
      <p:sp>
        <p:nvSpPr>
          <p:cNvPr id="3" name="Content Placeholder 2"/>
          <p:cNvSpPr>
            <a:spLocks noGrp="1"/>
          </p:cNvSpPr>
          <p:nvPr>
            <p:ph sz="quarter" idx="13"/>
          </p:nvPr>
        </p:nvSpPr>
        <p:spPr>
          <a:xfrm>
            <a:off x="609600" y="1600200"/>
            <a:ext cx="3048000" cy="3886200"/>
          </a:xfrm>
        </p:spPr>
        <p:txBody>
          <a:bodyPr>
            <a:normAutofit/>
          </a:bodyPr>
          <a:lstStyle/>
          <a:p>
            <a:r>
              <a:rPr lang="en-US" sz="2400" dirty="0" smtClean="0"/>
              <a:t>As provided in the hints for this project, using if-else statements as opposed to case-switch statements is more optimal for time.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304800"/>
            <a:ext cx="4953000" cy="6248400"/>
          </a:xfrm>
          <a:prstGeom prst="rect">
            <a:avLst/>
          </a:prstGeom>
        </p:spPr>
      </p:pic>
    </p:spTree>
    <p:extLst>
      <p:ext uri="{BB962C8B-B14F-4D97-AF65-F5344CB8AC3E}">
        <p14:creationId xmlns:p14="http://schemas.microsoft.com/office/powerpoint/2010/main" val="3413882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3276600" cy="1143000"/>
          </a:xfrm>
        </p:spPr>
        <p:txBody>
          <a:bodyPr/>
          <a:lstStyle/>
          <a:p>
            <a:r>
              <a:rPr lang="en-US" dirty="0" smtClean="0"/>
              <a:t>Faster </a:t>
            </a:r>
            <a:r>
              <a:rPr lang="en-US" dirty="0" err="1" smtClean="0"/>
              <a:t>keyexpansion</a:t>
            </a:r>
            <a:r>
              <a:rPr lang="en-US" dirty="0" smtClean="0"/>
              <a:t> method</a:t>
            </a:r>
            <a:endParaRPr lang="en-US" dirty="0"/>
          </a:p>
        </p:txBody>
      </p:sp>
      <p:sp>
        <p:nvSpPr>
          <p:cNvPr id="3" name="Content Placeholder 2"/>
          <p:cNvSpPr>
            <a:spLocks noGrp="1"/>
          </p:cNvSpPr>
          <p:nvPr>
            <p:ph sz="quarter" idx="13"/>
          </p:nvPr>
        </p:nvSpPr>
        <p:spPr>
          <a:xfrm>
            <a:off x="-76200" y="1447800"/>
            <a:ext cx="3549770" cy="4953000"/>
          </a:xfrm>
        </p:spPr>
        <p:txBody>
          <a:bodyPr>
            <a:noAutofit/>
          </a:bodyPr>
          <a:lstStyle/>
          <a:p>
            <a:r>
              <a:rPr lang="en-US" sz="1800" dirty="0" smtClean="0"/>
              <a:t>The same for loop is running for </a:t>
            </a:r>
            <a:r>
              <a:rPr lang="en-US" sz="1800" dirty="0" err="1" smtClean="0"/>
              <a:t>Nk</a:t>
            </a:r>
            <a:r>
              <a:rPr lang="en-US" sz="1800" dirty="0" smtClean="0"/>
              <a:t> = 4,6,8 and conducts unnecessary executions for each. For </a:t>
            </a:r>
            <a:r>
              <a:rPr lang="en-US" sz="1800" dirty="0" err="1" smtClean="0"/>
              <a:t>Nk</a:t>
            </a:r>
            <a:r>
              <a:rPr lang="en-US" sz="1800" dirty="0" smtClean="0"/>
              <a:t> = 4,6 you ONLY need to check if (</a:t>
            </a:r>
            <a:r>
              <a:rPr lang="en-US" sz="1800" dirty="0" err="1" smtClean="0"/>
              <a:t>i</a:t>
            </a:r>
            <a:r>
              <a:rPr lang="en-US" sz="1800" dirty="0" smtClean="0"/>
              <a:t> % </a:t>
            </a:r>
            <a:r>
              <a:rPr lang="en-US" sz="1800" dirty="0" err="1" smtClean="0"/>
              <a:t>Nk</a:t>
            </a:r>
            <a:r>
              <a:rPr lang="en-US" sz="1800" dirty="0" smtClean="0"/>
              <a:t> == 0), other statements are unnecessary. For </a:t>
            </a:r>
            <a:r>
              <a:rPr lang="en-US" sz="1800" dirty="0" err="1" smtClean="0"/>
              <a:t>Nk</a:t>
            </a:r>
            <a:r>
              <a:rPr lang="en-US" sz="1800" dirty="0" smtClean="0"/>
              <a:t>=8, you have same as before but since you have an extra check, (if </a:t>
            </a:r>
            <a:r>
              <a:rPr lang="en-US" sz="1800" dirty="0" err="1" smtClean="0"/>
              <a:t>i</a:t>
            </a:r>
            <a:r>
              <a:rPr lang="en-US" sz="1800" dirty="0" smtClean="0"/>
              <a:t> % 8 == 4), you have only one extra condition which only runs in the </a:t>
            </a:r>
            <a:r>
              <a:rPr lang="en-US" sz="1800" dirty="0" err="1" smtClean="0"/>
              <a:t>Nk</a:t>
            </a:r>
            <a:r>
              <a:rPr lang="en-US" sz="1800" dirty="0" smtClean="0"/>
              <a:t>=8 for loop. This only happens with </a:t>
            </a:r>
            <a:r>
              <a:rPr lang="en-US" sz="1800" dirty="0" err="1" smtClean="0"/>
              <a:t>i</a:t>
            </a:r>
            <a:r>
              <a:rPr lang="en-US" sz="1800" dirty="0" smtClean="0"/>
              <a:t>==12,20,28,36,44,52 so this can be enumerated instead of using a math execution every time. </a:t>
            </a:r>
          </a:p>
          <a:p>
            <a:r>
              <a:rPr lang="en-US" sz="1800" dirty="0" smtClean="0"/>
              <a:t>This can save time on encryption AND decryption </a:t>
            </a:r>
            <a:r>
              <a:rPr lang="en-US" sz="1800" dirty="0"/>
              <a:t>(~</a:t>
            </a:r>
            <a:r>
              <a:rPr lang="en-US" sz="1800" dirty="0" smtClean="0"/>
              <a:t>0.10 </a:t>
            </a:r>
            <a:r>
              <a:rPr lang="en-US" sz="1800" dirty="0"/>
              <a:t>seconds </a:t>
            </a:r>
            <a:r>
              <a:rPr lang="en-US" sz="1800" dirty="0" smtClean="0"/>
              <a:t>decryption for </a:t>
            </a:r>
            <a:r>
              <a:rPr lang="en-US" sz="1800" dirty="0"/>
              <a:t>my machine) </a:t>
            </a:r>
            <a:r>
              <a:rPr lang="en-US" sz="1800" dirty="0" smtClean="0"/>
              <a:t>.</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76200"/>
            <a:ext cx="5638800" cy="6629400"/>
          </a:xfrm>
          <a:prstGeom prst="rect">
            <a:avLst/>
          </a:prstGeom>
        </p:spPr>
      </p:pic>
    </p:spTree>
    <p:extLst>
      <p:ext uri="{BB962C8B-B14F-4D97-AF65-F5344CB8AC3E}">
        <p14:creationId xmlns:p14="http://schemas.microsoft.com/office/powerpoint/2010/main" val="2553337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Old computation time</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4400" y="2209800"/>
            <a:ext cx="7086600" cy="2228905"/>
          </a:xfrm>
        </p:spPr>
      </p:pic>
    </p:spTree>
    <p:extLst>
      <p:ext uri="{BB962C8B-B14F-4D97-AF65-F5344CB8AC3E}">
        <p14:creationId xmlns:p14="http://schemas.microsoft.com/office/powerpoint/2010/main" val="2103060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computation time</a:t>
            </a:r>
            <a:endParaRPr lang="en-US" dirty="0"/>
          </a:p>
        </p:txBody>
      </p:sp>
      <p:sp>
        <p:nvSpPr>
          <p:cNvPr id="3" name="Content Placeholder 2"/>
          <p:cNvSpPr>
            <a:spLocks noGrp="1"/>
          </p:cNvSpPr>
          <p:nvPr>
            <p:ph sz="quarter" idx="13"/>
          </p:nvPr>
        </p:nvSpPr>
        <p:spPr/>
        <p:txBody>
          <a:bodyPr/>
          <a:lstStyle/>
          <a:p>
            <a:r>
              <a:rPr lang="en-US" sz="2000" dirty="0" smtClean="0"/>
              <a:t>((.875000-</a:t>
            </a:r>
            <a:r>
              <a:rPr lang="en-US" sz="2000" dirty="0" smtClean="0"/>
              <a:t>.578125)/.</a:t>
            </a:r>
            <a:r>
              <a:rPr lang="en-US" sz="2000" dirty="0" smtClean="0"/>
              <a:t>875000)*100 = </a:t>
            </a:r>
            <a:r>
              <a:rPr lang="en-US" sz="2000" dirty="0" smtClean="0"/>
              <a:t>34% </a:t>
            </a:r>
            <a:r>
              <a:rPr lang="en-US" sz="2000" dirty="0" smtClean="0"/>
              <a:t>faster AES-128 encryption</a:t>
            </a:r>
          </a:p>
          <a:p>
            <a:r>
              <a:rPr lang="en-US" sz="2000" dirty="0" smtClean="0"/>
              <a:t>((.984375-.</a:t>
            </a:r>
            <a:r>
              <a:rPr lang="en-US" sz="2000" dirty="0" smtClean="0"/>
              <a:t>625000)/.</a:t>
            </a:r>
            <a:r>
              <a:rPr lang="en-US" sz="2000" dirty="0" smtClean="0"/>
              <a:t>984375)*100 = </a:t>
            </a:r>
            <a:r>
              <a:rPr lang="en-US" sz="2000" dirty="0" smtClean="0"/>
              <a:t>37% </a:t>
            </a:r>
            <a:r>
              <a:rPr lang="en-US" sz="2000" dirty="0" smtClean="0"/>
              <a:t>faster AES-192 encryption</a:t>
            </a:r>
          </a:p>
          <a:p>
            <a:r>
              <a:rPr lang="en-US" sz="2000" dirty="0" smtClean="0"/>
              <a:t>((1.140625-</a:t>
            </a:r>
            <a:r>
              <a:rPr lang="en-US" sz="2000" dirty="0" smtClean="0"/>
              <a:t>.718750)/</a:t>
            </a:r>
            <a:r>
              <a:rPr lang="en-US" sz="2000" dirty="0" smtClean="0"/>
              <a:t>1.140625)*</a:t>
            </a:r>
            <a:r>
              <a:rPr lang="en-US" sz="2000" dirty="0"/>
              <a:t>100 = </a:t>
            </a:r>
            <a:r>
              <a:rPr lang="en-US" sz="2000" dirty="0" smtClean="0"/>
              <a:t>37% </a:t>
            </a:r>
            <a:r>
              <a:rPr lang="en-US" sz="2000" dirty="0" smtClean="0"/>
              <a:t>faster AES-256 </a:t>
            </a:r>
            <a:r>
              <a:rPr lang="en-US" sz="2000" dirty="0" smtClean="0"/>
              <a:t>encryption</a:t>
            </a:r>
          </a:p>
          <a:p>
            <a:r>
              <a:rPr lang="en-US" sz="2000" dirty="0" smtClean="0"/>
              <a:t>((2.187500-1.984375)/</a:t>
            </a:r>
            <a:r>
              <a:rPr lang="en-US" sz="2000" dirty="0"/>
              <a:t>2.187500</a:t>
            </a:r>
            <a:r>
              <a:rPr lang="en-US" sz="2000" dirty="0" smtClean="0"/>
              <a:t>)*100 = 9% faster AES-128 decryption</a:t>
            </a:r>
            <a:endParaRPr lang="en-US" sz="2000" dirty="0"/>
          </a:p>
          <a:p>
            <a:r>
              <a:rPr lang="en-US" sz="2000" dirty="0" smtClean="0"/>
              <a:t>((2.687500-2.375000)/</a:t>
            </a:r>
            <a:r>
              <a:rPr lang="en-US" sz="2000" dirty="0"/>
              <a:t>2.687500</a:t>
            </a:r>
            <a:r>
              <a:rPr lang="en-US" sz="2000" dirty="0" smtClean="0"/>
              <a:t>)*</a:t>
            </a:r>
            <a:r>
              <a:rPr lang="en-US" sz="2000" dirty="0"/>
              <a:t>100 = </a:t>
            </a:r>
            <a:r>
              <a:rPr lang="en-US" sz="2000" dirty="0" smtClean="0"/>
              <a:t>12% </a:t>
            </a:r>
            <a:r>
              <a:rPr lang="en-US" sz="2000" dirty="0"/>
              <a:t>faster </a:t>
            </a:r>
            <a:r>
              <a:rPr lang="en-US" sz="2000" dirty="0" smtClean="0"/>
              <a:t>AES-192 </a:t>
            </a:r>
            <a:r>
              <a:rPr lang="en-US" sz="2000" dirty="0"/>
              <a:t>decryption</a:t>
            </a:r>
          </a:p>
          <a:p>
            <a:r>
              <a:rPr lang="en-US" sz="2000" dirty="0" smtClean="0"/>
              <a:t>((3.125000-2.796875)/</a:t>
            </a:r>
            <a:r>
              <a:rPr lang="en-US" sz="2000" dirty="0"/>
              <a:t>3.125000</a:t>
            </a:r>
            <a:r>
              <a:rPr lang="en-US" sz="2000" dirty="0" smtClean="0"/>
              <a:t>)*</a:t>
            </a:r>
            <a:r>
              <a:rPr lang="en-US" sz="2000" dirty="0"/>
              <a:t>100 = </a:t>
            </a:r>
            <a:r>
              <a:rPr lang="en-US" sz="2000" dirty="0" smtClean="0"/>
              <a:t>11% </a:t>
            </a:r>
            <a:r>
              <a:rPr lang="en-US" sz="2000" dirty="0"/>
              <a:t>faster </a:t>
            </a:r>
            <a:r>
              <a:rPr lang="en-US" sz="2000" dirty="0" smtClean="0"/>
              <a:t>AES-256 decryption</a:t>
            </a:r>
            <a:endParaRPr lang="en-US" sz="2000" dirty="0"/>
          </a:p>
          <a:p>
            <a:endParaRPr lang="en-US" dirty="0" smtClean="0"/>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343400"/>
            <a:ext cx="8038172" cy="2209800"/>
          </a:xfrm>
          <a:prstGeom prst="rect">
            <a:avLst/>
          </a:prstGeom>
        </p:spPr>
      </p:pic>
    </p:spTree>
    <p:extLst>
      <p:ext uri="{BB962C8B-B14F-4D97-AF65-F5344CB8AC3E}">
        <p14:creationId xmlns:p14="http://schemas.microsoft.com/office/powerpoint/2010/main" val="3319114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158</TotalTime>
  <Words>364</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Horizon</vt:lpstr>
      <vt:lpstr>AES Optimization</vt:lpstr>
      <vt:lpstr>Faster subbytes method</vt:lpstr>
      <vt:lpstr>Faster shiftrows method</vt:lpstr>
      <vt:lpstr>Faster mixcolumns method</vt:lpstr>
      <vt:lpstr>Switch to ifelse</vt:lpstr>
      <vt:lpstr>Faster keyexpansion method</vt:lpstr>
      <vt:lpstr>Old computation time</vt:lpstr>
      <vt:lpstr>New computation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 Implementation</dc:title>
  <dc:creator>Akshay</dc:creator>
  <cp:lastModifiedBy>Akshay</cp:lastModifiedBy>
  <cp:revision>13</cp:revision>
  <dcterms:created xsi:type="dcterms:W3CDTF">2020-09-26T04:07:45Z</dcterms:created>
  <dcterms:modified xsi:type="dcterms:W3CDTF">2020-09-26T21:39:17Z</dcterms:modified>
</cp:coreProperties>
</file>