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5" r:id="rId6"/>
    <p:sldId id="260" r:id="rId7"/>
    <p:sldId id="264" r:id="rId8"/>
    <p:sldId id="261"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279012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359959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426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1325289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6726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404844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186712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239547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420649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C6F2D-D014-4419-98B8-B7548E710EEF}" type="datetimeFigureOut">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372744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C6F2D-D014-4419-98B8-B7548E710EEF}"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396578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4C6F2D-D014-4419-98B8-B7548E710EEF}" type="datetimeFigureOut">
              <a:rPr lang="en-IN" smtClean="0"/>
              <a:t>07-09-2018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129491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4C6F2D-D014-4419-98B8-B7548E710EEF}" type="datetimeFigureOut">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344168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C6F2D-D014-4419-98B8-B7548E710EEF}" type="datetimeFigureOut">
              <a:rPr lang="en-IN" smtClean="0"/>
              <a:t>07-09-2018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123713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C6F2D-D014-4419-98B8-B7548E710EEF}"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62934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C6F2D-D014-4419-98B8-B7548E710EEF}" type="datetimeFigureOut">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AF98E-2501-4D1B-A22F-558791B98F2B}" type="slidenum">
              <a:rPr lang="en-IN" smtClean="0"/>
              <a:t>‹#›</a:t>
            </a:fld>
            <a:endParaRPr lang="en-IN"/>
          </a:p>
        </p:txBody>
      </p:sp>
    </p:spTree>
    <p:extLst>
      <p:ext uri="{BB962C8B-B14F-4D97-AF65-F5344CB8AC3E}">
        <p14:creationId xmlns:p14="http://schemas.microsoft.com/office/powerpoint/2010/main" val="40565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4C6F2D-D014-4419-98B8-B7548E710EEF}" type="datetimeFigureOut">
              <a:rPr lang="en-IN" smtClean="0"/>
              <a:t>07-09-2018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2AF98E-2501-4D1B-A22F-558791B98F2B}" type="slidenum">
              <a:rPr lang="en-IN" smtClean="0"/>
              <a:t>‹#›</a:t>
            </a:fld>
            <a:endParaRPr lang="en-IN"/>
          </a:p>
        </p:txBody>
      </p:sp>
    </p:spTree>
    <p:extLst>
      <p:ext uri="{BB962C8B-B14F-4D97-AF65-F5344CB8AC3E}">
        <p14:creationId xmlns:p14="http://schemas.microsoft.com/office/powerpoint/2010/main" val="1994814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atacamp.com/" TargetMode="External"/><Relationship Id="rId2" Type="http://schemas.openxmlformats.org/officeDocument/2006/relationships/hyperlink" Target="http://www.analyticsvidhya.com/" TargetMode="External"/><Relationship Id="rId1" Type="http://schemas.openxmlformats.org/officeDocument/2006/relationships/slideLayout" Target="../slideLayouts/slideLayout2.xml"/><Relationship Id="rId5" Type="http://schemas.openxmlformats.org/officeDocument/2006/relationships/hyperlink" Target="http://www.udemy.com/" TargetMode="External"/><Relationship Id="rId4" Type="http://schemas.openxmlformats.org/officeDocument/2006/relationships/hyperlink" Target="http://www.pythonforbeginner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14364"/>
            <a:ext cx="7766936" cy="1028700"/>
          </a:xfrm>
        </p:spPr>
        <p:txBody>
          <a:bodyPr/>
          <a:lstStyle/>
          <a:p>
            <a:r>
              <a:rPr lang="en-IN" dirty="0" smtClean="0">
                <a:latin typeface="Arial" panose="020B0604020202020204" pitchFamily="34" charset="0"/>
                <a:cs typeface="Arial" panose="020B0604020202020204" pitchFamily="34" charset="0"/>
              </a:rPr>
              <a:t>Movie Recommendation</a:t>
            </a:r>
            <a:endParaRPr lang="en-IN"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6" y="4471987"/>
            <a:ext cx="7951259" cy="1228725"/>
          </a:xfrm>
        </p:spPr>
        <p:txBody>
          <a:bodyPr>
            <a:normAutofit/>
          </a:bodyPr>
          <a:lstStyle/>
          <a:p>
            <a:r>
              <a:rPr lang="en-IN" dirty="0" smtClean="0">
                <a:latin typeface="Arial" panose="020B0604020202020204" pitchFamily="34" charset="0"/>
                <a:cs typeface="Arial" panose="020B0604020202020204" pitchFamily="34" charset="0"/>
              </a:rPr>
              <a:t>Prepared by-</a:t>
            </a:r>
          </a:p>
          <a:p>
            <a:r>
              <a:rPr lang="en-IN" dirty="0" smtClean="0">
                <a:latin typeface="Arial" panose="020B0604020202020204" pitchFamily="34" charset="0"/>
                <a:cs typeface="Arial" panose="020B0604020202020204" pitchFamily="34" charset="0"/>
              </a:rPr>
              <a:t>   Akshay Pandya (16IT061)</a:t>
            </a:r>
          </a:p>
          <a:p>
            <a:r>
              <a:rPr lang="en-IN" dirty="0" err="1" smtClean="0">
                <a:latin typeface="Arial" panose="020B0604020202020204" pitchFamily="34" charset="0"/>
                <a:cs typeface="Arial" panose="020B0604020202020204" pitchFamily="34" charset="0"/>
              </a:rPr>
              <a:t>Madhav</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Modi</a:t>
            </a:r>
            <a:r>
              <a:rPr lang="en-IN" dirty="0" smtClean="0">
                <a:latin typeface="Arial" panose="020B0604020202020204" pitchFamily="34" charset="0"/>
                <a:cs typeface="Arial" panose="020B0604020202020204" pitchFamily="34" charset="0"/>
              </a:rPr>
              <a:t> (16IT056</a:t>
            </a:r>
            <a:r>
              <a:rPr lang="en-IN"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38" y="2228849"/>
            <a:ext cx="3652837" cy="3228976"/>
          </a:xfrm>
          <a:prstGeom prst="rect">
            <a:avLst/>
          </a:prstGeom>
        </p:spPr>
      </p:pic>
    </p:spTree>
    <p:extLst>
      <p:ext uri="{BB962C8B-B14F-4D97-AF65-F5344CB8AC3E}">
        <p14:creationId xmlns:p14="http://schemas.microsoft.com/office/powerpoint/2010/main" val="41260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www.analyticsvidhya.com</a:t>
            </a:r>
            <a:endParaRPr lang="en-IN" dirty="0" smtClean="0"/>
          </a:p>
          <a:p>
            <a:r>
              <a:rPr lang="en-IN" dirty="0" smtClean="0">
                <a:hlinkClick r:id="rId3"/>
              </a:rPr>
              <a:t>www.datacamp.com</a:t>
            </a:r>
            <a:endParaRPr lang="en-IN" dirty="0" smtClean="0"/>
          </a:p>
          <a:p>
            <a:r>
              <a:rPr lang="en-IN" dirty="0" smtClean="0">
                <a:hlinkClick r:id="rId4"/>
              </a:rPr>
              <a:t>www.pythonforbeginners.com</a:t>
            </a:r>
            <a:endParaRPr lang="en-IN" dirty="0" smtClean="0"/>
          </a:p>
          <a:p>
            <a:r>
              <a:rPr lang="en-IN" dirty="0"/>
              <a:t>Collective Intelligence </a:t>
            </a:r>
            <a:r>
              <a:rPr lang="en-IN" dirty="0" smtClean="0"/>
              <a:t>book</a:t>
            </a:r>
          </a:p>
          <a:p>
            <a:r>
              <a:rPr lang="en-IN" dirty="0" smtClean="0">
                <a:hlinkClick r:id="rId5"/>
              </a:rPr>
              <a:t>www.udemy.com</a:t>
            </a:r>
            <a:endParaRPr lang="en-IN" dirty="0" smtClean="0"/>
          </a:p>
          <a:p>
            <a:endParaRPr lang="en-IN" dirty="0"/>
          </a:p>
        </p:txBody>
      </p:sp>
    </p:spTree>
    <p:extLst>
      <p:ext uri="{BB962C8B-B14F-4D97-AF65-F5344CB8AC3E}">
        <p14:creationId xmlns:p14="http://schemas.microsoft.com/office/powerpoint/2010/main" val="304684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IN" sz="8000" i="1" dirty="0" smtClean="0">
                <a:latin typeface="Algerian" panose="04020705040A02060702" pitchFamily="82" charset="0"/>
              </a:rPr>
              <a:t>Thank you</a:t>
            </a:r>
            <a:r>
              <a:rPr lang="en-IN" sz="8000" b="1" dirty="0" smtClean="0">
                <a:latin typeface="Algerian" panose="04020705040A02060702" pitchFamily="82" charset="0"/>
              </a:rPr>
              <a:t>…</a:t>
            </a:r>
            <a:endParaRPr lang="en-IN" sz="8000" b="1" dirty="0">
              <a:latin typeface="Algerian" panose="04020705040A02060702" pitchFamily="82" charset="0"/>
            </a:endParaRPr>
          </a:p>
        </p:txBody>
      </p:sp>
    </p:spTree>
    <p:extLst>
      <p:ext uri="{BB962C8B-B14F-4D97-AF65-F5344CB8AC3E}">
        <p14:creationId xmlns:p14="http://schemas.microsoft.com/office/powerpoint/2010/main" val="198883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Recommendation System?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2174" y="2132013"/>
            <a:ext cx="2969847" cy="3881437"/>
          </a:xfrm>
        </p:spPr>
      </p:pic>
      <p:sp>
        <p:nvSpPr>
          <p:cNvPr id="5" name="TextBox 4"/>
          <p:cNvSpPr txBox="1"/>
          <p:nvPr/>
        </p:nvSpPr>
        <p:spPr>
          <a:xfrm>
            <a:off x="528638" y="2800350"/>
            <a:ext cx="4672012" cy="1631216"/>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smtClean="0">
                <a:latin typeface="Arial" panose="020B0604020202020204" pitchFamily="34" charset="0"/>
                <a:cs typeface="Arial" panose="020B0604020202020204" pitchFamily="34" charset="0"/>
              </a:rPr>
              <a:t>A recommendation system is a type of information filtering system which attempts to predict the preferences of a user, and make suggests based on these preferences</a:t>
            </a:r>
            <a:endParaRPr lang="en-IN" sz="2000" dirty="0"/>
          </a:p>
        </p:txBody>
      </p:sp>
    </p:spTree>
    <p:extLst>
      <p:ext uri="{BB962C8B-B14F-4D97-AF65-F5344CB8AC3E}">
        <p14:creationId xmlns:p14="http://schemas.microsoft.com/office/powerpoint/2010/main" val="128042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677334" y="471489"/>
            <a:ext cx="8596668" cy="5569874"/>
          </a:xfrm>
        </p:spPr>
        <p:txBody>
          <a:bodyPr>
            <a:noAutofit/>
          </a:bodyPr>
          <a:lstStyle/>
          <a:p>
            <a:pPr algn="just"/>
            <a:r>
              <a:rPr lang="en-IN" sz="1900" dirty="0">
                <a:latin typeface="Arial" panose="020B0604020202020204" pitchFamily="34" charset="0"/>
                <a:cs typeface="Arial" panose="020B0604020202020204" pitchFamily="34" charset="0"/>
              </a:rPr>
              <a:t>There are a wide variety of applications for recommendation systems. These have become increasingly popular over the last few years and are now utilized in most online platforms that we use. The content of such platforms varies from movies, music, books and videos, to friends and stories on social media platforms, to products on e-commerce websites, to people on professional and dating websites, to search results returned on Google</a:t>
            </a:r>
            <a:r>
              <a:rPr lang="en-IN" sz="1900" dirty="0" smtClean="0">
                <a:latin typeface="Arial" panose="020B0604020202020204" pitchFamily="34" charset="0"/>
                <a:cs typeface="Arial" panose="020B0604020202020204" pitchFamily="34" charset="0"/>
              </a:rPr>
              <a:t>.</a:t>
            </a:r>
          </a:p>
          <a:p>
            <a:pPr marL="0" indent="0" algn="just">
              <a:buNone/>
            </a:pPr>
            <a:endParaRPr lang="en-IN" sz="1900" dirty="0">
              <a:latin typeface="Arial" panose="020B0604020202020204" pitchFamily="34" charset="0"/>
              <a:cs typeface="Arial" panose="020B0604020202020204" pitchFamily="34" charset="0"/>
            </a:endParaRPr>
          </a:p>
          <a:p>
            <a:pPr algn="just"/>
            <a:r>
              <a:rPr lang="en-IN" sz="1900" dirty="0" smtClean="0">
                <a:latin typeface="Arial" panose="020B0604020202020204" pitchFamily="34" charset="0"/>
                <a:cs typeface="Arial" panose="020B0604020202020204" pitchFamily="34" charset="0"/>
              </a:rPr>
              <a:t>Systems </a:t>
            </a:r>
            <a:r>
              <a:rPr lang="en-IN" sz="1900" dirty="0">
                <a:latin typeface="Arial" panose="020B0604020202020204" pitchFamily="34" charset="0"/>
                <a:cs typeface="Arial" panose="020B0604020202020204" pitchFamily="34" charset="0"/>
              </a:rPr>
              <a:t>for recommending items (e.g. </a:t>
            </a:r>
            <a:r>
              <a:rPr lang="en-IN" sz="1900" dirty="0" err="1" smtClean="0">
                <a:latin typeface="Arial" panose="020B0604020202020204" pitchFamily="34" charset="0"/>
                <a:cs typeface="Arial" panose="020B0604020202020204" pitchFamily="34" charset="0"/>
              </a:rPr>
              <a:t>books,movies</a:t>
            </a:r>
            <a:r>
              <a:rPr lang="en-IN" sz="1900" dirty="0">
                <a:latin typeface="Arial" panose="020B0604020202020204" pitchFamily="34" charset="0"/>
                <a:cs typeface="Arial" panose="020B0604020202020204" pitchFamily="34" charset="0"/>
              </a:rPr>
              <a:t>, CD’s, web pages, newsgroup </a:t>
            </a:r>
            <a:r>
              <a:rPr lang="en-IN" sz="1900" dirty="0" smtClean="0">
                <a:latin typeface="Arial" panose="020B0604020202020204" pitchFamily="34" charset="0"/>
                <a:cs typeface="Arial" panose="020B0604020202020204" pitchFamily="34" charset="0"/>
              </a:rPr>
              <a:t>messages) to </a:t>
            </a:r>
            <a:r>
              <a:rPr lang="en-IN" sz="1900" dirty="0">
                <a:latin typeface="Arial" panose="020B0604020202020204" pitchFamily="34" charset="0"/>
                <a:cs typeface="Arial" panose="020B0604020202020204" pitchFamily="34" charset="0"/>
              </a:rPr>
              <a:t>users based on examples of their preferences</a:t>
            </a:r>
            <a:r>
              <a:rPr lang="en-IN" sz="1900" dirty="0" smtClean="0">
                <a:latin typeface="Arial" panose="020B0604020202020204" pitchFamily="34" charset="0"/>
                <a:cs typeface="Arial" panose="020B0604020202020204" pitchFamily="34" charset="0"/>
              </a:rPr>
              <a:t>.</a:t>
            </a:r>
          </a:p>
          <a:p>
            <a:pPr algn="just"/>
            <a:r>
              <a:rPr lang="en-IN" sz="1900" dirty="0">
                <a:latin typeface="Arial" panose="020B0604020202020204" pitchFamily="34" charset="0"/>
                <a:cs typeface="Arial" panose="020B0604020202020204" pitchFamily="34" charset="0"/>
              </a:rPr>
              <a:t>Many websites provide recommendations (</a:t>
            </a:r>
            <a:r>
              <a:rPr lang="en-IN" sz="1900" dirty="0" err="1" smtClean="0">
                <a:latin typeface="Arial" panose="020B0604020202020204" pitchFamily="34" charset="0"/>
                <a:cs typeface="Arial" panose="020B0604020202020204" pitchFamily="34" charset="0"/>
              </a:rPr>
              <a:t>e.g.Amazon</a:t>
            </a:r>
            <a:r>
              <a:rPr lang="en-IN" sz="1900" dirty="0">
                <a:latin typeface="Arial" panose="020B0604020202020204" pitchFamily="34" charset="0"/>
                <a:cs typeface="Arial" panose="020B0604020202020204" pitchFamily="34" charset="0"/>
              </a:rPr>
              <a:t>, </a:t>
            </a:r>
            <a:r>
              <a:rPr lang="en-IN" sz="1900" dirty="0" err="1">
                <a:latin typeface="Arial" panose="020B0604020202020204" pitchFamily="34" charset="0"/>
                <a:cs typeface="Arial" panose="020B0604020202020204" pitchFamily="34" charset="0"/>
              </a:rPr>
              <a:t>NetFlix</a:t>
            </a:r>
            <a:r>
              <a:rPr lang="en-IN" sz="1900" dirty="0">
                <a:latin typeface="Arial" panose="020B0604020202020204" pitchFamily="34" charset="0"/>
                <a:cs typeface="Arial" panose="020B0604020202020204" pitchFamily="34" charset="0"/>
              </a:rPr>
              <a:t>, Pandora</a:t>
            </a:r>
            <a:r>
              <a:rPr lang="en-IN" sz="1900" dirty="0" smtClean="0">
                <a:latin typeface="Arial" panose="020B0604020202020204" pitchFamily="34" charset="0"/>
                <a:cs typeface="Arial" panose="020B0604020202020204" pitchFamily="34" charset="0"/>
              </a:rPr>
              <a:t>).</a:t>
            </a:r>
            <a:endParaRPr lang="en-IN" sz="1900" dirty="0">
              <a:latin typeface="Arial" panose="020B0604020202020204" pitchFamily="34" charset="0"/>
              <a:cs typeface="Arial" panose="020B0604020202020204" pitchFamily="34" charset="0"/>
            </a:endParaRPr>
          </a:p>
          <a:p>
            <a:pPr algn="just"/>
            <a:r>
              <a:rPr lang="en-IN" sz="1900" dirty="0" smtClean="0">
                <a:latin typeface="Arial" panose="020B0604020202020204" pitchFamily="34" charset="0"/>
                <a:cs typeface="Arial" panose="020B0604020202020204" pitchFamily="34" charset="0"/>
              </a:rPr>
              <a:t>There </a:t>
            </a:r>
            <a:r>
              <a:rPr lang="en-IN" sz="1900" dirty="0">
                <a:latin typeface="Arial" panose="020B0604020202020204" pitchFamily="34" charset="0"/>
                <a:cs typeface="Arial" panose="020B0604020202020204" pitchFamily="34" charset="0"/>
              </a:rPr>
              <a:t>are two basic approaches to recommending</a:t>
            </a:r>
            <a:r>
              <a:rPr lang="en-IN" sz="1900" dirty="0" smtClean="0">
                <a:latin typeface="Arial" panose="020B0604020202020204" pitchFamily="34" charset="0"/>
                <a:cs typeface="Arial" panose="020B0604020202020204" pitchFamily="34" charset="0"/>
              </a:rPr>
              <a:t>:</a:t>
            </a:r>
          </a:p>
          <a:p>
            <a:pPr marL="0" indent="0" algn="just">
              <a:buNone/>
            </a:pPr>
            <a:endParaRPr lang="en-IN" sz="1900" dirty="0">
              <a:latin typeface="Arial" panose="020B0604020202020204" pitchFamily="34" charset="0"/>
              <a:cs typeface="Arial" panose="020B0604020202020204" pitchFamily="34" charset="0"/>
            </a:endParaRPr>
          </a:p>
          <a:p>
            <a:pPr marL="0" indent="0" algn="just">
              <a:buNone/>
            </a:pPr>
            <a:r>
              <a:rPr lang="en-IN" sz="1900" dirty="0" smtClean="0">
                <a:latin typeface="Arial" panose="020B0604020202020204" pitchFamily="34" charset="0"/>
                <a:cs typeface="Arial" panose="020B0604020202020204" pitchFamily="34" charset="0"/>
              </a:rPr>
              <a:t>1.) Collaborative </a:t>
            </a:r>
            <a:r>
              <a:rPr lang="en-IN" sz="1900" dirty="0">
                <a:latin typeface="Arial" panose="020B0604020202020204" pitchFamily="34" charset="0"/>
                <a:cs typeface="Arial" panose="020B0604020202020204" pitchFamily="34" charset="0"/>
              </a:rPr>
              <a:t>Filtering </a:t>
            </a:r>
            <a:r>
              <a:rPr lang="en-IN" sz="1900" dirty="0" smtClean="0">
                <a:latin typeface="Arial" panose="020B0604020202020204" pitchFamily="34" charset="0"/>
                <a:cs typeface="Arial" panose="020B0604020202020204" pitchFamily="34" charset="0"/>
              </a:rPr>
              <a:t>(or </a:t>
            </a:r>
            <a:r>
              <a:rPr lang="en-IN" sz="1900" dirty="0">
                <a:latin typeface="Arial" panose="020B0604020202020204" pitchFamily="34" charset="0"/>
                <a:cs typeface="Arial" panose="020B0604020202020204" pitchFamily="34" charset="0"/>
              </a:rPr>
              <a:t>social filtering</a:t>
            </a:r>
            <a:r>
              <a:rPr lang="en-IN" sz="1900" dirty="0" smtClean="0">
                <a:latin typeface="Arial" panose="020B0604020202020204" pitchFamily="34" charset="0"/>
                <a:cs typeface="Arial" panose="020B0604020202020204" pitchFamily="34" charset="0"/>
              </a:rPr>
              <a:t>)</a:t>
            </a:r>
            <a:endParaRPr lang="en-IN" sz="1900" dirty="0">
              <a:latin typeface="Arial" panose="020B0604020202020204" pitchFamily="34" charset="0"/>
              <a:cs typeface="Arial" panose="020B0604020202020204" pitchFamily="34" charset="0"/>
            </a:endParaRPr>
          </a:p>
          <a:p>
            <a:pPr marL="0" indent="0" algn="just">
              <a:buNone/>
            </a:pPr>
            <a:r>
              <a:rPr lang="en-IN" sz="1900" dirty="0" smtClean="0">
                <a:latin typeface="Arial" panose="020B0604020202020204" pitchFamily="34" charset="0"/>
                <a:cs typeface="Arial" panose="020B0604020202020204" pitchFamily="34" charset="0"/>
              </a:rPr>
              <a:t>2.) Content-based</a:t>
            </a:r>
          </a:p>
        </p:txBody>
      </p:sp>
    </p:spTree>
    <p:extLst>
      <p:ext uri="{BB962C8B-B14F-4D97-AF65-F5344CB8AC3E}">
        <p14:creationId xmlns:p14="http://schemas.microsoft.com/office/powerpoint/2010/main" val="394415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Collaborative Filtering</a:t>
            </a:r>
            <a:endParaRPr lang="en-IN" dirty="0"/>
          </a:p>
        </p:txBody>
      </p:sp>
      <p:sp>
        <p:nvSpPr>
          <p:cNvPr id="3" name="Content Placeholder 2"/>
          <p:cNvSpPr>
            <a:spLocks noGrp="1"/>
          </p:cNvSpPr>
          <p:nvPr>
            <p:ph idx="1"/>
          </p:nvPr>
        </p:nvSpPr>
        <p:spPr/>
        <p:txBody>
          <a:bodyPr/>
          <a:lstStyle/>
          <a:p>
            <a:r>
              <a:rPr lang="en-IN" dirty="0"/>
              <a:t>Collaborative Filtering techniques make recommendations for a user based on ratings and preferences data of many users. </a:t>
            </a:r>
            <a:endParaRPr lang="en-IN" dirty="0" smtClean="0"/>
          </a:p>
          <a:p>
            <a:r>
              <a:rPr lang="en-IN" dirty="0"/>
              <a:t>For a given user, find other similar users </a:t>
            </a:r>
            <a:r>
              <a:rPr lang="en-IN" dirty="0" smtClean="0"/>
              <a:t>whose ratings </a:t>
            </a:r>
            <a:r>
              <a:rPr lang="en-IN" dirty="0"/>
              <a:t>strongly correlate with the current user.</a:t>
            </a:r>
            <a:endParaRPr lang="en-IN" dirty="0" smtClean="0"/>
          </a:p>
          <a:p>
            <a:r>
              <a:rPr lang="en-IN" dirty="0" smtClean="0"/>
              <a:t>The </a:t>
            </a:r>
            <a:r>
              <a:rPr lang="en-IN" dirty="0"/>
              <a:t>main underlying idea is that if two users have both liked certain common items, then the items that one user has liked that the other user has not yet tried can be recommended to him. </a:t>
            </a:r>
            <a:endParaRPr lang="en-IN" dirty="0" smtClean="0"/>
          </a:p>
          <a:p>
            <a:r>
              <a:rPr lang="en-IN" dirty="0" smtClean="0"/>
              <a:t>We </a:t>
            </a:r>
            <a:r>
              <a:rPr lang="en-IN" dirty="0"/>
              <a:t>see collaborative filtering techniques in action on various Internet platforms such as Amazon.com, Netflix, Facebook. We are recommended items based on the ratings and purchase data that these platforms collect from their user base.</a:t>
            </a:r>
          </a:p>
        </p:txBody>
      </p:sp>
    </p:spTree>
    <p:extLst>
      <p:ext uri="{BB962C8B-B14F-4D97-AF65-F5344CB8AC3E}">
        <p14:creationId xmlns:p14="http://schemas.microsoft.com/office/powerpoint/2010/main" val="21588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814" y="1270000"/>
            <a:ext cx="5546404" cy="4527550"/>
          </a:xfrm>
        </p:spPr>
      </p:pic>
    </p:spTree>
    <p:extLst>
      <p:ext uri="{BB962C8B-B14F-4D97-AF65-F5344CB8AC3E}">
        <p14:creationId xmlns:p14="http://schemas.microsoft.com/office/powerpoint/2010/main" val="119164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Euclidean distance</a:t>
            </a:r>
            <a:endParaRPr lang="en-IN" dirty="0"/>
          </a:p>
        </p:txBody>
      </p:sp>
      <p:sp>
        <p:nvSpPr>
          <p:cNvPr id="3" name="Content Placeholder 2"/>
          <p:cNvSpPr>
            <a:spLocks noGrp="1"/>
          </p:cNvSpPr>
          <p:nvPr>
            <p:ph idx="1"/>
          </p:nvPr>
        </p:nvSpPr>
        <p:spPr>
          <a:xfrm>
            <a:off x="677334" y="1514475"/>
            <a:ext cx="8596668" cy="4526887"/>
          </a:xfrm>
        </p:spPr>
        <p:txBody>
          <a:bodyPr/>
          <a:lstStyle/>
          <a:p>
            <a:pPr algn="just"/>
            <a:r>
              <a:rPr lang="en-IN" sz="2400" dirty="0">
                <a:latin typeface="Arial" panose="020B0604020202020204" pitchFamily="34" charset="0"/>
                <a:cs typeface="Arial" panose="020B0604020202020204" pitchFamily="34" charset="0"/>
              </a:rPr>
              <a:t>Euclidean distance </a:t>
            </a:r>
            <a:r>
              <a:rPr lang="en-IN" sz="2400" dirty="0" smtClean="0">
                <a:latin typeface="Arial" panose="020B0604020202020204" pitchFamily="34" charset="0"/>
                <a:cs typeface="Arial" panose="020B0604020202020204" pitchFamily="34" charset="0"/>
              </a:rPr>
              <a:t>is used to </a:t>
            </a:r>
            <a:r>
              <a:rPr lang="en-IN" sz="2400" dirty="0">
                <a:latin typeface="Arial" panose="020B0604020202020204" pitchFamily="34" charset="0"/>
                <a:cs typeface="Arial" panose="020B0604020202020204" pitchFamily="34" charset="0"/>
              </a:rPr>
              <a:t>find similarity between two </a:t>
            </a:r>
            <a:r>
              <a:rPr lang="en-IN" sz="2400" dirty="0" smtClean="0">
                <a:latin typeface="Arial" panose="020B0604020202020204" pitchFamily="34" charset="0"/>
                <a:cs typeface="Arial" panose="020B0604020202020204" pitchFamily="34" charset="0"/>
              </a:rPr>
              <a:t>people .</a:t>
            </a:r>
          </a:p>
          <a:p>
            <a:pPr algn="just"/>
            <a:r>
              <a:rPr lang="en-IN" sz="2400" dirty="0">
                <a:latin typeface="Arial" panose="020B0604020202020204" pitchFamily="34" charset="0"/>
                <a:cs typeface="Arial" panose="020B0604020202020204" pitchFamily="34" charset="0"/>
              </a:rPr>
              <a:t>The similarity measure is the measure of how much alike two data objects </a:t>
            </a:r>
            <a:r>
              <a:rPr lang="en-IN" sz="2400" dirty="0" smtClean="0">
                <a:latin typeface="Arial" panose="020B0604020202020204" pitchFamily="34" charset="0"/>
                <a:cs typeface="Arial" panose="020B0604020202020204" pitchFamily="34" charset="0"/>
              </a:rPr>
              <a:t>are.</a:t>
            </a:r>
          </a:p>
          <a:p>
            <a:pPr algn="just"/>
            <a:r>
              <a:rPr lang="en-IN" sz="2400" dirty="0">
                <a:latin typeface="Arial" panose="020B0604020202020204" pitchFamily="34" charset="0"/>
                <a:cs typeface="Arial" panose="020B0604020202020204" pitchFamily="34" charset="0"/>
              </a:rPr>
              <a:t>If this distance is small, it will be the high degree of similarity where large </a:t>
            </a:r>
            <a:r>
              <a:rPr lang="en-IN" sz="2400" dirty="0" smtClean="0">
                <a:latin typeface="Arial" panose="020B0604020202020204" pitchFamily="34" charset="0"/>
                <a:cs typeface="Arial" panose="020B0604020202020204" pitchFamily="34" charset="0"/>
              </a:rPr>
              <a:t>distance </a:t>
            </a:r>
            <a:r>
              <a:rPr lang="en-IN" sz="2400" dirty="0">
                <a:latin typeface="Arial" panose="020B0604020202020204" pitchFamily="34" charset="0"/>
                <a:cs typeface="Arial" panose="020B0604020202020204" pitchFamily="34" charset="0"/>
              </a:rPr>
              <a:t>will be the low degree of similarity</a:t>
            </a:r>
            <a:r>
              <a:rPr lang="en-IN" sz="2400" dirty="0" smtClean="0">
                <a:latin typeface="Arial" panose="020B0604020202020204" pitchFamily="34" charset="0"/>
                <a:cs typeface="Arial" panose="020B0604020202020204" pitchFamily="34" charset="0"/>
              </a:rPr>
              <a:t>.</a:t>
            </a:r>
          </a:p>
          <a:p>
            <a:pPr algn="just"/>
            <a:endParaRPr lang="en-IN" sz="2400" dirty="0">
              <a:latin typeface="Arial" panose="020B0604020202020204" pitchFamily="34" charset="0"/>
              <a:cs typeface="Arial" panose="020B0604020202020204" pitchFamily="34" charset="0"/>
            </a:endParaRPr>
          </a:p>
          <a:p>
            <a:endParaRPr lang="en-IN"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8" y="4629150"/>
            <a:ext cx="4286249" cy="1412212"/>
          </a:xfrm>
          <a:prstGeom prst="rect">
            <a:avLst/>
          </a:prstGeom>
        </p:spPr>
      </p:pic>
    </p:spTree>
    <p:extLst>
      <p:ext uri="{BB962C8B-B14F-4D97-AF65-F5344CB8AC3E}">
        <p14:creationId xmlns:p14="http://schemas.microsoft.com/office/powerpoint/2010/main" val="204433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051" y="2200274"/>
            <a:ext cx="5307936" cy="3132777"/>
          </a:xfrm>
        </p:spPr>
      </p:pic>
    </p:spTree>
    <p:extLst>
      <p:ext uri="{BB962C8B-B14F-4D97-AF65-F5344CB8AC3E}">
        <p14:creationId xmlns:p14="http://schemas.microsoft.com/office/powerpoint/2010/main" val="350594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Pearson Correlation:</a:t>
            </a:r>
            <a:endParaRPr lang="en-IN" dirty="0"/>
          </a:p>
        </p:txBody>
      </p:sp>
      <p:sp>
        <p:nvSpPr>
          <p:cNvPr id="3" name="Content Placeholder 2"/>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The correlation coefficient is a measure of how well two sets of data fit on a straight line. The formula for this is more complicated that the Euclidean distance score, but it tends to give better results in situations where the data isn’t well normalized like our present data set</a:t>
            </a:r>
            <a:r>
              <a:rPr lang="en-IN" sz="2000" dirty="0" smtClean="0">
                <a:latin typeface="Arial" panose="020B0604020202020204" pitchFamily="34" charset="0"/>
                <a:cs typeface="Arial" panose="020B0604020202020204" pitchFamily="34" charset="0"/>
              </a:rPr>
              <a:t>.</a:t>
            </a:r>
          </a:p>
          <a:p>
            <a:pPr marL="0" indent="0">
              <a:buNone/>
            </a:pPr>
            <a:endParaRPr lang="en-IN" sz="2000" dirty="0" smtClean="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Implementation for the Pearson correlation score first finds the items rated by both users. It then calculates the sums and the sum of the squares of the ratings for the both users and calculates the sum of the products of their ratings.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30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528" y="1471613"/>
            <a:ext cx="5644016" cy="3610768"/>
          </a:xfrm>
        </p:spPr>
      </p:pic>
    </p:spTree>
    <p:extLst>
      <p:ext uri="{BB962C8B-B14F-4D97-AF65-F5344CB8AC3E}">
        <p14:creationId xmlns:p14="http://schemas.microsoft.com/office/powerpoint/2010/main" val="7546558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428</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Trebuchet MS</vt:lpstr>
      <vt:lpstr>Wingdings</vt:lpstr>
      <vt:lpstr>Wingdings 3</vt:lpstr>
      <vt:lpstr>Facet</vt:lpstr>
      <vt:lpstr>Movie Recommendation</vt:lpstr>
      <vt:lpstr>What is Recommendation System?</vt:lpstr>
      <vt:lpstr> </vt:lpstr>
      <vt:lpstr>Collaborative Filtering</vt:lpstr>
      <vt:lpstr> </vt:lpstr>
      <vt:lpstr>Euclidean distance</vt:lpstr>
      <vt:lpstr> </vt:lpstr>
      <vt:lpstr>Pearson Correlation:</vt:lpstr>
      <vt:lpstr> </vt:lpstr>
      <vt:lpstr>References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dc:title>
  <dc:creator>admin</dc:creator>
  <cp:lastModifiedBy>admin</cp:lastModifiedBy>
  <cp:revision>11</cp:revision>
  <dcterms:created xsi:type="dcterms:W3CDTF">2018-09-07T17:06:42Z</dcterms:created>
  <dcterms:modified xsi:type="dcterms:W3CDTF">2018-09-07T18:29:22Z</dcterms:modified>
</cp:coreProperties>
</file>