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8"/>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Bukhari Script" charset="1" panose="0000050000000000000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slides/slide1.xml" Type="http://schemas.openxmlformats.org/officeDocument/2006/relationships/slide"/><Relationship Id="rId14" Target="slides/slide2.xml" Type="http://schemas.openxmlformats.org/officeDocument/2006/relationships/slide"/><Relationship Id="rId15" Target="slides/slide3.xml" Type="http://schemas.openxmlformats.org/officeDocument/2006/relationships/slide"/><Relationship Id="rId16" Target="slides/slide4.xml" Type="http://schemas.openxmlformats.org/officeDocument/2006/relationships/slide"/><Relationship Id="rId17" Target="slides/slide5.xml" Type="http://schemas.openxmlformats.org/officeDocument/2006/relationships/slide"/><Relationship Id="rId18" Target="slides/slide6.xml" Type="http://schemas.openxmlformats.org/officeDocument/2006/relationships/slide"/><Relationship Id="rId19" Target="slides/slide7.xml" Type="http://schemas.openxmlformats.org/officeDocument/2006/relationships/slide"/><Relationship Id="rId2" Target="presProps.xml" Type="http://schemas.openxmlformats.org/officeDocument/2006/relationships/presProps"/><Relationship Id="rId20" Target="slides/slide8.xml" Type="http://schemas.openxmlformats.org/officeDocument/2006/relationships/slide"/><Relationship Id="rId21" Target="slides/slide9.xml" Type="http://schemas.openxmlformats.org/officeDocument/2006/relationships/slide"/><Relationship Id="rId22" Target="slides/slide10.xml" Type="http://schemas.openxmlformats.org/officeDocument/2006/relationships/slide"/><Relationship Id="rId23" Target="slides/slide11.xml" Type="http://schemas.openxmlformats.org/officeDocument/2006/relationships/slide"/><Relationship Id="rId24" Target="slides/slide12.xml" Type="http://schemas.openxmlformats.org/officeDocument/2006/relationships/slide"/><Relationship Id="rId25" Target="slides/slide13.xml" Type="http://schemas.openxmlformats.org/officeDocument/2006/relationships/slide"/><Relationship Id="rId26" Target="slides/slide14.xml" Type="http://schemas.openxmlformats.org/officeDocument/2006/relationships/slide"/><Relationship Id="rId27" Target="slides/slide15.xml" Type="http://schemas.openxmlformats.org/officeDocument/2006/relationships/slide"/><Relationship Id="rId28" Target="notesMasters/notesMaster1.xml" Type="http://schemas.openxmlformats.org/officeDocument/2006/relationships/notesMaster"/><Relationship Id="rId29" Target="theme/theme2.xml" Type="http://schemas.openxmlformats.org/officeDocument/2006/relationships/theme"/><Relationship Id="rId3" Target="viewProps.xml" Type="http://schemas.openxmlformats.org/officeDocument/2006/relationships/viewProps"/><Relationship Id="rId30" Target="notesSlides/notesSlide1.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 Pinterest clone is a website or application that mimics the functionality and features of Pinterest, a popular social media platform known for its focus on visual content discovery and sharing. Pinterest allows users to discover and save ideas for various interests, such as recipes, home decor, fashion, and more, by creating collections called "boards" and "pinning" images or videos to them.</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8886070" cy="2838262"/>
          </a:xfrm>
          <a:custGeom>
            <a:avLst/>
            <a:gdLst/>
            <a:ahLst/>
            <a:cxnLst/>
            <a:rect r="r" b="b" t="t" l="l"/>
            <a:pathLst>
              <a:path h="2838262" w="8886070">
                <a:moveTo>
                  <a:pt x="0" y="0"/>
                </a:moveTo>
                <a:lnTo>
                  <a:pt x="8886069" y="0"/>
                </a:lnTo>
                <a:lnTo>
                  <a:pt x="8886069" y="2838262"/>
                </a:lnTo>
                <a:lnTo>
                  <a:pt x="0" y="28382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040591" y="0"/>
            <a:ext cx="11247409" cy="2565214"/>
          </a:xfrm>
          <a:custGeom>
            <a:avLst/>
            <a:gdLst/>
            <a:ahLst/>
            <a:cxnLst/>
            <a:rect r="r" b="b" t="t" l="l"/>
            <a:pathLst>
              <a:path h="2565214" w="11247409">
                <a:moveTo>
                  <a:pt x="0" y="0"/>
                </a:moveTo>
                <a:lnTo>
                  <a:pt x="11247409" y="0"/>
                </a:lnTo>
                <a:lnTo>
                  <a:pt x="11247409" y="2565214"/>
                </a:lnTo>
                <a:lnTo>
                  <a:pt x="0" y="2565214"/>
                </a:lnTo>
                <a:lnTo>
                  <a:pt x="0" y="0"/>
                </a:lnTo>
                <a:close/>
              </a:path>
            </a:pathLst>
          </a:custGeom>
          <a:blipFill>
            <a:blip r:embed="rId6"/>
            <a:stretch>
              <a:fillRect l="0" t="-22830" r="0" b="-96118"/>
            </a:stretch>
          </a:blipFill>
        </p:spPr>
      </p:sp>
      <p:sp>
        <p:nvSpPr>
          <p:cNvPr name="TextBox 5" id="5"/>
          <p:cNvSpPr txBox="true"/>
          <p:nvPr/>
        </p:nvSpPr>
        <p:spPr>
          <a:xfrm rot="0">
            <a:off x="428486" y="3529559"/>
            <a:ext cx="10482163" cy="1516236"/>
          </a:xfrm>
          <a:prstGeom prst="rect">
            <a:avLst/>
          </a:prstGeom>
        </p:spPr>
        <p:txBody>
          <a:bodyPr anchor="t" rtlCol="false" tIns="0" lIns="0" bIns="0" rIns="0">
            <a:spAutoFit/>
          </a:bodyPr>
          <a:lstStyle/>
          <a:p>
            <a:pPr>
              <a:lnSpc>
                <a:spcPts val="3959"/>
              </a:lnSpc>
            </a:pPr>
            <a:r>
              <a:rPr lang="en-US" sz="3999">
                <a:solidFill>
                  <a:srgbClr val="2BB4D4"/>
                </a:solidFill>
                <a:latin typeface="Montserrat Classic Bold"/>
              </a:rPr>
              <a:t>WELCOME TO OUR PRESENTATION ON BUILDING ONLINE TICKET BOOKING SYSTEM</a:t>
            </a:r>
          </a:p>
        </p:txBody>
      </p:sp>
      <p:sp>
        <p:nvSpPr>
          <p:cNvPr name="TextBox 6" id="6"/>
          <p:cNvSpPr txBox="true"/>
          <p:nvPr/>
        </p:nvSpPr>
        <p:spPr>
          <a:xfrm rot="0">
            <a:off x="428486" y="6954053"/>
            <a:ext cx="3559548" cy="504826"/>
          </a:xfrm>
          <a:prstGeom prst="rect">
            <a:avLst/>
          </a:prstGeom>
        </p:spPr>
        <p:txBody>
          <a:bodyPr anchor="t" rtlCol="false" tIns="0" lIns="0" bIns="0" rIns="0">
            <a:spAutoFit/>
          </a:bodyPr>
          <a:lstStyle/>
          <a:p>
            <a:pPr algn="ctr">
              <a:lnSpc>
                <a:spcPts val="4199"/>
              </a:lnSpc>
              <a:spcBef>
                <a:spcPct val="0"/>
              </a:spcBef>
            </a:pPr>
            <a:r>
              <a:rPr lang="en-US" sz="2999">
                <a:solidFill>
                  <a:srgbClr val="2BB4D4"/>
                </a:solidFill>
                <a:latin typeface="Montserrat Classic Bold"/>
              </a:rPr>
              <a:t>By Akshay Chavan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47115" y="1104900"/>
            <a:ext cx="8572512" cy="530213"/>
          </a:xfrm>
          <a:prstGeom prst="rect">
            <a:avLst/>
          </a:prstGeom>
        </p:spPr>
        <p:txBody>
          <a:bodyPr anchor="t" rtlCol="false" tIns="0" lIns="0" bIns="0" rIns="0">
            <a:spAutoFit/>
          </a:bodyPr>
          <a:lstStyle/>
          <a:p>
            <a:pPr>
              <a:lnSpc>
                <a:spcPts val="3999"/>
              </a:lnSpc>
            </a:pPr>
            <a:r>
              <a:rPr lang="en-US" sz="3999">
                <a:solidFill>
                  <a:srgbClr val="004AAD"/>
                </a:solidFill>
                <a:latin typeface="Montserrat Classic Bold"/>
              </a:rPr>
              <a:t>FORMS AND USER INPUT</a:t>
            </a:r>
          </a:p>
        </p:txBody>
      </p:sp>
      <p:sp>
        <p:nvSpPr>
          <p:cNvPr name="Freeform 4" id="4"/>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647115" y="3158552"/>
            <a:ext cx="13521111" cy="2600326"/>
          </a:xfrm>
          <a:prstGeom prst="rect">
            <a:avLst/>
          </a:prstGeom>
        </p:spPr>
        <p:txBody>
          <a:bodyPr anchor="t" rtlCol="false" tIns="0" lIns="0" bIns="0" rIns="0">
            <a:spAutoFit/>
          </a:bodyPr>
          <a:lstStyle/>
          <a:p>
            <a:pPr algn="just">
              <a:lnSpc>
                <a:spcPts val="4199"/>
              </a:lnSpc>
            </a:pPr>
            <a:r>
              <a:rPr lang="en-US" sz="2999">
                <a:solidFill>
                  <a:srgbClr val="004AAD"/>
                </a:solidFill>
                <a:latin typeface="Montserrat Classic"/>
              </a:rPr>
              <a:t>Creating forms for user input (e.g., booking details, user registration).</a:t>
            </a:r>
          </a:p>
          <a:p>
            <a:pPr algn="just">
              <a:lnSpc>
                <a:spcPts val="4199"/>
              </a:lnSpc>
            </a:pPr>
          </a:p>
          <a:p>
            <a:pPr algn="just">
              <a:lnSpc>
                <a:spcPts val="4199"/>
              </a:lnSpc>
            </a:pPr>
            <a:r>
              <a:rPr lang="en-US" sz="2999">
                <a:solidFill>
                  <a:srgbClr val="004AAD"/>
                </a:solidFill>
                <a:latin typeface="Montserrat Classic"/>
              </a:rPr>
              <a:t>Using Django's form handling mechanism to process form submissions.</a:t>
            </a:r>
          </a:p>
          <a:p>
            <a:pPr algn="just">
              <a:lnSpc>
                <a:spcPts val="4199"/>
              </a:lnSpc>
            </a:pPr>
          </a:p>
          <a:p>
            <a:pPr algn="just">
              <a:lnSpc>
                <a:spcPts val="4199"/>
              </a:lnSpc>
              <a:spcBef>
                <a:spcPct val="0"/>
              </a:spcBef>
            </a:pPr>
            <a:r>
              <a:rPr lang="en-US" sz="2999">
                <a:solidFill>
                  <a:srgbClr val="004AAD"/>
                </a:solidFill>
                <a:latin typeface="Montserrat Classic"/>
              </a:rPr>
              <a:t>Validating user input and handling form errors.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006071" y="1104900"/>
            <a:ext cx="12331712" cy="530213"/>
          </a:xfrm>
          <a:prstGeom prst="rect">
            <a:avLst/>
          </a:prstGeom>
        </p:spPr>
        <p:txBody>
          <a:bodyPr anchor="t" rtlCol="false" tIns="0" lIns="0" bIns="0" rIns="0">
            <a:spAutoFit/>
          </a:bodyPr>
          <a:lstStyle/>
          <a:p>
            <a:pPr>
              <a:lnSpc>
                <a:spcPts val="3999"/>
              </a:lnSpc>
            </a:pPr>
            <a:r>
              <a:rPr lang="en-US" sz="3999">
                <a:solidFill>
                  <a:srgbClr val="004AAD"/>
                </a:solidFill>
                <a:latin typeface="Montserrat Classic Bold"/>
              </a:rPr>
              <a:t>AUTHENTICATION AND AUTHORIZATION</a:t>
            </a:r>
          </a:p>
        </p:txBody>
      </p:sp>
      <p:sp>
        <p:nvSpPr>
          <p:cNvPr name="Freeform 3" id="3"/>
          <p:cNvSpPr/>
          <p:nvPr/>
        </p:nvSpPr>
        <p:spPr>
          <a:xfrm flipH="true" flipV="false" rot="8243363">
            <a:off x="-1355616" y="725899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006071" y="3290887"/>
            <a:ext cx="9413885" cy="3648076"/>
          </a:xfrm>
          <a:prstGeom prst="rect">
            <a:avLst/>
          </a:prstGeom>
        </p:spPr>
        <p:txBody>
          <a:bodyPr anchor="t" rtlCol="false" tIns="0" lIns="0" bIns="0" rIns="0">
            <a:spAutoFit/>
          </a:bodyPr>
          <a:lstStyle/>
          <a:p>
            <a:pPr algn="just">
              <a:lnSpc>
                <a:spcPts val="4199"/>
              </a:lnSpc>
            </a:pPr>
            <a:r>
              <a:rPr lang="en-US" sz="2999">
                <a:solidFill>
                  <a:srgbClr val="004AAD"/>
                </a:solidFill>
                <a:latin typeface="Montserrat Classic"/>
              </a:rPr>
              <a:t>Implementing user authentication using Django's built-in authentication system.</a:t>
            </a:r>
          </a:p>
          <a:p>
            <a:pPr algn="just">
              <a:lnSpc>
                <a:spcPts val="4199"/>
              </a:lnSpc>
            </a:pPr>
          </a:p>
          <a:p>
            <a:pPr algn="just">
              <a:lnSpc>
                <a:spcPts val="4199"/>
              </a:lnSpc>
            </a:pPr>
            <a:r>
              <a:rPr lang="en-US" sz="2999">
                <a:solidFill>
                  <a:srgbClr val="004AAD"/>
                </a:solidFill>
                <a:latin typeface="Montserrat Classic"/>
              </a:rPr>
              <a:t>Restricting access to certain functionalities based on user roles.</a:t>
            </a:r>
          </a:p>
          <a:p>
            <a:pPr algn="just">
              <a:lnSpc>
                <a:spcPts val="4199"/>
              </a:lnSpc>
            </a:pPr>
          </a:p>
          <a:p>
            <a:pPr algn="just">
              <a:lnSpc>
                <a:spcPts val="4199"/>
              </a:lnSpc>
              <a:spcBef>
                <a:spcPct val="0"/>
              </a:spcBef>
            </a:pPr>
            <a:r>
              <a:rPr lang="en-US" sz="2999">
                <a:solidFill>
                  <a:srgbClr val="004AAD"/>
                </a:solidFill>
                <a:latin typeface="Montserrat Classic"/>
              </a:rPr>
              <a:t>Ensuring secure user authentication practices.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356866"/>
            <a:ext cx="7598416" cy="530213"/>
          </a:xfrm>
          <a:prstGeom prst="rect">
            <a:avLst/>
          </a:prstGeom>
        </p:spPr>
        <p:txBody>
          <a:bodyPr anchor="t" rtlCol="false" tIns="0" lIns="0" bIns="0" rIns="0">
            <a:spAutoFit/>
          </a:bodyPr>
          <a:lstStyle/>
          <a:p>
            <a:pPr>
              <a:lnSpc>
                <a:spcPts val="3999"/>
              </a:lnSpc>
            </a:pPr>
            <a:r>
              <a:rPr lang="en-US" sz="3999">
                <a:solidFill>
                  <a:srgbClr val="004AAD"/>
                </a:solidFill>
                <a:latin typeface="Montserrat Classic Bold"/>
              </a:rPr>
              <a:t>PAYMENT INTEGRATION</a:t>
            </a:r>
          </a:p>
        </p:txBody>
      </p:sp>
      <p:sp>
        <p:nvSpPr>
          <p:cNvPr name="Freeform 3" id="3"/>
          <p:cNvSpPr/>
          <p:nvPr/>
        </p:nvSpPr>
        <p:spPr>
          <a:xfrm flipH="true" flipV="false" rot="3987423">
            <a:off x="6611007" y="3321372"/>
            <a:ext cx="13672465" cy="11111985"/>
          </a:xfrm>
          <a:custGeom>
            <a:avLst/>
            <a:gdLst/>
            <a:ahLst/>
            <a:cxnLst/>
            <a:rect r="r" b="b" t="t" l="l"/>
            <a:pathLst>
              <a:path h="11111985" w="13672465">
                <a:moveTo>
                  <a:pt x="13672465" y="0"/>
                </a:moveTo>
                <a:lnTo>
                  <a:pt x="0" y="0"/>
                </a:lnTo>
                <a:lnTo>
                  <a:pt x="0" y="11111986"/>
                </a:lnTo>
                <a:lnTo>
                  <a:pt x="13672465" y="11111986"/>
                </a:lnTo>
                <a:lnTo>
                  <a:pt x="13672465"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3209925"/>
            <a:ext cx="12224676" cy="2695575"/>
          </a:xfrm>
          <a:prstGeom prst="rect">
            <a:avLst/>
          </a:prstGeom>
        </p:spPr>
        <p:txBody>
          <a:bodyPr anchor="t" rtlCol="false" tIns="0" lIns="0" bIns="0" rIns="0">
            <a:spAutoFit/>
          </a:bodyPr>
          <a:lstStyle/>
          <a:p>
            <a:pPr algn="just">
              <a:lnSpc>
                <a:spcPts val="3000"/>
              </a:lnSpc>
            </a:pPr>
            <a:r>
              <a:rPr lang="en-US" sz="3000">
                <a:solidFill>
                  <a:srgbClr val="004AAD"/>
                </a:solidFill>
                <a:latin typeface="Montserrat Classic"/>
              </a:rPr>
              <a:t>Integrating a payment gateway to handle online payments for ticket bookings.</a:t>
            </a:r>
          </a:p>
          <a:p>
            <a:pPr algn="just">
              <a:lnSpc>
                <a:spcPts val="3000"/>
              </a:lnSpc>
            </a:pPr>
          </a:p>
          <a:p>
            <a:pPr algn="just">
              <a:lnSpc>
                <a:spcPts val="3000"/>
              </a:lnSpc>
            </a:pPr>
            <a:r>
              <a:rPr lang="en-US" sz="3000">
                <a:solidFill>
                  <a:srgbClr val="004AAD"/>
                </a:solidFill>
                <a:latin typeface="Montserrat Classic"/>
              </a:rPr>
              <a:t>Discussing popular payment gateway options and their integration with Django. </a:t>
            </a:r>
          </a:p>
          <a:p>
            <a:pPr algn="just">
              <a:lnSpc>
                <a:spcPts val="3000"/>
              </a:lnSpc>
            </a:pPr>
          </a:p>
          <a:p>
            <a:pPr algn="just">
              <a:lnSpc>
                <a:spcPts val="3000"/>
              </a:lnSpc>
              <a:spcBef>
                <a:spcPct val="0"/>
              </a:spcBef>
            </a:pPr>
            <a:r>
              <a:rPr lang="en-US" sz="3000">
                <a:solidFill>
                  <a:srgbClr val="004AAD"/>
                </a:solidFill>
                <a:latin typeface="Montserrat Classic"/>
              </a:rPr>
              <a:t>Considerations for secure payment processing.</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258194" y="1104900"/>
            <a:ext cx="6560104" cy="530213"/>
          </a:xfrm>
          <a:prstGeom prst="rect">
            <a:avLst/>
          </a:prstGeom>
        </p:spPr>
        <p:txBody>
          <a:bodyPr anchor="t" rtlCol="false" tIns="0" lIns="0" bIns="0" rIns="0">
            <a:spAutoFit/>
          </a:bodyPr>
          <a:lstStyle/>
          <a:p>
            <a:pPr algn="just">
              <a:lnSpc>
                <a:spcPts val="3999"/>
              </a:lnSpc>
              <a:spcBef>
                <a:spcPct val="0"/>
              </a:spcBef>
            </a:pPr>
            <a:r>
              <a:rPr lang="en-US" sz="3999">
                <a:solidFill>
                  <a:srgbClr val="004AAD"/>
                </a:solidFill>
                <a:latin typeface="Montserrat Classic Bold"/>
              </a:rPr>
              <a:t>TESTING &amp; DEPLOYMENT </a:t>
            </a:r>
          </a:p>
        </p:txBody>
      </p:sp>
      <p:sp>
        <p:nvSpPr>
          <p:cNvPr name="TextBox 3" id="3"/>
          <p:cNvSpPr txBox="true"/>
          <p:nvPr/>
        </p:nvSpPr>
        <p:spPr>
          <a:xfrm rot="0">
            <a:off x="1258194" y="2798427"/>
            <a:ext cx="10949431" cy="3076575"/>
          </a:xfrm>
          <a:prstGeom prst="rect">
            <a:avLst/>
          </a:prstGeom>
        </p:spPr>
        <p:txBody>
          <a:bodyPr anchor="t" rtlCol="false" tIns="0" lIns="0" bIns="0" rIns="0">
            <a:spAutoFit/>
          </a:bodyPr>
          <a:lstStyle/>
          <a:p>
            <a:pPr>
              <a:lnSpc>
                <a:spcPts val="3000"/>
              </a:lnSpc>
            </a:pPr>
            <a:r>
              <a:rPr lang="en-US" sz="3000">
                <a:solidFill>
                  <a:srgbClr val="004AAD"/>
                </a:solidFill>
                <a:latin typeface="Montserrat Classic"/>
              </a:rPr>
              <a:t>Importance of testing in ensuring the functionality and reliability of the application.</a:t>
            </a:r>
          </a:p>
          <a:p>
            <a:pPr>
              <a:lnSpc>
                <a:spcPts val="3000"/>
              </a:lnSpc>
            </a:pPr>
          </a:p>
          <a:p>
            <a:pPr>
              <a:lnSpc>
                <a:spcPts val="3000"/>
              </a:lnSpc>
            </a:pPr>
            <a:r>
              <a:rPr lang="en-US" sz="3000">
                <a:solidFill>
                  <a:srgbClr val="004AAD"/>
                </a:solidFill>
                <a:latin typeface="Montserrat Classic"/>
              </a:rPr>
              <a:t>Testing Django applications using Django's testing framework.</a:t>
            </a:r>
          </a:p>
          <a:p>
            <a:pPr>
              <a:lnSpc>
                <a:spcPts val="3000"/>
              </a:lnSpc>
            </a:pPr>
          </a:p>
          <a:p>
            <a:pPr>
              <a:lnSpc>
                <a:spcPts val="3000"/>
              </a:lnSpc>
              <a:spcBef>
                <a:spcPct val="0"/>
              </a:spcBef>
            </a:pPr>
            <a:r>
              <a:rPr lang="en-US" sz="3000">
                <a:solidFill>
                  <a:srgbClr val="004AAD"/>
                </a:solidFill>
                <a:latin typeface="Montserrat Classic"/>
              </a:rPr>
              <a:t>Deployment options for Django applications (e.g., Heroku, AWS, DigitalOcean).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766807">
            <a:off x="10460579" y="2341404"/>
            <a:ext cx="12112141" cy="9843868"/>
          </a:xfrm>
          <a:custGeom>
            <a:avLst/>
            <a:gdLst/>
            <a:ahLst/>
            <a:cxnLst/>
            <a:rect r="r" b="b" t="t" l="l"/>
            <a:pathLst>
              <a:path h="9843868" w="12112141">
                <a:moveTo>
                  <a:pt x="0" y="0"/>
                </a:moveTo>
                <a:lnTo>
                  <a:pt x="12112141" y="0"/>
                </a:lnTo>
                <a:lnTo>
                  <a:pt x="12112141" y="9843868"/>
                </a:lnTo>
                <a:lnTo>
                  <a:pt x="0" y="984386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03368" y="1104900"/>
            <a:ext cx="3477407" cy="530213"/>
          </a:xfrm>
          <a:prstGeom prst="rect">
            <a:avLst/>
          </a:prstGeom>
        </p:spPr>
        <p:txBody>
          <a:bodyPr anchor="t" rtlCol="false" tIns="0" lIns="0" bIns="0" rIns="0">
            <a:spAutoFit/>
          </a:bodyPr>
          <a:lstStyle/>
          <a:p>
            <a:pPr algn="ctr">
              <a:lnSpc>
                <a:spcPts val="3999"/>
              </a:lnSpc>
              <a:spcBef>
                <a:spcPct val="0"/>
              </a:spcBef>
            </a:pPr>
            <a:r>
              <a:rPr lang="en-US" sz="3999">
                <a:solidFill>
                  <a:srgbClr val="2E2E2E"/>
                </a:solidFill>
                <a:latin typeface="Montserrat Classic Bold"/>
              </a:rPr>
              <a:t>CONCLUSION</a:t>
            </a:r>
          </a:p>
        </p:txBody>
      </p:sp>
      <p:sp>
        <p:nvSpPr>
          <p:cNvPr name="TextBox 4" id="4"/>
          <p:cNvSpPr txBox="true"/>
          <p:nvPr/>
        </p:nvSpPr>
        <p:spPr>
          <a:xfrm rot="0">
            <a:off x="2101410" y="2573482"/>
            <a:ext cx="11230283" cy="4219575"/>
          </a:xfrm>
          <a:prstGeom prst="rect">
            <a:avLst/>
          </a:prstGeom>
        </p:spPr>
        <p:txBody>
          <a:bodyPr anchor="t" rtlCol="false" tIns="0" lIns="0" bIns="0" rIns="0">
            <a:spAutoFit/>
          </a:bodyPr>
          <a:lstStyle/>
          <a:p>
            <a:pPr algn="just">
              <a:lnSpc>
                <a:spcPts val="3000"/>
              </a:lnSpc>
            </a:pPr>
            <a:r>
              <a:rPr lang="en-US" sz="3000">
                <a:solidFill>
                  <a:srgbClr val="004AAD"/>
                </a:solidFill>
                <a:latin typeface="Montserrat Classic"/>
              </a:rPr>
              <a:t>In conclusion, the development of the online ticket booking system using Django has been a fulfilling journey,</a:t>
            </a:r>
          </a:p>
          <a:p>
            <a:pPr algn="just">
              <a:lnSpc>
                <a:spcPts val="3000"/>
              </a:lnSpc>
            </a:pPr>
          </a:p>
          <a:p>
            <a:pPr algn="just">
              <a:lnSpc>
                <a:spcPts val="3000"/>
              </a:lnSpc>
              <a:spcBef>
                <a:spcPct val="0"/>
              </a:spcBef>
            </a:pPr>
            <a:r>
              <a:rPr lang="en-US" sz="3000">
                <a:solidFill>
                  <a:srgbClr val="004AAD"/>
                </a:solidFill>
                <a:latin typeface="Montserrat Classic"/>
              </a:rPr>
              <a:t>showcasing the power and versatility of Django as a web framework. Throughout this project, we have covered various aspects of building a robust and user-friendly ticket booking platform, including project setup, defining models, implementing views and URLs, designing templates, handling user input, integrating authentication and authorization, and exploring payment integration options.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729755" y="1478918"/>
            <a:ext cx="10828489" cy="7329165"/>
            <a:chOff x="0" y="0"/>
            <a:chExt cx="14437985" cy="9772219"/>
          </a:xfrm>
        </p:grpSpPr>
        <p:sp>
          <p:nvSpPr>
            <p:cNvPr name="TextBox 3" id="3"/>
            <p:cNvSpPr txBox="true"/>
            <p:nvPr/>
          </p:nvSpPr>
          <p:spPr>
            <a:xfrm rot="-592460">
              <a:off x="321423" y="1551946"/>
              <a:ext cx="13634597" cy="4125035"/>
            </a:xfrm>
            <a:prstGeom prst="rect">
              <a:avLst/>
            </a:prstGeom>
          </p:spPr>
          <p:txBody>
            <a:bodyPr anchor="t" rtlCol="false" tIns="0" lIns="0" bIns="0" rIns="0">
              <a:spAutoFit/>
            </a:bodyPr>
            <a:lstStyle/>
            <a:p>
              <a:pPr algn="ctr">
                <a:lnSpc>
                  <a:spcPts val="22455"/>
                </a:lnSpc>
                <a:spcBef>
                  <a:spcPct val="0"/>
                </a:spcBef>
              </a:pPr>
              <a:r>
                <a:rPr lang="en-US" sz="22455">
                  <a:solidFill>
                    <a:srgbClr val="F6F3E4"/>
                  </a:solidFill>
                  <a:latin typeface="Bukhari Script Bold"/>
                </a:rPr>
                <a:t>Thank</a:t>
              </a:r>
            </a:p>
          </p:txBody>
        </p:sp>
        <p:sp>
          <p:nvSpPr>
            <p:cNvPr name="TextBox 4" id="4"/>
            <p:cNvSpPr txBox="true"/>
            <p:nvPr/>
          </p:nvSpPr>
          <p:spPr>
            <a:xfrm rot="-515361">
              <a:off x="1792625" y="5132967"/>
              <a:ext cx="12434519" cy="3731897"/>
            </a:xfrm>
            <a:prstGeom prst="rect">
              <a:avLst/>
            </a:prstGeom>
          </p:spPr>
          <p:txBody>
            <a:bodyPr anchor="t" rtlCol="false" tIns="0" lIns="0" bIns="0" rIns="0">
              <a:spAutoFit/>
            </a:bodyPr>
            <a:lstStyle/>
            <a:p>
              <a:pPr algn="ctr">
                <a:lnSpc>
                  <a:spcPts val="20210"/>
                </a:lnSpc>
                <a:spcBef>
                  <a:spcPct val="0"/>
                </a:spcBef>
              </a:pPr>
              <a:r>
                <a:rPr lang="en-US" sz="20210">
                  <a:solidFill>
                    <a:srgbClr val="F6F3E4"/>
                  </a:solidFill>
                  <a:latin typeface="Bukhari Script Bold"/>
                </a:rPr>
                <a:t>you!</a:t>
              </a:r>
            </a:p>
          </p:txBody>
        </p:sp>
      </p:grpSp>
      <p:grpSp>
        <p:nvGrpSpPr>
          <p:cNvPr name="Group 5" id="5"/>
          <p:cNvGrpSpPr/>
          <p:nvPr/>
        </p:nvGrpSpPr>
        <p:grpSpPr>
          <a:xfrm rot="0">
            <a:off x="3729755" y="1478918"/>
            <a:ext cx="10828489" cy="7329165"/>
            <a:chOff x="0" y="0"/>
            <a:chExt cx="14437985" cy="9772219"/>
          </a:xfrm>
        </p:grpSpPr>
        <p:sp>
          <p:nvSpPr>
            <p:cNvPr name="TextBox 6" id="6"/>
            <p:cNvSpPr txBox="true"/>
            <p:nvPr/>
          </p:nvSpPr>
          <p:spPr>
            <a:xfrm rot="-592460">
              <a:off x="321423" y="1551946"/>
              <a:ext cx="13634597" cy="4125035"/>
            </a:xfrm>
            <a:prstGeom prst="rect">
              <a:avLst/>
            </a:prstGeom>
          </p:spPr>
          <p:txBody>
            <a:bodyPr anchor="t" rtlCol="false" tIns="0" lIns="0" bIns="0" rIns="0">
              <a:spAutoFit/>
            </a:bodyPr>
            <a:lstStyle/>
            <a:p>
              <a:pPr algn="ctr">
                <a:lnSpc>
                  <a:spcPts val="22455"/>
                </a:lnSpc>
                <a:spcBef>
                  <a:spcPct val="0"/>
                </a:spcBef>
              </a:pPr>
              <a:r>
                <a:rPr lang="en-US" sz="22455">
                  <a:solidFill>
                    <a:srgbClr val="F6F3E4"/>
                  </a:solidFill>
                  <a:latin typeface="Bukhari Script Bold"/>
                </a:rPr>
                <a:t>Thank</a:t>
              </a:r>
            </a:p>
          </p:txBody>
        </p:sp>
        <p:sp>
          <p:nvSpPr>
            <p:cNvPr name="TextBox 7" id="7"/>
            <p:cNvSpPr txBox="true"/>
            <p:nvPr/>
          </p:nvSpPr>
          <p:spPr>
            <a:xfrm rot="-515361">
              <a:off x="1792625" y="5132967"/>
              <a:ext cx="12434519" cy="3731897"/>
            </a:xfrm>
            <a:prstGeom prst="rect">
              <a:avLst/>
            </a:prstGeom>
          </p:spPr>
          <p:txBody>
            <a:bodyPr anchor="t" rtlCol="false" tIns="0" lIns="0" bIns="0" rIns="0">
              <a:spAutoFit/>
            </a:bodyPr>
            <a:lstStyle/>
            <a:p>
              <a:pPr algn="ctr">
                <a:lnSpc>
                  <a:spcPts val="20210"/>
                </a:lnSpc>
                <a:spcBef>
                  <a:spcPct val="0"/>
                </a:spcBef>
              </a:pPr>
              <a:r>
                <a:rPr lang="en-US" sz="20210">
                  <a:solidFill>
                    <a:srgbClr val="F6F3E4"/>
                  </a:solidFill>
                  <a:latin typeface="Bukhari Script Bold"/>
                </a:rPr>
                <a:t>you!</a:t>
              </a:r>
            </a:p>
          </p:txBody>
        </p:sp>
      </p:grpSp>
      <p:grpSp>
        <p:nvGrpSpPr>
          <p:cNvPr name="Group 8" id="8"/>
          <p:cNvGrpSpPr/>
          <p:nvPr/>
        </p:nvGrpSpPr>
        <p:grpSpPr>
          <a:xfrm rot="0">
            <a:off x="3729755" y="1478918"/>
            <a:ext cx="10828489" cy="7329165"/>
            <a:chOff x="0" y="0"/>
            <a:chExt cx="14437985" cy="9772219"/>
          </a:xfrm>
        </p:grpSpPr>
        <p:sp>
          <p:nvSpPr>
            <p:cNvPr name="TextBox 9" id="9"/>
            <p:cNvSpPr txBox="true"/>
            <p:nvPr/>
          </p:nvSpPr>
          <p:spPr>
            <a:xfrm rot="-592460">
              <a:off x="321423" y="1551946"/>
              <a:ext cx="13634597" cy="4125035"/>
            </a:xfrm>
            <a:prstGeom prst="rect">
              <a:avLst/>
            </a:prstGeom>
          </p:spPr>
          <p:txBody>
            <a:bodyPr anchor="t" rtlCol="false" tIns="0" lIns="0" bIns="0" rIns="0">
              <a:spAutoFit/>
            </a:bodyPr>
            <a:lstStyle/>
            <a:p>
              <a:pPr algn="ctr">
                <a:lnSpc>
                  <a:spcPts val="22455"/>
                </a:lnSpc>
                <a:spcBef>
                  <a:spcPct val="0"/>
                </a:spcBef>
              </a:pPr>
              <a:r>
                <a:rPr lang="en-US" sz="22455">
                  <a:solidFill>
                    <a:srgbClr val="F6F3E4"/>
                  </a:solidFill>
                  <a:latin typeface="Bukhari Script Bold"/>
                </a:rPr>
                <a:t>Thank</a:t>
              </a:r>
            </a:p>
          </p:txBody>
        </p:sp>
        <p:sp>
          <p:nvSpPr>
            <p:cNvPr name="TextBox 10" id="10"/>
            <p:cNvSpPr txBox="true"/>
            <p:nvPr/>
          </p:nvSpPr>
          <p:spPr>
            <a:xfrm rot="-515361">
              <a:off x="1792625" y="5132967"/>
              <a:ext cx="12434519" cy="3731897"/>
            </a:xfrm>
            <a:prstGeom prst="rect">
              <a:avLst/>
            </a:prstGeom>
          </p:spPr>
          <p:txBody>
            <a:bodyPr anchor="t" rtlCol="false" tIns="0" lIns="0" bIns="0" rIns="0">
              <a:spAutoFit/>
            </a:bodyPr>
            <a:lstStyle/>
            <a:p>
              <a:pPr algn="ctr">
                <a:lnSpc>
                  <a:spcPts val="20210"/>
                </a:lnSpc>
                <a:spcBef>
                  <a:spcPct val="0"/>
                </a:spcBef>
              </a:pPr>
              <a:r>
                <a:rPr lang="en-US" sz="20210">
                  <a:solidFill>
                    <a:srgbClr val="F6F3E4"/>
                  </a:solidFill>
                  <a:latin typeface="Bukhari Script Bold"/>
                </a:rPr>
                <a:t>you!</a:t>
              </a:r>
            </a:p>
          </p:txBody>
        </p:sp>
      </p:grpSp>
      <p:grpSp>
        <p:nvGrpSpPr>
          <p:cNvPr name="Group 11" id="11"/>
          <p:cNvGrpSpPr/>
          <p:nvPr/>
        </p:nvGrpSpPr>
        <p:grpSpPr>
          <a:xfrm rot="0">
            <a:off x="3729755" y="1478918"/>
            <a:ext cx="10828489" cy="7329165"/>
            <a:chOff x="0" y="0"/>
            <a:chExt cx="14437985" cy="9772219"/>
          </a:xfrm>
        </p:grpSpPr>
        <p:sp>
          <p:nvSpPr>
            <p:cNvPr name="TextBox 12" id="12"/>
            <p:cNvSpPr txBox="true"/>
            <p:nvPr/>
          </p:nvSpPr>
          <p:spPr>
            <a:xfrm rot="-592460">
              <a:off x="321423" y="1551946"/>
              <a:ext cx="13634597" cy="4125035"/>
            </a:xfrm>
            <a:prstGeom prst="rect">
              <a:avLst/>
            </a:prstGeom>
          </p:spPr>
          <p:txBody>
            <a:bodyPr anchor="t" rtlCol="false" tIns="0" lIns="0" bIns="0" rIns="0">
              <a:spAutoFit/>
            </a:bodyPr>
            <a:lstStyle/>
            <a:p>
              <a:pPr algn="ctr">
                <a:lnSpc>
                  <a:spcPts val="22455"/>
                </a:lnSpc>
                <a:spcBef>
                  <a:spcPct val="0"/>
                </a:spcBef>
              </a:pPr>
              <a:r>
                <a:rPr lang="en-US" sz="22455">
                  <a:solidFill>
                    <a:srgbClr val="F6F3E4"/>
                  </a:solidFill>
                  <a:latin typeface="Bukhari Script Bold"/>
                </a:rPr>
                <a:t>Thank</a:t>
              </a:r>
            </a:p>
          </p:txBody>
        </p:sp>
        <p:sp>
          <p:nvSpPr>
            <p:cNvPr name="TextBox 13" id="13"/>
            <p:cNvSpPr txBox="true"/>
            <p:nvPr/>
          </p:nvSpPr>
          <p:spPr>
            <a:xfrm rot="-515361">
              <a:off x="1792625" y="5132967"/>
              <a:ext cx="12434519" cy="3731897"/>
            </a:xfrm>
            <a:prstGeom prst="rect">
              <a:avLst/>
            </a:prstGeom>
          </p:spPr>
          <p:txBody>
            <a:bodyPr anchor="t" rtlCol="false" tIns="0" lIns="0" bIns="0" rIns="0">
              <a:spAutoFit/>
            </a:bodyPr>
            <a:lstStyle/>
            <a:p>
              <a:pPr algn="ctr">
                <a:lnSpc>
                  <a:spcPts val="20210"/>
                </a:lnSpc>
                <a:spcBef>
                  <a:spcPct val="0"/>
                </a:spcBef>
              </a:pPr>
              <a:r>
                <a:rPr lang="en-US" sz="20210">
                  <a:solidFill>
                    <a:srgbClr val="F6F3E4"/>
                  </a:solidFill>
                  <a:latin typeface="Bukhari Script Bold"/>
                </a:rPr>
                <a:t>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681306" y="1207943"/>
            <a:ext cx="12230230" cy="1035026"/>
          </a:xfrm>
          <a:prstGeom prst="rect">
            <a:avLst/>
          </a:prstGeom>
        </p:spPr>
        <p:txBody>
          <a:bodyPr anchor="t" rtlCol="false" tIns="0" lIns="0" bIns="0" rIns="0">
            <a:spAutoFit/>
          </a:bodyPr>
          <a:lstStyle/>
          <a:p>
            <a:pPr>
              <a:lnSpc>
                <a:spcPts val="3999"/>
              </a:lnSpc>
            </a:pPr>
            <a:r>
              <a:rPr lang="en-US" sz="3999">
                <a:solidFill>
                  <a:srgbClr val="004AAD"/>
                </a:solidFill>
                <a:latin typeface="Montserrat Classic Bold"/>
              </a:rPr>
              <a:t>BUILDING AN ONLINE TICKET BOOKING SYSTEM WITH DJANGO</a:t>
            </a:r>
          </a:p>
        </p:txBody>
      </p:sp>
      <p:sp>
        <p:nvSpPr>
          <p:cNvPr name="TextBox 3" id="3"/>
          <p:cNvSpPr txBox="true"/>
          <p:nvPr/>
        </p:nvSpPr>
        <p:spPr>
          <a:xfrm rot="0">
            <a:off x="1458046" y="2305230"/>
            <a:ext cx="6115115" cy="6552780"/>
          </a:xfrm>
          <a:prstGeom prst="rect">
            <a:avLst/>
          </a:prstGeom>
        </p:spPr>
        <p:txBody>
          <a:bodyPr anchor="t" rtlCol="false" tIns="0" lIns="0" bIns="0" rIns="0">
            <a:spAutoFit/>
          </a:bodyPr>
          <a:lstStyle/>
          <a:p>
            <a:pPr marL="647700" indent="-323850" lvl="1">
              <a:lnSpc>
                <a:spcPts val="7500"/>
              </a:lnSpc>
              <a:buFont typeface="Arial"/>
              <a:buChar char="•"/>
            </a:pPr>
            <a:r>
              <a:rPr lang="en-US" sz="3000">
                <a:solidFill>
                  <a:srgbClr val="2E2E2E"/>
                </a:solidFill>
                <a:latin typeface="Montserrat Classic"/>
              </a:rPr>
              <a:t>Introduction          </a:t>
            </a:r>
          </a:p>
          <a:p>
            <a:pPr marL="647700" indent="-323850" lvl="1">
              <a:lnSpc>
                <a:spcPts val="7500"/>
              </a:lnSpc>
              <a:buFont typeface="Arial"/>
              <a:buChar char="•"/>
            </a:pPr>
            <a:r>
              <a:rPr lang="en-US" sz="3000">
                <a:solidFill>
                  <a:srgbClr val="2E2E2E"/>
                </a:solidFill>
                <a:latin typeface="Montserrat Classic"/>
              </a:rPr>
              <a:t>Project overview </a:t>
            </a:r>
          </a:p>
          <a:p>
            <a:pPr marL="647700" indent="-323850" lvl="1">
              <a:lnSpc>
                <a:spcPts val="7500"/>
              </a:lnSpc>
              <a:buFont typeface="Arial"/>
              <a:buChar char="•"/>
            </a:pPr>
            <a:r>
              <a:rPr lang="en-US" sz="3000">
                <a:solidFill>
                  <a:srgbClr val="2E2E2E"/>
                </a:solidFill>
                <a:latin typeface="Montserrat Classic"/>
              </a:rPr>
              <a:t>Project Setup</a:t>
            </a:r>
          </a:p>
          <a:p>
            <a:pPr marL="647700" indent="-323850" lvl="1">
              <a:lnSpc>
                <a:spcPts val="7500"/>
              </a:lnSpc>
              <a:buFont typeface="Arial"/>
              <a:buChar char="•"/>
            </a:pPr>
            <a:r>
              <a:rPr lang="en-US" sz="3000">
                <a:solidFill>
                  <a:srgbClr val="2E2E2E"/>
                </a:solidFill>
                <a:latin typeface="Montserrat Classic"/>
              </a:rPr>
              <a:t>Defining Models</a:t>
            </a:r>
          </a:p>
          <a:p>
            <a:pPr marL="647700" indent="-323850" lvl="1">
              <a:lnSpc>
                <a:spcPts val="7500"/>
              </a:lnSpc>
              <a:buFont typeface="Arial"/>
              <a:buChar char="•"/>
            </a:pPr>
            <a:r>
              <a:rPr lang="en-US" sz="3000">
                <a:solidFill>
                  <a:srgbClr val="2E2E2E"/>
                </a:solidFill>
                <a:latin typeface="Montserrat Classic"/>
              </a:rPr>
              <a:t>Admin Interface</a:t>
            </a:r>
          </a:p>
          <a:p>
            <a:pPr marL="647700" indent="-323850" lvl="1">
              <a:lnSpc>
                <a:spcPts val="7500"/>
              </a:lnSpc>
              <a:buFont typeface="Arial"/>
              <a:buChar char="•"/>
            </a:pPr>
            <a:r>
              <a:rPr lang="en-US" sz="3000">
                <a:solidFill>
                  <a:srgbClr val="2E2E2E"/>
                </a:solidFill>
                <a:latin typeface="Montserrat Classic"/>
              </a:rPr>
              <a:t>Views and URLs</a:t>
            </a:r>
          </a:p>
          <a:p>
            <a:pPr marL="647700" indent="-323850" lvl="1">
              <a:lnSpc>
                <a:spcPts val="7500"/>
              </a:lnSpc>
              <a:buFont typeface="Arial"/>
              <a:buChar char="•"/>
            </a:pPr>
            <a:r>
              <a:rPr lang="en-US" sz="3000">
                <a:solidFill>
                  <a:srgbClr val="2E2E2E"/>
                </a:solidFill>
                <a:latin typeface="Montserrat Classic"/>
              </a:rPr>
              <a:t>Templates</a:t>
            </a:r>
          </a:p>
        </p:txBody>
      </p:sp>
      <p:sp>
        <p:nvSpPr>
          <p:cNvPr name="Freeform 4" id="4"/>
          <p:cNvSpPr/>
          <p:nvPr/>
        </p:nvSpPr>
        <p:spPr>
          <a:xfrm flipH="false" flipV="false" rot="-1625759">
            <a:off x="10837013" y="-4312634"/>
            <a:ext cx="9495369" cy="7717145"/>
          </a:xfrm>
          <a:custGeom>
            <a:avLst/>
            <a:gdLst/>
            <a:ahLst/>
            <a:cxnLst/>
            <a:rect r="r" b="b" t="t" l="l"/>
            <a:pathLst>
              <a:path h="7717145" w="9495369">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8346624" y="2597186"/>
            <a:ext cx="6115115" cy="6552780"/>
          </a:xfrm>
          <a:prstGeom prst="rect">
            <a:avLst/>
          </a:prstGeom>
        </p:spPr>
        <p:txBody>
          <a:bodyPr anchor="t" rtlCol="false" tIns="0" lIns="0" bIns="0" rIns="0">
            <a:spAutoFit/>
          </a:bodyPr>
          <a:lstStyle/>
          <a:p>
            <a:pPr marL="647700" indent="-323850" lvl="1">
              <a:lnSpc>
                <a:spcPts val="7500"/>
              </a:lnSpc>
              <a:buFont typeface="Arial"/>
              <a:buChar char="•"/>
            </a:pPr>
            <a:r>
              <a:rPr lang="en-US" sz="3000">
                <a:solidFill>
                  <a:srgbClr val="2E2E2E"/>
                </a:solidFill>
                <a:latin typeface="Montserrat Classic"/>
              </a:rPr>
              <a:t> Forms and User Input</a:t>
            </a:r>
          </a:p>
          <a:p>
            <a:pPr marL="647700" indent="-323850" lvl="1">
              <a:lnSpc>
                <a:spcPts val="7500"/>
              </a:lnSpc>
              <a:buFont typeface="Arial"/>
              <a:buChar char="•"/>
            </a:pPr>
            <a:r>
              <a:rPr lang="en-US" sz="3000">
                <a:solidFill>
                  <a:srgbClr val="2E2E2E"/>
                </a:solidFill>
                <a:latin typeface="Montserrat Classic"/>
              </a:rPr>
              <a:t>Authentication and Authorization:</a:t>
            </a:r>
          </a:p>
          <a:p>
            <a:pPr marL="647700" indent="-323850" lvl="1">
              <a:lnSpc>
                <a:spcPts val="7500"/>
              </a:lnSpc>
              <a:buFont typeface="Arial"/>
              <a:buChar char="•"/>
            </a:pPr>
            <a:r>
              <a:rPr lang="en-US" sz="3000">
                <a:solidFill>
                  <a:srgbClr val="2E2E2E"/>
                </a:solidFill>
                <a:latin typeface="Montserrat Classic"/>
              </a:rPr>
              <a:t>Payment Integration:</a:t>
            </a:r>
          </a:p>
          <a:p>
            <a:pPr marL="647700" indent="-323850" lvl="1">
              <a:lnSpc>
                <a:spcPts val="7500"/>
              </a:lnSpc>
              <a:buFont typeface="Arial"/>
              <a:buChar char="•"/>
            </a:pPr>
            <a:r>
              <a:rPr lang="en-US" sz="3000">
                <a:solidFill>
                  <a:srgbClr val="2E2E2E"/>
                </a:solidFill>
                <a:latin typeface="Montserrat Classic"/>
              </a:rPr>
              <a:t>Code view</a:t>
            </a:r>
          </a:p>
          <a:p>
            <a:pPr marL="647700" indent="-323850" lvl="1">
              <a:lnSpc>
                <a:spcPts val="7500"/>
              </a:lnSpc>
              <a:buFont typeface="Arial"/>
              <a:buChar char="•"/>
            </a:pPr>
            <a:r>
              <a:rPr lang="en-US" sz="3000">
                <a:solidFill>
                  <a:srgbClr val="2E2E2E"/>
                </a:solidFill>
                <a:latin typeface="Montserrat Classic"/>
              </a:rPr>
              <a:t> Testing and Deployment</a:t>
            </a:r>
          </a:p>
          <a:p>
            <a:pPr marL="647700" indent="-323850" lvl="1">
              <a:lnSpc>
                <a:spcPts val="7500"/>
              </a:lnSpc>
              <a:buFont typeface="Arial"/>
              <a:buChar char="•"/>
            </a:pPr>
            <a:r>
              <a:rPr lang="en-US" sz="3000">
                <a:solidFill>
                  <a:srgbClr val="2E2E2E"/>
                </a:solidFill>
                <a:latin typeface="Montserrat Classic"/>
              </a:rPr>
              <a:t>Conclusion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954007" y="3493042"/>
            <a:ext cx="10884489" cy="8846121"/>
          </a:xfrm>
          <a:custGeom>
            <a:avLst/>
            <a:gdLst/>
            <a:ahLst/>
            <a:cxnLst/>
            <a:rect r="r" b="b" t="t" l="l"/>
            <a:pathLst>
              <a:path h="8846121" w="10884489">
                <a:moveTo>
                  <a:pt x="0" y="0"/>
                </a:moveTo>
                <a:lnTo>
                  <a:pt x="10884489" y="0"/>
                </a:lnTo>
                <a:lnTo>
                  <a:pt x="10884489" y="8846121"/>
                </a:lnTo>
                <a:lnTo>
                  <a:pt x="0" y="8846121"/>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944463" y="1575849"/>
            <a:ext cx="10140330" cy="530213"/>
          </a:xfrm>
          <a:prstGeom prst="rect">
            <a:avLst/>
          </a:prstGeom>
        </p:spPr>
        <p:txBody>
          <a:bodyPr anchor="t" rtlCol="false" tIns="0" lIns="0" bIns="0" rIns="0">
            <a:spAutoFit/>
          </a:bodyPr>
          <a:lstStyle/>
          <a:p>
            <a:pPr>
              <a:lnSpc>
                <a:spcPts val="3999"/>
              </a:lnSpc>
            </a:pPr>
            <a:r>
              <a:rPr lang="en-US" sz="3999">
                <a:solidFill>
                  <a:srgbClr val="004AAD"/>
                </a:solidFill>
                <a:latin typeface="Montserrat Classic Bold"/>
              </a:rPr>
              <a:t>INTRODUCTION </a:t>
            </a:r>
          </a:p>
        </p:txBody>
      </p:sp>
      <p:sp>
        <p:nvSpPr>
          <p:cNvPr name="TextBox 4" id="4"/>
          <p:cNvSpPr txBox="true"/>
          <p:nvPr/>
        </p:nvSpPr>
        <p:spPr>
          <a:xfrm rot="0">
            <a:off x="1028700" y="3150274"/>
            <a:ext cx="10140330" cy="3724107"/>
          </a:xfrm>
          <a:prstGeom prst="rect">
            <a:avLst/>
          </a:prstGeom>
        </p:spPr>
        <p:txBody>
          <a:bodyPr anchor="t" rtlCol="false" tIns="0" lIns="0" bIns="0" rIns="0">
            <a:spAutoFit/>
          </a:bodyPr>
          <a:lstStyle/>
          <a:p>
            <a:pPr algn="just">
              <a:lnSpc>
                <a:spcPts val="4200"/>
              </a:lnSpc>
            </a:pPr>
            <a:r>
              <a:rPr lang="en-US" sz="3000">
                <a:solidFill>
                  <a:srgbClr val="004AAD"/>
                </a:solidFill>
                <a:latin typeface="Montserrat Classic"/>
              </a:rPr>
              <a:t>Brief overview of online ticket booking systems.</a:t>
            </a:r>
          </a:p>
          <a:p>
            <a:pPr algn="just">
              <a:lnSpc>
                <a:spcPts val="4200"/>
              </a:lnSpc>
            </a:pPr>
          </a:p>
          <a:p>
            <a:pPr algn="just">
              <a:lnSpc>
                <a:spcPts val="4200"/>
              </a:lnSpc>
            </a:pPr>
            <a:r>
              <a:rPr lang="en-US" sz="3000">
                <a:solidFill>
                  <a:srgbClr val="004AAD"/>
                </a:solidFill>
                <a:latin typeface="Montserrat Classic"/>
              </a:rPr>
              <a:t>Importance of having an efficient and user-friendly ticket booking platform.</a:t>
            </a:r>
          </a:p>
          <a:p>
            <a:pPr algn="just">
              <a:lnSpc>
                <a:spcPts val="4200"/>
              </a:lnSpc>
            </a:pPr>
          </a:p>
          <a:p>
            <a:pPr algn="just">
              <a:lnSpc>
                <a:spcPts val="4200"/>
              </a:lnSpc>
              <a:spcBef>
                <a:spcPct val="0"/>
              </a:spcBef>
            </a:pPr>
            <a:r>
              <a:rPr lang="en-US" sz="3000">
                <a:solidFill>
                  <a:srgbClr val="004AAD"/>
                </a:solidFill>
                <a:latin typeface="Montserrat Classic"/>
              </a:rPr>
              <a:t>Introduction to Django as a powerful web framework for building web applications.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690637" y="-3861861"/>
            <a:ext cx="14345355" cy="14345355"/>
          </a:xfrm>
          <a:custGeom>
            <a:avLst/>
            <a:gdLst/>
            <a:ahLst/>
            <a:cxnLst/>
            <a:rect r="r" b="b" t="t" l="l"/>
            <a:pathLst>
              <a:path h="14345355" w="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282314"/>
            <a:ext cx="4859468" cy="1035026"/>
          </a:xfrm>
          <a:prstGeom prst="rect">
            <a:avLst/>
          </a:prstGeom>
        </p:spPr>
        <p:txBody>
          <a:bodyPr anchor="t" rtlCol="false" tIns="0" lIns="0" bIns="0" rIns="0">
            <a:spAutoFit/>
          </a:bodyPr>
          <a:lstStyle/>
          <a:p>
            <a:pPr>
              <a:lnSpc>
                <a:spcPts val="3999"/>
              </a:lnSpc>
            </a:pPr>
            <a:r>
              <a:rPr lang="en-US" sz="3999">
                <a:solidFill>
                  <a:srgbClr val="004AAD"/>
                </a:solidFill>
                <a:latin typeface="Montserrat Classic Bold"/>
              </a:rPr>
              <a:t>PROJECT OVERVIEW </a:t>
            </a:r>
          </a:p>
        </p:txBody>
      </p:sp>
      <p:sp>
        <p:nvSpPr>
          <p:cNvPr name="TextBox 5" id="5"/>
          <p:cNvSpPr txBox="true"/>
          <p:nvPr/>
        </p:nvSpPr>
        <p:spPr>
          <a:xfrm rot="0">
            <a:off x="1028700" y="3253667"/>
            <a:ext cx="5596985" cy="4695826"/>
          </a:xfrm>
          <a:prstGeom prst="rect">
            <a:avLst/>
          </a:prstGeom>
        </p:spPr>
        <p:txBody>
          <a:bodyPr anchor="t" rtlCol="false" tIns="0" lIns="0" bIns="0" rIns="0">
            <a:spAutoFit/>
          </a:bodyPr>
          <a:lstStyle/>
          <a:p>
            <a:pPr>
              <a:lnSpc>
                <a:spcPts val="4199"/>
              </a:lnSpc>
            </a:pPr>
            <a:r>
              <a:rPr lang="en-US" sz="2999">
                <a:solidFill>
                  <a:srgbClr val="004AAD"/>
                </a:solidFill>
                <a:latin typeface="Montserrat Classic"/>
              </a:rPr>
              <a:t>Summary of the project objectives and scope.</a:t>
            </a:r>
          </a:p>
          <a:p>
            <a:pPr>
              <a:lnSpc>
                <a:spcPts val="4199"/>
              </a:lnSpc>
            </a:pPr>
          </a:p>
          <a:p>
            <a:pPr>
              <a:lnSpc>
                <a:spcPts val="4199"/>
              </a:lnSpc>
            </a:pPr>
            <a:r>
              <a:rPr lang="en-US" sz="2999">
                <a:solidFill>
                  <a:srgbClr val="004AAD"/>
                </a:solidFill>
                <a:latin typeface="Montserrat Classic"/>
              </a:rPr>
              <a:t>Mention the key functionalities of the online ticket booking system.</a:t>
            </a:r>
          </a:p>
          <a:p>
            <a:pPr>
              <a:lnSpc>
                <a:spcPts val="4199"/>
              </a:lnSpc>
            </a:pPr>
          </a:p>
          <a:p>
            <a:pPr>
              <a:lnSpc>
                <a:spcPts val="4199"/>
              </a:lnSpc>
              <a:spcBef>
                <a:spcPct val="0"/>
              </a:spcBef>
            </a:pPr>
            <a:r>
              <a:rPr lang="en-US" sz="2999">
                <a:solidFill>
                  <a:srgbClr val="004AAD"/>
                </a:solidFill>
                <a:latin typeface="Montserrat Classic"/>
              </a:rPr>
              <a:t>Highlight the technologies used (Django, Python, etc.).</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664043">
            <a:off x="-4052117" y="-737535"/>
            <a:ext cx="11511802" cy="11511802"/>
          </a:xfrm>
          <a:custGeom>
            <a:avLst/>
            <a:gdLst/>
            <a:ahLst/>
            <a:cxnLst/>
            <a:rect r="r" b="b" t="t" l="l"/>
            <a:pathLst>
              <a:path h="11511802" w="11511802">
                <a:moveTo>
                  <a:pt x="0" y="0"/>
                </a:moveTo>
                <a:lnTo>
                  <a:pt x="11511802" y="0"/>
                </a:lnTo>
                <a:lnTo>
                  <a:pt x="11511802" y="11511802"/>
                </a:lnTo>
                <a:lnTo>
                  <a:pt x="0" y="11511802"/>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284008">
            <a:off x="12761683" y="7147182"/>
            <a:ext cx="4789367" cy="7690070"/>
          </a:xfrm>
          <a:custGeom>
            <a:avLst/>
            <a:gdLst/>
            <a:ahLst/>
            <a:cxnLst/>
            <a:rect r="r" b="b" t="t" l="l"/>
            <a:pathLst>
              <a:path h="7690070" w="4789367">
                <a:moveTo>
                  <a:pt x="0" y="0"/>
                </a:moveTo>
                <a:lnTo>
                  <a:pt x="4789367" y="0"/>
                </a:lnTo>
                <a:lnTo>
                  <a:pt x="4789367" y="7690070"/>
                </a:lnTo>
                <a:lnTo>
                  <a:pt x="0" y="7690070"/>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703784" y="2532485"/>
            <a:ext cx="10247710" cy="4847937"/>
          </a:xfrm>
          <a:prstGeom prst="rect">
            <a:avLst/>
          </a:prstGeom>
        </p:spPr>
        <p:txBody>
          <a:bodyPr anchor="t" rtlCol="false" tIns="0" lIns="0" bIns="0" rIns="0">
            <a:spAutoFit/>
          </a:bodyPr>
          <a:lstStyle/>
          <a:p>
            <a:pPr>
              <a:lnSpc>
                <a:spcPts val="4800"/>
              </a:lnSpc>
            </a:pPr>
            <a:r>
              <a:rPr lang="en-US" sz="3000">
                <a:solidFill>
                  <a:srgbClr val="2E2E2E"/>
                </a:solidFill>
                <a:latin typeface="Montserrat Classic"/>
              </a:rPr>
              <a:t>Creating a new Django project using django-admin startproject.</a:t>
            </a:r>
          </a:p>
          <a:p>
            <a:pPr>
              <a:lnSpc>
                <a:spcPts val="4800"/>
              </a:lnSpc>
            </a:pPr>
          </a:p>
          <a:p>
            <a:pPr>
              <a:lnSpc>
                <a:spcPts val="4800"/>
              </a:lnSpc>
            </a:pPr>
            <a:r>
              <a:rPr lang="en-US" sz="3000">
                <a:solidFill>
                  <a:srgbClr val="2E2E2E"/>
                </a:solidFill>
                <a:latin typeface="Montserrat Classic"/>
              </a:rPr>
              <a:t>Setting up a new Django app using python manage.py startapp.</a:t>
            </a:r>
          </a:p>
          <a:p>
            <a:pPr>
              <a:lnSpc>
                <a:spcPts val="4800"/>
              </a:lnSpc>
            </a:pPr>
          </a:p>
          <a:p>
            <a:pPr>
              <a:lnSpc>
                <a:spcPts val="4800"/>
              </a:lnSpc>
            </a:pPr>
            <a:r>
              <a:rPr lang="en-US" sz="3000">
                <a:solidFill>
                  <a:srgbClr val="2E2E2E"/>
                </a:solidFill>
                <a:latin typeface="Montserrat Classic"/>
              </a:rPr>
              <a:t>Explaining the project structure and the role of each file.</a:t>
            </a:r>
          </a:p>
        </p:txBody>
      </p:sp>
      <p:sp>
        <p:nvSpPr>
          <p:cNvPr name="Freeform 5" id="5"/>
          <p:cNvSpPr/>
          <p:nvPr/>
        </p:nvSpPr>
        <p:spPr>
          <a:xfrm flipH="false" flipV="false" rot="1505868">
            <a:off x="9245019" y="-4340343"/>
            <a:ext cx="12580534" cy="8680686"/>
          </a:xfrm>
          <a:custGeom>
            <a:avLst/>
            <a:gdLst/>
            <a:ahLst/>
            <a:cxnLst/>
            <a:rect r="r" b="b" t="t" l="l"/>
            <a:pathLst>
              <a:path h="8680686" w="12580534">
                <a:moveTo>
                  <a:pt x="0" y="0"/>
                </a:moveTo>
                <a:lnTo>
                  <a:pt x="12580534" y="0"/>
                </a:lnTo>
                <a:lnTo>
                  <a:pt x="12580534" y="8680686"/>
                </a:lnTo>
                <a:lnTo>
                  <a:pt x="0" y="8680686"/>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703784" y="952500"/>
            <a:ext cx="3516493" cy="679414"/>
          </a:xfrm>
          <a:prstGeom prst="rect">
            <a:avLst/>
          </a:prstGeom>
        </p:spPr>
        <p:txBody>
          <a:bodyPr anchor="t" rtlCol="false" tIns="0" lIns="0" bIns="0" rIns="0">
            <a:spAutoFit/>
          </a:bodyPr>
          <a:lstStyle/>
          <a:p>
            <a:pPr algn="ctr">
              <a:lnSpc>
                <a:spcPts val="5599"/>
              </a:lnSpc>
              <a:spcBef>
                <a:spcPct val="0"/>
              </a:spcBef>
            </a:pPr>
            <a:r>
              <a:rPr lang="en-US" sz="3999">
                <a:solidFill>
                  <a:srgbClr val="004AAD"/>
                </a:solidFill>
                <a:latin typeface="Montserrat Classic Bold"/>
              </a:rPr>
              <a:t>Project Setup</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525861">
            <a:off x="8777887" y="-2612009"/>
            <a:ext cx="13709384" cy="13709384"/>
          </a:xfrm>
          <a:custGeom>
            <a:avLst/>
            <a:gdLst/>
            <a:ahLst/>
            <a:cxnLst/>
            <a:rect r="r" b="b" t="t" l="l"/>
            <a:pathLst>
              <a:path h="13709384" w="13709384">
                <a:moveTo>
                  <a:pt x="0" y="0"/>
                </a:moveTo>
                <a:lnTo>
                  <a:pt x="13709384" y="0"/>
                </a:lnTo>
                <a:lnTo>
                  <a:pt x="13709384" y="13709384"/>
                </a:lnTo>
                <a:lnTo>
                  <a:pt x="0" y="1370938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18075" y="1104900"/>
            <a:ext cx="7110543" cy="530213"/>
          </a:xfrm>
          <a:prstGeom prst="rect">
            <a:avLst/>
          </a:prstGeom>
        </p:spPr>
        <p:txBody>
          <a:bodyPr anchor="t" rtlCol="false" tIns="0" lIns="0" bIns="0" rIns="0">
            <a:spAutoFit/>
          </a:bodyPr>
          <a:lstStyle/>
          <a:p>
            <a:pPr>
              <a:lnSpc>
                <a:spcPts val="3999"/>
              </a:lnSpc>
            </a:pPr>
            <a:r>
              <a:rPr lang="en-US" sz="3999">
                <a:solidFill>
                  <a:srgbClr val="004AAD"/>
                </a:solidFill>
                <a:latin typeface="Montserrat Classic Bold"/>
              </a:rPr>
              <a:t>DEFINING MODELS</a:t>
            </a:r>
          </a:p>
        </p:txBody>
      </p:sp>
      <p:sp>
        <p:nvSpPr>
          <p:cNvPr name="Freeform 4" id="4"/>
          <p:cNvSpPr/>
          <p:nvPr/>
        </p:nvSpPr>
        <p:spPr>
          <a:xfrm flipH="true" flipV="false" rot="8532740">
            <a:off x="-2703495" y="7048838"/>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218075" y="2398338"/>
            <a:ext cx="5921167" cy="6267451"/>
          </a:xfrm>
          <a:prstGeom prst="rect">
            <a:avLst/>
          </a:prstGeom>
        </p:spPr>
        <p:txBody>
          <a:bodyPr anchor="t" rtlCol="false" tIns="0" lIns="0" bIns="0" rIns="0">
            <a:spAutoFit/>
          </a:bodyPr>
          <a:lstStyle/>
          <a:p>
            <a:pPr>
              <a:lnSpc>
                <a:spcPts val="4199"/>
              </a:lnSpc>
            </a:pPr>
            <a:r>
              <a:rPr lang="en-US" sz="2999">
                <a:solidFill>
                  <a:srgbClr val="000000"/>
                </a:solidFill>
                <a:latin typeface="Montserrat Classic"/>
              </a:rPr>
              <a:t>Explanation of models in Django and their role in representing data.</a:t>
            </a:r>
          </a:p>
          <a:p>
            <a:pPr>
              <a:lnSpc>
                <a:spcPts val="4199"/>
              </a:lnSpc>
            </a:pPr>
          </a:p>
          <a:p>
            <a:pPr>
              <a:lnSpc>
                <a:spcPts val="4199"/>
              </a:lnSpc>
            </a:pPr>
            <a:r>
              <a:rPr lang="en-US" sz="2999">
                <a:solidFill>
                  <a:srgbClr val="000000"/>
                </a:solidFill>
                <a:latin typeface="Montserrat Classic"/>
              </a:rPr>
              <a:t>Defining models for the ticket booking system (e.g., User, Event, Booking).</a:t>
            </a:r>
          </a:p>
          <a:p>
            <a:pPr>
              <a:lnSpc>
                <a:spcPts val="4199"/>
              </a:lnSpc>
            </a:pPr>
          </a:p>
          <a:p>
            <a:pPr>
              <a:lnSpc>
                <a:spcPts val="4199"/>
              </a:lnSpc>
            </a:pPr>
            <a:r>
              <a:rPr lang="en-US" sz="2999">
                <a:solidFill>
                  <a:srgbClr val="000000"/>
                </a:solidFill>
                <a:latin typeface="Montserrat Classic"/>
              </a:rPr>
              <a:t>Discussing relationships between models using ForeignKey and ManyToManyField.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4408728">
            <a:off x="6461224" y="-4582532"/>
            <a:ext cx="15887340" cy="15887340"/>
          </a:xfrm>
          <a:custGeom>
            <a:avLst/>
            <a:gdLst/>
            <a:ahLst/>
            <a:cxnLst/>
            <a:rect r="r" b="b" t="t" l="l"/>
            <a:pathLst>
              <a:path h="15887340" w="15887340">
                <a:moveTo>
                  <a:pt x="0" y="0"/>
                </a:moveTo>
                <a:lnTo>
                  <a:pt x="15887341" y="0"/>
                </a:lnTo>
                <a:lnTo>
                  <a:pt x="15887341" y="15887340"/>
                </a:lnTo>
                <a:lnTo>
                  <a:pt x="0" y="15887340"/>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148401">
            <a:off x="15297701" y="384797"/>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82301">
            <a:off x="-5072607" y="6650746"/>
            <a:ext cx="11928886" cy="8231043"/>
          </a:xfrm>
          <a:custGeom>
            <a:avLst/>
            <a:gdLst/>
            <a:ahLst/>
            <a:cxnLst/>
            <a:rect r="r" b="b" t="t" l="l"/>
            <a:pathLst>
              <a:path h="8231043" w="11928886">
                <a:moveTo>
                  <a:pt x="0" y="0"/>
                </a:moveTo>
                <a:lnTo>
                  <a:pt x="11928886" y="0"/>
                </a:lnTo>
                <a:lnTo>
                  <a:pt x="11928886" y="8231043"/>
                </a:lnTo>
                <a:lnTo>
                  <a:pt x="0" y="8231043"/>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320690" y="1291073"/>
            <a:ext cx="4223051" cy="758765"/>
          </a:xfrm>
          <a:prstGeom prst="rect">
            <a:avLst/>
          </a:prstGeom>
        </p:spPr>
        <p:txBody>
          <a:bodyPr anchor="t" rtlCol="false" tIns="0" lIns="0" bIns="0" rIns="0">
            <a:spAutoFit/>
          </a:bodyPr>
          <a:lstStyle/>
          <a:p>
            <a:pPr algn="ctr">
              <a:lnSpc>
                <a:spcPts val="6399"/>
              </a:lnSpc>
              <a:spcBef>
                <a:spcPct val="0"/>
              </a:spcBef>
            </a:pPr>
            <a:r>
              <a:rPr lang="en-US" sz="3999">
                <a:solidFill>
                  <a:srgbClr val="004AAD"/>
                </a:solidFill>
                <a:latin typeface="Montserrat Classic Bold"/>
              </a:rPr>
              <a:t>Admin Interface</a:t>
            </a:r>
          </a:p>
        </p:txBody>
      </p:sp>
      <p:sp>
        <p:nvSpPr>
          <p:cNvPr name="TextBox 6" id="6"/>
          <p:cNvSpPr txBox="true"/>
          <p:nvPr/>
        </p:nvSpPr>
        <p:spPr>
          <a:xfrm rot="0">
            <a:off x="1374268" y="3237313"/>
            <a:ext cx="9461295" cy="3019245"/>
          </a:xfrm>
          <a:prstGeom prst="rect">
            <a:avLst/>
          </a:prstGeom>
        </p:spPr>
        <p:txBody>
          <a:bodyPr anchor="t" rtlCol="false" tIns="0" lIns="0" bIns="0" rIns="0">
            <a:spAutoFit/>
          </a:bodyPr>
          <a:lstStyle/>
          <a:p>
            <a:pPr algn="just">
              <a:lnSpc>
                <a:spcPts val="4800"/>
              </a:lnSpc>
            </a:pPr>
            <a:r>
              <a:rPr lang="en-US" sz="3000">
                <a:solidFill>
                  <a:srgbClr val="2E2E2E"/>
                </a:solidFill>
                <a:latin typeface="Montserrat Classic"/>
              </a:rPr>
              <a:t>Registering models with the Django admin interface for easy management.</a:t>
            </a:r>
          </a:p>
          <a:p>
            <a:pPr algn="just">
              <a:lnSpc>
                <a:spcPts val="4800"/>
              </a:lnSpc>
            </a:pPr>
          </a:p>
          <a:p>
            <a:pPr algn="just">
              <a:lnSpc>
                <a:spcPts val="4800"/>
              </a:lnSpc>
              <a:spcBef>
                <a:spcPct val="0"/>
              </a:spcBef>
            </a:pPr>
            <a:r>
              <a:rPr lang="en-US" sz="3000">
                <a:solidFill>
                  <a:srgbClr val="2E2E2E"/>
                </a:solidFill>
                <a:latin typeface="Montserrat Classic"/>
              </a:rPr>
              <a:t>Demonstrating how to use the admin interface to add/edit/delete data.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4073461">
            <a:off x="-9281995" y="-5154521"/>
            <a:ext cx="17617704" cy="17617704"/>
          </a:xfrm>
          <a:custGeom>
            <a:avLst/>
            <a:gdLst/>
            <a:ahLst/>
            <a:cxnLst/>
            <a:rect r="r" b="b" t="t" l="l"/>
            <a:pathLst>
              <a:path h="17617704" w="17617704">
                <a:moveTo>
                  <a:pt x="0" y="0"/>
                </a:moveTo>
                <a:lnTo>
                  <a:pt x="17617703" y="0"/>
                </a:lnTo>
                <a:lnTo>
                  <a:pt x="17617703" y="17617703"/>
                </a:lnTo>
                <a:lnTo>
                  <a:pt x="0" y="17617703"/>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400000">
            <a:off x="8778703" y="-4549008"/>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617128" y="1287854"/>
            <a:ext cx="4221006" cy="758765"/>
          </a:xfrm>
          <a:prstGeom prst="rect">
            <a:avLst/>
          </a:prstGeom>
        </p:spPr>
        <p:txBody>
          <a:bodyPr anchor="t" rtlCol="false" tIns="0" lIns="0" bIns="0" rIns="0">
            <a:spAutoFit/>
          </a:bodyPr>
          <a:lstStyle/>
          <a:p>
            <a:pPr algn="ctr">
              <a:lnSpc>
                <a:spcPts val="6399"/>
              </a:lnSpc>
              <a:spcBef>
                <a:spcPct val="0"/>
              </a:spcBef>
            </a:pPr>
            <a:r>
              <a:rPr lang="en-US" sz="3999">
                <a:solidFill>
                  <a:srgbClr val="004AAD"/>
                </a:solidFill>
                <a:latin typeface="Montserrat Classic Bold"/>
              </a:rPr>
              <a:t>Views and URLs:</a:t>
            </a:r>
          </a:p>
        </p:txBody>
      </p:sp>
      <p:sp>
        <p:nvSpPr>
          <p:cNvPr name="TextBox 5" id="5"/>
          <p:cNvSpPr txBox="true"/>
          <p:nvPr/>
        </p:nvSpPr>
        <p:spPr>
          <a:xfrm rot="0">
            <a:off x="1676809" y="3530505"/>
            <a:ext cx="9645519" cy="4847937"/>
          </a:xfrm>
          <a:prstGeom prst="rect">
            <a:avLst/>
          </a:prstGeom>
        </p:spPr>
        <p:txBody>
          <a:bodyPr anchor="t" rtlCol="false" tIns="0" lIns="0" bIns="0" rIns="0">
            <a:spAutoFit/>
          </a:bodyPr>
          <a:lstStyle/>
          <a:p>
            <a:pPr algn="just">
              <a:lnSpc>
                <a:spcPts val="4800"/>
              </a:lnSpc>
            </a:pPr>
            <a:r>
              <a:rPr lang="en-US" sz="3000">
                <a:solidFill>
                  <a:srgbClr val="000000"/>
                </a:solidFill>
                <a:latin typeface="Montserrat Classic"/>
              </a:rPr>
              <a:t>Understanding views and their role in handling user requests.</a:t>
            </a:r>
          </a:p>
          <a:p>
            <a:pPr algn="just">
              <a:lnSpc>
                <a:spcPts val="4800"/>
              </a:lnSpc>
            </a:pPr>
          </a:p>
          <a:p>
            <a:pPr algn="just">
              <a:lnSpc>
                <a:spcPts val="4800"/>
              </a:lnSpc>
            </a:pPr>
            <a:r>
              <a:rPr lang="en-US" sz="3000">
                <a:solidFill>
                  <a:srgbClr val="000000"/>
                </a:solidFill>
                <a:latin typeface="Montserrat Classic"/>
              </a:rPr>
              <a:t>Creating views for displaying events, booking tickets, etc.</a:t>
            </a:r>
          </a:p>
          <a:p>
            <a:pPr algn="just">
              <a:lnSpc>
                <a:spcPts val="4800"/>
              </a:lnSpc>
            </a:pPr>
          </a:p>
          <a:p>
            <a:pPr algn="just">
              <a:lnSpc>
                <a:spcPts val="4800"/>
              </a:lnSpc>
              <a:spcBef>
                <a:spcPct val="0"/>
              </a:spcBef>
            </a:pPr>
            <a:r>
              <a:rPr lang="en-US" sz="3000">
                <a:solidFill>
                  <a:srgbClr val="000000"/>
                </a:solidFill>
                <a:latin typeface="Montserrat Classic"/>
              </a:rPr>
              <a:t>Defining URLs to map views to specific URLs using URL patterns.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144593">
            <a:off x="8023448" y="-2009860"/>
            <a:ext cx="17617704" cy="17617704"/>
          </a:xfrm>
          <a:custGeom>
            <a:avLst/>
            <a:gdLst/>
            <a:ahLst/>
            <a:cxnLst/>
            <a:rect r="r" b="b" t="t" l="l"/>
            <a:pathLst>
              <a:path h="17617704" w="17617704">
                <a:moveTo>
                  <a:pt x="0" y="0"/>
                </a:moveTo>
                <a:lnTo>
                  <a:pt x="17617704" y="0"/>
                </a:lnTo>
                <a:lnTo>
                  <a:pt x="17617704" y="17617704"/>
                </a:lnTo>
                <a:lnTo>
                  <a:pt x="0" y="1761770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662819">
            <a:off x="8489744" y="-2841143"/>
            <a:ext cx="12794948" cy="8828634"/>
          </a:xfrm>
          <a:custGeom>
            <a:avLst/>
            <a:gdLst/>
            <a:ahLst/>
            <a:cxnLst/>
            <a:rect r="r" b="b" t="t" l="l"/>
            <a:pathLst>
              <a:path h="8828634" w="12794948">
                <a:moveTo>
                  <a:pt x="0" y="0"/>
                </a:moveTo>
                <a:lnTo>
                  <a:pt x="12794949" y="0"/>
                </a:lnTo>
                <a:lnTo>
                  <a:pt x="12794949" y="8828633"/>
                </a:lnTo>
                <a:lnTo>
                  <a:pt x="0" y="8828633"/>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670646" y="1104900"/>
            <a:ext cx="8336950" cy="530213"/>
          </a:xfrm>
          <a:prstGeom prst="rect">
            <a:avLst/>
          </a:prstGeom>
        </p:spPr>
        <p:txBody>
          <a:bodyPr anchor="t" rtlCol="false" tIns="0" lIns="0" bIns="0" rIns="0">
            <a:spAutoFit/>
          </a:bodyPr>
          <a:lstStyle/>
          <a:p>
            <a:pPr>
              <a:lnSpc>
                <a:spcPts val="3999"/>
              </a:lnSpc>
            </a:pPr>
            <a:r>
              <a:rPr lang="en-US" sz="3999">
                <a:solidFill>
                  <a:srgbClr val="004AAD"/>
                </a:solidFill>
                <a:latin typeface="Montserrat Classic Bold"/>
              </a:rPr>
              <a:t>TEMPLATES</a:t>
            </a:r>
          </a:p>
        </p:txBody>
      </p:sp>
      <p:sp>
        <p:nvSpPr>
          <p:cNvPr name="TextBox 5" id="5"/>
          <p:cNvSpPr txBox="true"/>
          <p:nvPr/>
        </p:nvSpPr>
        <p:spPr>
          <a:xfrm rot="0">
            <a:off x="1670646" y="2783794"/>
            <a:ext cx="5486961" cy="5457501"/>
          </a:xfrm>
          <a:prstGeom prst="rect">
            <a:avLst/>
          </a:prstGeom>
        </p:spPr>
        <p:txBody>
          <a:bodyPr anchor="t" rtlCol="false" tIns="0" lIns="0" bIns="0" rIns="0">
            <a:spAutoFit/>
          </a:bodyPr>
          <a:lstStyle/>
          <a:p>
            <a:pPr>
              <a:lnSpc>
                <a:spcPts val="4800"/>
              </a:lnSpc>
            </a:pPr>
            <a:r>
              <a:rPr lang="en-US" sz="3000">
                <a:solidFill>
                  <a:srgbClr val="2E2E2E"/>
                </a:solidFill>
                <a:latin typeface="Montserrat Classic"/>
              </a:rPr>
              <a:t>Introduction to Django's template engine and template inheritance.</a:t>
            </a:r>
          </a:p>
          <a:p>
            <a:pPr>
              <a:lnSpc>
                <a:spcPts val="4800"/>
              </a:lnSpc>
            </a:pPr>
          </a:p>
          <a:p>
            <a:pPr>
              <a:lnSpc>
                <a:spcPts val="4800"/>
              </a:lnSpc>
            </a:pPr>
            <a:r>
              <a:rPr lang="en-US" sz="3000">
                <a:solidFill>
                  <a:srgbClr val="2E2E2E"/>
                </a:solidFill>
                <a:latin typeface="Montserrat Classic"/>
              </a:rPr>
              <a:t>Designing HTML templates to render the user interface.</a:t>
            </a:r>
          </a:p>
          <a:p>
            <a:pPr>
              <a:lnSpc>
                <a:spcPts val="4800"/>
              </a:lnSpc>
            </a:pPr>
          </a:p>
          <a:p>
            <a:pPr>
              <a:lnSpc>
                <a:spcPts val="4800"/>
              </a:lnSpc>
            </a:pPr>
            <a:r>
              <a:rPr lang="en-US" sz="3000">
                <a:solidFill>
                  <a:srgbClr val="2E2E2E"/>
                </a:solidFill>
                <a:latin typeface="Montserrat Classic"/>
              </a:rPr>
              <a:t>Passing data from views to templates using context.</a:t>
            </a:r>
          </a:p>
        </p:txBody>
      </p:sp>
      <p:sp>
        <p:nvSpPr>
          <p:cNvPr name="Freeform 6" id="6"/>
          <p:cNvSpPr/>
          <p:nvPr/>
        </p:nvSpPr>
        <p:spPr>
          <a:xfrm flipH="true" flipV="false" rot="8905814">
            <a:off x="-4266374" y="6074235"/>
            <a:ext cx="11300655" cy="9184351"/>
          </a:xfrm>
          <a:custGeom>
            <a:avLst/>
            <a:gdLst/>
            <a:ahLst/>
            <a:cxnLst/>
            <a:rect r="r" b="b" t="t" l="l"/>
            <a:pathLst>
              <a:path h="9184351" w="11300655">
                <a:moveTo>
                  <a:pt x="11300655" y="0"/>
                </a:moveTo>
                <a:lnTo>
                  <a:pt x="0" y="0"/>
                </a:lnTo>
                <a:lnTo>
                  <a:pt x="0" y="9184351"/>
                </a:lnTo>
                <a:lnTo>
                  <a:pt x="11300655" y="9184351"/>
                </a:lnTo>
                <a:lnTo>
                  <a:pt x="11300655"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DAGAFMIHi6c</dc:identifier>
  <dcterms:modified xsi:type="dcterms:W3CDTF">2011-08-01T06:04:30Z</dcterms:modified>
  <cp:revision>1</cp:revision>
  <dc:title>Online Ticket Booking System</dc:title>
</cp:coreProperties>
</file>