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24"/>
  </p:notesMasterIdLst>
  <p:sldIdLst>
    <p:sldId id="256" r:id="rId2"/>
    <p:sldId id="259" r:id="rId3"/>
    <p:sldId id="257" r:id="rId4"/>
    <p:sldId id="276" r:id="rId5"/>
    <p:sldId id="265" r:id="rId6"/>
    <p:sldId id="267" r:id="rId7"/>
    <p:sldId id="277" r:id="rId8"/>
    <p:sldId id="278" r:id="rId9"/>
    <p:sldId id="279" r:id="rId10"/>
    <p:sldId id="272" r:id="rId11"/>
    <p:sldId id="261" r:id="rId12"/>
    <p:sldId id="280" r:id="rId13"/>
    <p:sldId id="262" r:id="rId14"/>
    <p:sldId id="269" r:id="rId15"/>
    <p:sldId id="268" r:id="rId16"/>
    <p:sldId id="270" r:id="rId17"/>
    <p:sldId id="271" r:id="rId18"/>
    <p:sldId id="273" r:id="rId19"/>
    <p:sldId id="281" r:id="rId20"/>
    <p:sldId id="274" r:id="rId21"/>
    <p:sldId id="275" r:id="rId22"/>
    <p:sldId id="282" r:id="rId23"/>
  </p:sldIdLst>
  <p:sldSz cx="35763200" cy="20116800"/>
  <p:notesSz cx="6858000" cy="9945688"/>
  <p:defaultTextStyle>
    <a:defPPr>
      <a:defRPr lang="en-US"/>
    </a:defPPr>
    <a:lvl1pPr marL="0" algn="l" defTabSz="2414005" rtl="0" eaLnBrk="1" latinLnBrk="0" hangingPunct="1">
      <a:defRPr sz="4752" kern="1200">
        <a:solidFill>
          <a:schemeClr val="tx1"/>
        </a:solidFill>
        <a:latin typeface="+mn-lt"/>
        <a:ea typeface="+mn-ea"/>
        <a:cs typeface="+mn-cs"/>
      </a:defRPr>
    </a:lvl1pPr>
    <a:lvl2pPr marL="1207003" algn="l" defTabSz="2414005" rtl="0" eaLnBrk="1" latinLnBrk="0" hangingPunct="1">
      <a:defRPr sz="4752" kern="1200">
        <a:solidFill>
          <a:schemeClr val="tx1"/>
        </a:solidFill>
        <a:latin typeface="+mn-lt"/>
        <a:ea typeface="+mn-ea"/>
        <a:cs typeface="+mn-cs"/>
      </a:defRPr>
    </a:lvl2pPr>
    <a:lvl3pPr marL="2414005" algn="l" defTabSz="2414005" rtl="0" eaLnBrk="1" latinLnBrk="0" hangingPunct="1">
      <a:defRPr sz="4752" kern="1200">
        <a:solidFill>
          <a:schemeClr val="tx1"/>
        </a:solidFill>
        <a:latin typeface="+mn-lt"/>
        <a:ea typeface="+mn-ea"/>
        <a:cs typeface="+mn-cs"/>
      </a:defRPr>
    </a:lvl3pPr>
    <a:lvl4pPr marL="3621008" algn="l" defTabSz="2414005" rtl="0" eaLnBrk="1" latinLnBrk="0" hangingPunct="1">
      <a:defRPr sz="4752" kern="1200">
        <a:solidFill>
          <a:schemeClr val="tx1"/>
        </a:solidFill>
        <a:latin typeface="+mn-lt"/>
        <a:ea typeface="+mn-ea"/>
        <a:cs typeface="+mn-cs"/>
      </a:defRPr>
    </a:lvl4pPr>
    <a:lvl5pPr marL="4828010" algn="l" defTabSz="2414005" rtl="0" eaLnBrk="1" latinLnBrk="0" hangingPunct="1">
      <a:defRPr sz="4752" kern="1200">
        <a:solidFill>
          <a:schemeClr val="tx1"/>
        </a:solidFill>
        <a:latin typeface="+mn-lt"/>
        <a:ea typeface="+mn-ea"/>
        <a:cs typeface="+mn-cs"/>
      </a:defRPr>
    </a:lvl5pPr>
    <a:lvl6pPr marL="6035013" algn="l" defTabSz="2414005" rtl="0" eaLnBrk="1" latinLnBrk="0" hangingPunct="1">
      <a:defRPr sz="4752" kern="1200">
        <a:solidFill>
          <a:schemeClr val="tx1"/>
        </a:solidFill>
        <a:latin typeface="+mn-lt"/>
        <a:ea typeface="+mn-ea"/>
        <a:cs typeface="+mn-cs"/>
      </a:defRPr>
    </a:lvl6pPr>
    <a:lvl7pPr marL="7242015" algn="l" defTabSz="2414005" rtl="0" eaLnBrk="1" latinLnBrk="0" hangingPunct="1">
      <a:defRPr sz="4752" kern="1200">
        <a:solidFill>
          <a:schemeClr val="tx1"/>
        </a:solidFill>
        <a:latin typeface="+mn-lt"/>
        <a:ea typeface="+mn-ea"/>
        <a:cs typeface="+mn-cs"/>
      </a:defRPr>
    </a:lvl7pPr>
    <a:lvl8pPr marL="8449018" algn="l" defTabSz="2414005" rtl="0" eaLnBrk="1" latinLnBrk="0" hangingPunct="1">
      <a:defRPr sz="4752" kern="1200">
        <a:solidFill>
          <a:schemeClr val="tx1"/>
        </a:solidFill>
        <a:latin typeface="+mn-lt"/>
        <a:ea typeface="+mn-ea"/>
        <a:cs typeface="+mn-cs"/>
      </a:defRPr>
    </a:lvl8pPr>
    <a:lvl9pPr marL="9656020" algn="l" defTabSz="2414005" rtl="0" eaLnBrk="1" latinLnBrk="0" hangingPunct="1">
      <a:defRPr sz="475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p:scale>
          <a:sx n="28" d="100"/>
          <a:sy n="28" d="100"/>
        </p:scale>
        <p:origin x="7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99012"/>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3884614" y="0"/>
            <a:ext cx="2971800" cy="499012"/>
          </a:xfrm>
          <a:prstGeom prst="rect">
            <a:avLst/>
          </a:prstGeom>
        </p:spPr>
        <p:txBody>
          <a:bodyPr vert="horz" lIns="93936" tIns="46968" rIns="93936" bIns="46968" rtlCol="0"/>
          <a:lstStyle>
            <a:lvl1pPr algn="r">
              <a:defRPr sz="1200"/>
            </a:lvl1pPr>
          </a:lstStyle>
          <a:p>
            <a:fld id="{2697CFAF-F851-499C-90FF-4CFA1EBDB214}" type="datetimeFigureOut">
              <a:rPr lang="en-US" smtClean="0"/>
              <a:t>6/25/2024</a:t>
            </a:fld>
            <a:endParaRPr lang="en-US"/>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685800" y="4786363"/>
            <a:ext cx="5486400" cy="3916115"/>
          </a:xfrm>
          <a:prstGeom prst="rect">
            <a:avLst/>
          </a:prstGeom>
        </p:spPr>
        <p:txBody>
          <a:bodyPr vert="horz" lIns="93936" tIns="46968" rIns="93936" bIns="4696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446679"/>
            <a:ext cx="2971800" cy="499011"/>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9446679"/>
            <a:ext cx="2971800" cy="499011"/>
          </a:xfrm>
          <a:prstGeom prst="rect">
            <a:avLst/>
          </a:prstGeom>
        </p:spPr>
        <p:txBody>
          <a:bodyPr vert="horz" lIns="93936" tIns="46968" rIns="93936" bIns="46968" rtlCol="0" anchor="b"/>
          <a:lstStyle>
            <a:lvl1pPr algn="r">
              <a:defRPr sz="1200"/>
            </a:lvl1pPr>
          </a:lstStyle>
          <a:p>
            <a:fld id="{6AED0FAC-339E-45DE-9F52-20267BBE7045}" type="slidenum">
              <a:rPr lang="en-US" smtClean="0"/>
              <a:t>‹#›</a:t>
            </a:fld>
            <a:endParaRPr lang="en-US"/>
          </a:p>
        </p:txBody>
      </p:sp>
    </p:spTree>
    <p:extLst>
      <p:ext uri="{BB962C8B-B14F-4D97-AF65-F5344CB8AC3E}">
        <p14:creationId xmlns:p14="http://schemas.microsoft.com/office/powerpoint/2010/main" val="3675175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AED0FAC-339E-45DE-9F52-20267BBE7045}" type="slidenum">
              <a:rPr lang="en-US" smtClean="0"/>
              <a:t>1</a:t>
            </a:fld>
            <a:endParaRPr lang="en-US"/>
          </a:p>
        </p:txBody>
      </p:sp>
    </p:spTree>
    <p:extLst>
      <p:ext uri="{BB962C8B-B14F-4D97-AF65-F5344CB8AC3E}">
        <p14:creationId xmlns:p14="http://schemas.microsoft.com/office/powerpoint/2010/main" val="2201126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0400" y="3292265"/>
            <a:ext cx="26822400" cy="7003627"/>
          </a:xfrm>
        </p:spPr>
        <p:txBody>
          <a:bodyPr anchor="b"/>
          <a:lstStyle>
            <a:lvl1pPr algn="ctr">
              <a:defRPr sz="17600"/>
            </a:lvl1pPr>
          </a:lstStyle>
          <a:p>
            <a:r>
              <a:rPr lang="en-US"/>
              <a:t>Click to edit Master title style</a:t>
            </a:r>
            <a:endParaRPr lang="en-US" dirty="0"/>
          </a:p>
        </p:txBody>
      </p:sp>
      <p:sp>
        <p:nvSpPr>
          <p:cNvPr id="3" name="Subtitle 2"/>
          <p:cNvSpPr>
            <a:spLocks noGrp="1"/>
          </p:cNvSpPr>
          <p:nvPr>
            <p:ph type="subTitle" idx="1"/>
          </p:nvPr>
        </p:nvSpPr>
        <p:spPr>
          <a:xfrm>
            <a:off x="4470400" y="10565978"/>
            <a:ext cx="26822400" cy="4856902"/>
          </a:xfrm>
        </p:spPr>
        <p:txBody>
          <a:bodyPr/>
          <a:lstStyle>
            <a:lvl1pPr marL="0" indent="0" algn="ctr">
              <a:buNone/>
              <a:defRPr sz="7040"/>
            </a:lvl1pPr>
            <a:lvl2pPr marL="1341105" indent="0" algn="ctr">
              <a:buNone/>
              <a:defRPr sz="5867"/>
            </a:lvl2pPr>
            <a:lvl3pPr marL="2682210" indent="0" algn="ctr">
              <a:buNone/>
              <a:defRPr sz="5280"/>
            </a:lvl3pPr>
            <a:lvl4pPr marL="4023314" indent="0" algn="ctr">
              <a:buNone/>
              <a:defRPr sz="4693"/>
            </a:lvl4pPr>
            <a:lvl5pPr marL="5364419" indent="0" algn="ctr">
              <a:buNone/>
              <a:defRPr sz="4693"/>
            </a:lvl5pPr>
            <a:lvl6pPr marL="6705524" indent="0" algn="ctr">
              <a:buNone/>
              <a:defRPr sz="4693"/>
            </a:lvl6pPr>
            <a:lvl7pPr marL="8046629" indent="0" algn="ctr">
              <a:buNone/>
              <a:defRPr sz="4693"/>
            </a:lvl7pPr>
            <a:lvl8pPr marL="9387733" indent="0" algn="ctr">
              <a:buNone/>
              <a:defRPr sz="4693"/>
            </a:lvl8pPr>
            <a:lvl9pPr marL="10728838" indent="0" algn="ctr">
              <a:buNone/>
              <a:defRPr sz="469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398D7F-AEF7-4A2E-A7F8-796ABFFAE92C}" type="datetime1">
              <a:rPr lang="en-US" smtClean="0"/>
              <a:t>6/25/2024</a:t>
            </a:fld>
            <a:endParaRPr lang="en-US"/>
          </a:p>
        </p:txBody>
      </p:sp>
      <p:sp>
        <p:nvSpPr>
          <p:cNvPr id="5" name="Footer Placeholder 4"/>
          <p:cNvSpPr>
            <a:spLocks noGrp="1"/>
          </p:cNvSpPr>
          <p:nvPr>
            <p:ph type="ftr" sz="quarter" idx="11"/>
          </p:nvPr>
        </p:nvSpPr>
        <p:spPr/>
        <p:txBody>
          <a:bodyPr/>
          <a:lstStyle/>
          <a:p>
            <a:r>
              <a:rPr lang="en-US"/>
              <a:t>RTRP/SRP</a:t>
            </a:r>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88563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A52DC-12FB-4994-BF6B-CBCDA74D05F0}" type="datetime1">
              <a:rPr lang="en-US" smtClean="0"/>
              <a:t>6/25/2024</a:t>
            </a:fld>
            <a:endParaRPr lang="en-US"/>
          </a:p>
        </p:txBody>
      </p:sp>
      <p:sp>
        <p:nvSpPr>
          <p:cNvPr id="5" name="Footer Placeholder 4"/>
          <p:cNvSpPr>
            <a:spLocks noGrp="1"/>
          </p:cNvSpPr>
          <p:nvPr>
            <p:ph type="ftr" sz="quarter" idx="11"/>
          </p:nvPr>
        </p:nvSpPr>
        <p:spPr/>
        <p:txBody>
          <a:bodyPr/>
          <a:lstStyle/>
          <a:p>
            <a:r>
              <a:rPr lang="en-US"/>
              <a:t>RTRP/SRP</a:t>
            </a:r>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39595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93040" y="1071033"/>
            <a:ext cx="7711440" cy="1704805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458720" y="1071033"/>
            <a:ext cx="22687280"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58F45-6DB7-4D7F-843B-5A33108EBA3E}" type="datetime1">
              <a:rPr lang="en-US" smtClean="0"/>
              <a:t>6/25/2024</a:t>
            </a:fld>
            <a:endParaRPr lang="en-US"/>
          </a:p>
        </p:txBody>
      </p:sp>
      <p:sp>
        <p:nvSpPr>
          <p:cNvPr id="5" name="Footer Placeholder 4"/>
          <p:cNvSpPr>
            <a:spLocks noGrp="1"/>
          </p:cNvSpPr>
          <p:nvPr>
            <p:ph type="ftr" sz="quarter" idx="11"/>
          </p:nvPr>
        </p:nvSpPr>
        <p:spPr/>
        <p:txBody>
          <a:bodyPr/>
          <a:lstStyle/>
          <a:p>
            <a:r>
              <a:rPr lang="en-US"/>
              <a:t>RTRP/SRP</a:t>
            </a:r>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66136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06C2F4-018C-406B-AC21-1384CC08903D}" type="datetime1">
              <a:rPr lang="en-US" smtClean="0"/>
              <a:t>6/25/2024</a:t>
            </a:fld>
            <a:endParaRPr lang="en-US"/>
          </a:p>
        </p:txBody>
      </p:sp>
      <p:sp>
        <p:nvSpPr>
          <p:cNvPr id="5" name="Footer Placeholder 4"/>
          <p:cNvSpPr>
            <a:spLocks noGrp="1"/>
          </p:cNvSpPr>
          <p:nvPr>
            <p:ph type="ftr" sz="quarter" idx="11"/>
          </p:nvPr>
        </p:nvSpPr>
        <p:spPr/>
        <p:txBody>
          <a:bodyPr/>
          <a:lstStyle/>
          <a:p>
            <a:r>
              <a:rPr lang="en-US"/>
              <a:t>RTRP/SRP</a:t>
            </a:r>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9948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40093" y="5015233"/>
            <a:ext cx="30845760" cy="8368029"/>
          </a:xfrm>
        </p:spPr>
        <p:txBody>
          <a:bodyPr anchor="b"/>
          <a:lstStyle>
            <a:lvl1pPr>
              <a:defRPr sz="17600"/>
            </a:lvl1pPr>
          </a:lstStyle>
          <a:p>
            <a:r>
              <a:rPr lang="en-US"/>
              <a:t>Click to edit Master title style</a:t>
            </a:r>
            <a:endParaRPr lang="en-US" dirty="0"/>
          </a:p>
        </p:txBody>
      </p:sp>
      <p:sp>
        <p:nvSpPr>
          <p:cNvPr id="3" name="Text Placeholder 2"/>
          <p:cNvSpPr>
            <a:spLocks noGrp="1"/>
          </p:cNvSpPr>
          <p:nvPr>
            <p:ph type="body" idx="1"/>
          </p:nvPr>
        </p:nvSpPr>
        <p:spPr>
          <a:xfrm>
            <a:off x="2440093" y="13462426"/>
            <a:ext cx="30845760" cy="4400549"/>
          </a:xfrm>
        </p:spPr>
        <p:txBody>
          <a:bodyPr/>
          <a:lstStyle>
            <a:lvl1pPr marL="0" indent="0">
              <a:buNone/>
              <a:defRPr sz="7040">
                <a:solidFill>
                  <a:schemeClr val="tx1">
                    <a:tint val="75000"/>
                  </a:schemeClr>
                </a:solidFill>
              </a:defRPr>
            </a:lvl1pPr>
            <a:lvl2pPr marL="1341105" indent="0">
              <a:buNone/>
              <a:defRPr sz="5867">
                <a:solidFill>
                  <a:schemeClr val="tx1">
                    <a:tint val="75000"/>
                  </a:schemeClr>
                </a:solidFill>
              </a:defRPr>
            </a:lvl2pPr>
            <a:lvl3pPr marL="2682210" indent="0">
              <a:buNone/>
              <a:defRPr sz="5280">
                <a:solidFill>
                  <a:schemeClr val="tx1">
                    <a:tint val="75000"/>
                  </a:schemeClr>
                </a:solidFill>
              </a:defRPr>
            </a:lvl3pPr>
            <a:lvl4pPr marL="4023314" indent="0">
              <a:buNone/>
              <a:defRPr sz="4693">
                <a:solidFill>
                  <a:schemeClr val="tx1">
                    <a:tint val="75000"/>
                  </a:schemeClr>
                </a:solidFill>
              </a:defRPr>
            </a:lvl4pPr>
            <a:lvl5pPr marL="5364419" indent="0">
              <a:buNone/>
              <a:defRPr sz="4693">
                <a:solidFill>
                  <a:schemeClr val="tx1">
                    <a:tint val="75000"/>
                  </a:schemeClr>
                </a:solidFill>
              </a:defRPr>
            </a:lvl5pPr>
            <a:lvl6pPr marL="6705524" indent="0">
              <a:buNone/>
              <a:defRPr sz="4693">
                <a:solidFill>
                  <a:schemeClr val="tx1">
                    <a:tint val="75000"/>
                  </a:schemeClr>
                </a:solidFill>
              </a:defRPr>
            </a:lvl6pPr>
            <a:lvl7pPr marL="8046629" indent="0">
              <a:buNone/>
              <a:defRPr sz="4693">
                <a:solidFill>
                  <a:schemeClr val="tx1">
                    <a:tint val="75000"/>
                  </a:schemeClr>
                </a:solidFill>
              </a:defRPr>
            </a:lvl7pPr>
            <a:lvl8pPr marL="9387733" indent="0">
              <a:buNone/>
              <a:defRPr sz="4693">
                <a:solidFill>
                  <a:schemeClr val="tx1">
                    <a:tint val="75000"/>
                  </a:schemeClr>
                </a:solidFill>
              </a:defRPr>
            </a:lvl8pPr>
            <a:lvl9pPr marL="10728838" indent="0">
              <a:buNone/>
              <a:defRPr sz="46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24B1E6-2172-48D9-99A3-0271C01C6DD0}" type="datetime1">
              <a:rPr lang="en-US" smtClean="0"/>
              <a:t>6/25/2024</a:t>
            </a:fld>
            <a:endParaRPr lang="en-US"/>
          </a:p>
        </p:txBody>
      </p:sp>
      <p:sp>
        <p:nvSpPr>
          <p:cNvPr id="5" name="Footer Placeholder 4"/>
          <p:cNvSpPr>
            <a:spLocks noGrp="1"/>
          </p:cNvSpPr>
          <p:nvPr>
            <p:ph type="ftr" sz="quarter" idx="11"/>
          </p:nvPr>
        </p:nvSpPr>
        <p:spPr/>
        <p:txBody>
          <a:bodyPr/>
          <a:lstStyle/>
          <a:p>
            <a:r>
              <a:rPr lang="en-US"/>
              <a:t>RTRP/SRP</a:t>
            </a:r>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50487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458720" y="5355167"/>
            <a:ext cx="15199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105120" y="5355167"/>
            <a:ext cx="15199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7F9AF9-5E2D-4ACA-B023-A5D9BA96F13F}" type="datetime1">
              <a:rPr lang="en-US" smtClean="0"/>
              <a:t>6/25/2024</a:t>
            </a:fld>
            <a:endParaRPr lang="en-US"/>
          </a:p>
        </p:txBody>
      </p:sp>
      <p:sp>
        <p:nvSpPr>
          <p:cNvPr id="6" name="Footer Placeholder 5"/>
          <p:cNvSpPr>
            <a:spLocks noGrp="1"/>
          </p:cNvSpPr>
          <p:nvPr>
            <p:ph type="ftr" sz="quarter" idx="11"/>
          </p:nvPr>
        </p:nvSpPr>
        <p:spPr/>
        <p:txBody>
          <a:bodyPr/>
          <a:lstStyle/>
          <a:p>
            <a:r>
              <a:rPr lang="en-US"/>
              <a:t>RTRP/SRP</a:t>
            </a:r>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01258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3378" y="1071035"/>
            <a:ext cx="30845760" cy="38883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463379" y="4931411"/>
            <a:ext cx="15129509"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4" name="Content Placeholder 3"/>
          <p:cNvSpPr>
            <a:spLocks noGrp="1"/>
          </p:cNvSpPr>
          <p:nvPr>
            <p:ph sz="half" idx="2"/>
          </p:nvPr>
        </p:nvSpPr>
        <p:spPr>
          <a:xfrm>
            <a:off x="2463379" y="7348220"/>
            <a:ext cx="15129509"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105120" y="4931411"/>
            <a:ext cx="15204018"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6" name="Content Placeholder 5"/>
          <p:cNvSpPr>
            <a:spLocks noGrp="1"/>
          </p:cNvSpPr>
          <p:nvPr>
            <p:ph sz="quarter" idx="4"/>
          </p:nvPr>
        </p:nvSpPr>
        <p:spPr>
          <a:xfrm>
            <a:off x="18105120" y="7348220"/>
            <a:ext cx="15204018"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B9D540-7B19-42B4-8932-29B6858217D0}" type="datetime1">
              <a:rPr lang="en-US" smtClean="0"/>
              <a:t>6/25/2024</a:t>
            </a:fld>
            <a:endParaRPr lang="en-US"/>
          </a:p>
        </p:txBody>
      </p:sp>
      <p:sp>
        <p:nvSpPr>
          <p:cNvPr id="8" name="Footer Placeholder 7"/>
          <p:cNvSpPr>
            <a:spLocks noGrp="1"/>
          </p:cNvSpPr>
          <p:nvPr>
            <p:ph type="ftr" sz="quarter" idx="11"/>
          </p:nvPr>
        </p:nvSpPr>
        <p:spPr/>
        <p:txBody>
          <a:bodyPr/>
          <a:lstStyle/>
          <a:p>
            <a:r>
              <a:rPr lang="en-US"/>
              <a:t>RTRP/SRP</a:t>
            </a:r>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8953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2BEDF6-ADC6-4482-AA9D-CF5066508447}" type="datetime1">
              <a:rPr lang="en-US" smtClean="0"/>
              <a:t>6/25/2024</a:t>
            </a:fld>
            <a:endParaRPr lang="en-US"/>
          </a:p>
        </p:txBody>
      </p:sp>
      <p:sp>
        <p:nvSpPr>
          <p:cNvPr id="4" name="Footer Placeholder 3"/>
          <p:cNvSpPr>
            <a:spLocks noGrp="1"/>
          </p:cNvSpPr>
          <p:nvPr>
            <p:ph type="ftr" sz="quarter" idx="11"/>
          </p:nvPr>
        </p:nvSpPr>
        <p:spPr/>
        <p:txBody>
          <a:bodyPr/>
          <a:lstStyle/>
          <a:p>
            <a:r>
              <a:rPr lang="en-US"/>
              <a:t>RTRP/SRP</a:t>
            </a:r>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07040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50D34-5211-4DFA-AB6F-ABE2E136F78B}" type="datetime1">
              <a:rPr lang="en-US" smtClean="0"/>
              <a:t>6/25/2024</a:t>
            </a:fld>
            <a:endParaRPr lang="en-US"/>
          </a:p>
        </p:txBody>
      </p:sp>
      <p:sp>
        <p:nvSpPr>
          <p:cNvPr id="3" name="Footer Placeholder 2"/>
          <p:cNvSpPr>
            <a:spLocks noGrp="1"/>
          </p:cNvSpPr>
          <p:nvPr>
            <p:ph type="ftr" sz="quarter" idx="11"/>
          </p:nvPr>
        </p:nvSpPr>
        <p:spPr/>
        <p:txBody>
          <a:bodyPr/>
          <a:lstStyle/>
          <a:p>
            <a:r>
              <a:rPr lang="en-US"/>
              <a:t>RTRP/SRP</a:t>
            </a:r>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83965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7"/>
            </a:lvl1pPr>
          </a:lstStyle>
          <a:p>
            <a:r>
              <a:rPr lang="en-US"/>
              <a:t>Click to edit Master title style</a:t>
            </a:r>
            <a:endParaRPr lang="en-US" dirty="0"/>
          </a:p>
        </p:txBody>
      </p:sp>
      <p:sp>
        <p:nvSpPr>
          <p:cNvPr id="3" name="Content Placeholder 2"/>
          <p:cNvSpPr>
            <a:spLocks noGrp="1"/>
          </p:cNvSpPr>
          <p:nvPr>
            <p:ph idx="1"/>
          </p:nvPr>
        </p:nvSpPr>
        <p:spPr>
          <a:xfrm>
            <a:off x="15204018" y="2896448"/>
            <a:ext cx="18105120" cy="14295967"/>
          </a:xfrm>
        </p:spPr>
        <p:txBody>
          <a:bodyPr/>
          <a:lstStyle>
            <a:lvl1pPr>
              <a:defRPr sz="9387"/>
            </a:lvl1pPr>
            <a:lvl2pPr>
              <a:defRPr sz="8213"/>
            </a:lvl2pPr>
            <a:lvl3pPr>
              <a:defRPr sz="7040"/>
            </a:lvl3pPr>
            <a:lvl4pPr>
              <a:defRPr sz="5867"/>
            </a:lvl4pPr>
            <a:lvl5pPr>
              <a:defRPr sz="5867"/>
            </a:lvl5pPr>
            <a:lvl6pPr>
              <a:defRPr sz="5867"/>
            </a:lvl6pPr>
            <a:lvl7pPr>
              <a:defRPr sz="5867"/>
            </a:lvl7pPr>
            <a:lvl8pPr>
              <a:defRPr sz="5867"/>
            </a:lvl8pPr>
            <a:lvl9pPr>
              <a:defRPr sz="5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6614202A-5C1D-4463-A1C2-6C9E890B58A0}" type="datetime1">
              <a:rPr lang="en-US" smtClean="0"/>
              <a:t>6/25/2024</a:t>
            </a:fld>
            <a:endParaRPr lang="en-US"/>
          </a:p>
        </p:txBody>
      </p:sp>
      <p:sp>
        <p:nvSpPr>
          <p:cNvPr id="6" name="Footer Placeholder 5"/>
          <p:cNvSpPr>
            <a:spLocks noGrp="1"/>
          </p:cNvSpPr>
          <p:nvPr>
            <p:ph type="ftr" sz="quarter" idx="11"/>
          </p:nvPr>
        </p:nvSpPr>
        <p:spPr/>
        <p:txBody>
          <a:bodyPr/>
          <a:lstStyle/>
          <a:p>
            <a:r>
              <a:rPr lang="en-US"/>
              <a:t>RTRP/SRP</a:t>
            </a:r>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1173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7"/>
            </a:lvl1pPr>
          </a:lstStyle>
          <a:p>
            <a:r>
              <a:rPr lang="en-US"/>
              <a:t>Click to edit Master title style</a:t>
            </a:r>
            <a:endParaRPr lang="en-US" dirty="0"/>
          </a:p>
        </p:txBody>
      </p:sp>
      <p:sp>
        <p:nvSpPr>
          <p:cNvPr id="3" name="Picture Placeholder 2"/>
          <p:cNvSpPr>
            <a:spLocks noGrp="1" noChangeAspect="1"/>
          </p:cNvSpPr>
          <p:nvPr>
            <p:ph type="pic" idx="1"/>
          </p:nvPr>
        </p:nvSpPr>
        <p:spPr>
          <a:xfrm>
            <a:off x="15204018" y="2896448"/>
            <a:ext cx="18105120" cy="14295967"/>
          </a:xfrm>
        </p:spPr>
        <p:txBody>
          <a:bodyPr anchor="t"/>
          <a:lstStyle>
            <a:lvl1pPr marL="0" indent="0">
              <a:buNone/>
              <a:defRPr sz="9387"/>
            </a:lvl1pPr>
            <a:lvl2pPr marL="1341105" indent="0">
              <a:buNone/>
              <a:defRPr sz="8213"/>
            </a:lvl2pPr>
            <a:lvl3pPr marL="2682210" indent="0">
              <a:buNone/>
              <a:defRPr sz="7040"/>
            </a:lvl3pPr>
            <a:lvl4pPr marL="4023314" indent="0">
              <a:buNone/>
              <a:defRPr sz="5867"/>
            </a:lvl4pPr>
            <a:lvl5pPr marL="5364419" indent="0">
              <a:buNone/>
              <a:defRPr sz="5867"/>
            </a:lvl5pPr>
            <a:lvl6pPr marL="6705524" indent="0">
              <a:buNone/>
              <a:defRPr sz="5867"/>
            </a:lvl6pPr>
            <a:lvl7pPr marL="8046629" indent="0">
              <a:buNone/>
              <a:defRPr sz="5867"/>
            </a:lvl7pPr>
            <a:lvl8pPr marL="9387733" indent="0">
              <a:buNone/>
              <a:defRPr sz="5867"/>
            </a:lvl8pPr>
            <a:lvl9pPr marL="10728838" indent="0">
              <a:buNone/>
              <a:defRPr sz="5867"/>
            </a:lvl9pPr>
          </a:lstStyle>
          <a:p>
            <a:r>
              <a:rPr lang="en-US"/>
              <a:t>Click icon to add picture</a:t>
            </a:r>
            <a:endParaRPr lang="en-US" dirty="0"/>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E8CB4CB8-128F-410D-9F2D-CFE290E51B45}" type="datetime1">
              <a:rPr lang="en-US" smtClean="0"/>
              <a:t>6/25/2024</a:t>
            </a:fld>
            <a:endParaRPr lang="en-US"/>
          </a:p>
        </p:txBody>
      </p:sp>
      <p:sp>
        <p:nvSpPr>
          <p:cNvPr id="6" name="Footer Placeholder 5"/>
          <p:cNvSpPr>
            <a:spLocks noGrp="1"/>
          </p:cNvSpPr>
          <p:nvPr>
            <p:ph type="ftr" sz="quarter" idx="11"/>
          </p:nvPr>
        </p:nvSpPr>
        <p:spPr/>
        <p:txBody>
          <a:bodyPr/>
          <a:lstStyle/>
          <a:p>
            <a:r>
              <a:rPr lang="en-US"/>
              <a:t>RTRP/SRP</a:t>
            </a:r>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49336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8720" y="1071035"/>
            <a:ext cx="30845760" cy="38883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58720" y="5355167"/>
            <a:ext cx="30845760"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58720" y="18645295"/>
            <a:ext cx="8046720" cy="1071033"/>
          </a:xfrm>
          <a:prstGeom prst="rect">
            <a:avLst/>
          </a:prstGeom>
        </p:spPr>
        <p:txBody>
          <a:bodyPr vert="horz" lIns="91440" tIns="45720" rIns="91440" bIns="45720" rtlCol="0" anchor="ctr"/>
          <a:lstStyle>
            <a:lvl1pPr algn="l">
              <a:defRPr sz="3520">
                <a:solidFill>
                  <a:schemeClr val="tx1">
                    <a:tint val="75000"/>
                  </a:schemeClr>
                </a:solidFill>
              </a:defRPr>
            </a:lvl1pPr>
          </a:lstStyle>
          <a:p>
            <a:fld id="{A2634480-8DF3-4DED-B1B2-E7A8FFED1954}" type="datetime1">
              <a:rPr lang="en-US" smtClean="0"/>
              <a:t>6/25/2024</a:t>
            </a:fld>
            <a:endParaRPr lang="en-US"/>
          </a:p>
        </p:txBody>
      </p:sp>
      <p:sp>
        <p:nvSpPr>
          <p:cNvPr id="5" name="Footer Placeholder 4"/>
          <p:cNvSpPr>
            <a:spLocks noGrp="1"/>
          </p:cNvSpPr>
          <p:nvPr>
            <p:ph type="ftr" sz="quarter" idx="3"/>
          </p:nvPr>
        </p:nvSpPr>
        <p:spPr>
          <a:xfrm>
            <a:off x="11846560" y="18645295"/>
            <a:ext cx="12070080" cy="1071033"/>
          </a:xfrm>
          <a:prstGeom prst="rect">
            <a:avLst/>
          </a:prstGeom>
        </p:spPr>
        <p:txBody>
          <a:bodyPr vert="horz" lIns="91440" tIns="45720" rIns="91440" bIns="45720" rtlCol="0" anchor="ctr"/>
          <a:lstStyle>
            <a:lvl1pPr algn="ctr">
              <a:defRPr sz="3520">
                <a:solidFill>
                  <a:schemeClr val="tx1">
                    <a:tint val="75000"/>
                  </a:schemeClr>
                </a:solidFill>
              </a:defRPr>
            </a:lvl1pPr>
          </a:lstStyle>
          <a:p>
            <a:r>
              <a:rPr lang="en-US"/>
              <a:t>RTRP/SRP</a:t>
            </a:r>
          </a:p>
        </p:txBody>
      </p:sp>
      <p:sp>
        <p:nvSpPr>
          <p:cNvPr id="6" name="Slide Number Placeholder 5"/>
          <p:cNvSpPr>
            <a:spLocks noGrp="1"/>
          </p:cNvSpPr>
          <p:nvPr>
            <p:ph type="sldNum" sz="quarter" idx="4"/>
          </p:nvPr>
        </p:nvSpPr>
        <p:spPr>
          <a:xfrm>
            <a:off x="25257760" y="18645295"/>
            <a:ext cx="8046720" cy="1071033"/>
          </a:xfrm>
          <a:prstGeom prst="rect">
            <a:avLst/>
          </a:prstGeom>
        </p:spPr>
        <p:txBody>
          <a:bodyPr vert="horz" lIns="91440" tIns="45720" rIns="91440" bIns="45720" rtlCol="0" anchor="ctr"/>
          <a:lstStyle>
            <a:lvl1pPr algn="r">
              <a:defRPr sz="352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3063701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hf sldNum="0" hdr="0" dt="0"/>
  <p:txStyles>
    <p:title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p:titleStyle>
    <p:bodyStyle>
      <a:lvl1pPr marL="670552" indent="-670552" algn="l" defTabSz="2682210" rtl="0" eaLnBrk="1" latinLnBrk="0" hangingPunct="1">
        <a:lnSpc>
          <a:spcPct val="90000"/>
        </a:lnSpc>
        <a:spcBef>
          <a:spcPts val="2933"/>
        </a:spcBef>
        <a:buFont typeface="Arial" panose="020B0604020202020204" pitchFamily="34" charset="0"/>
        <a:buChar char="•"/>
        <a:defRPr sz="8213" kern="1200">
          <a:solidFill>
            <a:schemeClr val="tx1"/>
          </a:solidFill>
          <a:latin typeface="+mn-lt"/>
          <a:ea typeface="+mn-ea"/>
          <a:cs typeface="+mn-cs"/>
        </a:defRPr>
      </a:lvl1pPr>
      <a:lvl2pPr marL="2011657" indent="-670552" algn="l" defTabSz="2682210" rtl="0" eaLnBrk="1" latinLnBrk="0" hangingPunct="1">
        <a:lnSpc>
          <a:spcPct val="90000"/>
        </a:lnSpc>
        <a:spcBef>
          <a:spcPts val="1467"/>
        </a:spcBef>
        <a:buFont typeface="Arial" panose="020B0604020202020204" pitchFamily="34" charset="0"/>
        <a:buChar char="•"/>
        <a:defRPr sz="7040" kern="1200">
          <a:solidFill>
            <a:schemeClr val="tx1"/>
          </a:solidFill>
          <a:latin typeface="+mn-lt"/>
          <a:ea typeface="+mn-ea"/>
          <a:cs typeface="+mn-cs"/>
        </a:defRPr>
      </a:lvl2pPr>
      <a:lvl3pPr marL="3352762" indent="-670552" algn="l" defTabSz="2682210" rtl="0" eaLnBrk="1" latinLnBrk="0" hangingPunct="1">
        <a:lnSpc>
          <a:spcPct val="90000"/>
        </a:lnSpc>
        <a:spcBef>
          <a:spcPts val="1467"/>
        </a:spcBef>
        <a:buFont typeface="Arial" panose="020B0604020202020204" pitchFamily="34" charset="0"/>
        <a:buChar char="•"/>
        <a:defRPr sz="5867" kern="1200">
          <a:solidFill>
            <a:schemeClr val="tx1"/>
          </a:solidFill>
          <a:latin typeface="+mn-lt"/>
          <a:ea typeface="+mn-ea"/>
          <a:cs typeface="+mn-cs"/>
        </a:defRPr>
      </a:lvl3pPr>
      <a:lvl4pPr marL="4693867"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4pPr>
      <a:lvl5pPr marL="603497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5pPr>
      <a:lvl6pPr marL="737607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6pPr>
      <a:lvl7pPr marL="871718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7pPr>
      <a:lvl8pPr marL="1005828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8pPr>
      <a:lvl9pPr marL="11399390"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9pPr>
    </p:bodyStyle>
    <p:otherStyle>
      <a:defPPr>
        <a:defRPr lang="en-US"/>
      </a:defPPr>
      <a:lvl1pPr marL="0" algn="l" defTabSz="2682210" rtl="0" eaLnBrk="1" latinLnBrk="0" hangingPunct="1">
        <a:defRPr sz="5280" kern="1200">
          <a:solidFill>
            <a:schemeClr val="tx1"/>
          </a:solidFill>
          <a:latin typeface="+mn-lt"/>
          <a:ea typeface="+mn-ea"/>
          <a:cs typeface="+mn-cs"/>
        </a:defRPr>
      </a:lvl1pPr>
      <a:lvl2pPr marL="1341105" algn="l" defTabSz="2682210" rtl="0" eaLnBrk="1" latinLnBrk="0" hangingPunct="1">
        <a:defRPr sz="5280" kern="1200">
          <a:solidFill>
            <a:schemeClr val="tx1"/>
          </a:solidFill>
          <a:latin typeface="+mn-lt"/>
          <a:ea typeface="+mn-ea"/>
          <a:cs typeface="+mn-cs"/>
        </a:defRPr>
      </a:lvl2pPr>
      <a:lvl3pPr marL="2682210" algn="l" defTabSz="2682210" rtl="0" eaLnBrk="1" latinLnBrk="0" hangingPunct="1">
        <a:defRPr sz="5280" kern="1200">
          <a:solidFill>
            <a:schemeClr val="tx1"/>
          </a:solidFill>
          <a:latin typeface="+mn-lt"/>
          <a:ea typeface="+mn-ea"/>
          <a:cs typeface="+mn-cs"/>
        </a:defRPr>
      </a:lvl3pPr>
      <a:lvl4pPr marL="4023314" algn="l" defTabSz="2682210" rtl="0" eaLnBrk="1" latinLnBrk="0" hangingPunct="1">
        <a:defRPr sz="5280" kern="1200">
          <a:solidFill>
            <a:schemeClr val="tx1"/>
          </a:solidFill>
          <a:latin typeface="+mn-lt"/>
          <a:ea typeface="+mn-ea"/>
          <a:cs typeface="+mn-cs"/>
        </a:defRPr>
      </a:lvl4pPr>
      <a:lvl5pPr marL="5364419" algn="l" defTabSz="2682210" rtl="0" eaLnBrk="1" latinLnBrk="0" hangingPunct="1">
        <a:defRPr sz="5280" kern="1200">
          <a:solidFill>
            <a:schemeClr val="tx1"/>
          </a:solidFill>
          <a:latin typeface="+mn-lt"/>
          <a:ea typeface="+mn-ea"/>
          <a:cs typeface="+mn-cs"/>
        </a:defRPr>
      </a:lvl5pPr>
      <a:lvl6pPr marL="6705524" algn="l" defTabSz="2682210" rtl="0" eaLnBrk="1" latinLnBrk="0" hangingPunct="1">
        <a:defRPr sz="5280" kern="1200">
          <a:solidFill>
            <a:schemeClr val="tx1"/>
          </a:solidFill>
          <a:latin typeface="+mn-lt"/>
          <a:ea typeface="+mn-ea"/>
          <a:cs typeface="+mn-cs"/>
        </a:defRPr>
      </a:lvl6pPr>
      <a:lvl7pPr marL="8046629" algn="l" defTabSz="2682210" rtl="0" eaLnBrk="1" latinLnBrk="0" hangingPunct="1">
        <a:defRPr sz="5280" kern="1200">
          <a:solidFill>
            <a:schemeClr val="tx1"/>
          </a:solidFill>
          <a:latin typeface="+mn-lt"/>
          <a:ea typeface="+mn-ea"/>
          <a:cs typeface="+mn-cs"/>
        </a:defRPr>
      </a:lvl7pPr>
      <a:lvl8pPr marL="9387733" algn="l" defTabSz="2682210" rtl="0" eaLnBrk="1" latinLnBrk="0" hangingPunct="1">
        <a:defRPr sz="5280" kern="1200">
          <a:solidFill>
            <a:schemeClr val="tx1"/>
          </a:solidFill>
          <a:latin typeface="+mn-lt"/>
          <a:ea typeface="+mn-ea"/>
          <a:cs typeface="+mn-cs"/>
        </a:defRPr>
      </a:lvl8pPr>
      <a:lvl9pPr marL="10728838" algn="l" defTabSz="2682210" rtl="0" eaLnBrk="1" latinLnBrk="0" hangingPunct="1">
        <a:defRPr sz="5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4949" y="3468250"/>
            <a:ext cx="27178235" cy="5236838"/>
          </a:xfrm>
        </p:spPr>
        <p:txBody>
          <a:bodyPr>
            <a:normAutofit/>
          </a:bodyPr>
          <a:lstStyle/>
          <a:p>
            <a:pPr algn="ctr"/>
            <a:r>
              <a:rPr lang="en-US" sz="5300" b="1" dirty="0">
                <a:latin typeface="Times New Roman" panose="02020603050405020304" pitchFamily="18" charset="0"/>
                <a:cs typeface="Times New Roman" panose="02020603050405020304" pitchFamily="18" charset="0"/>
              </a:rPr>
              <a:t>GOKARAJU RANGARAJU INSTITUTE OF ENGINEERING AND TECHNOLOGY</a:t>
            </a:r>
            <a:br>
              <a:rPr lang="en-US" sz="5300" b="1" dirty="0">
                <a:latin typeface="Times New Roman" panose="02020603050405020304" pitchFamily="18" charset="0"/>
                <a:cs typeface="Times New Roman" panose="02020603050405020304" pitchFamily="18" charset="0"/>
              </a:rPr>
            </a:br>
            <a:r>
              <a:rPr lang="en-US" sz="4900" b="1" dirty="0">
                <a:latin typeface="Times New Roman" panose="02020603050405020304" pitchFamily="18" charset="0"/>
                <a:cs typeface="Times New Roman" panose="02020603050405020304" pitchFamily="18" charset="0"/>
              </a:rPr>
              <a:t>Department of Computer Science and Engineering</a:t>
            </a:r>
            <a:br>
              <a:rPr lang="en-US" sz="4900" b="1" dirty="0"/>
            </a:br>
            <a:br>
              <a:rPr lang="en-US" sz="4900" dirty="0"/>
            </a:br>
            <a:r>
              <a:rPr lang="en-US" sz="6600" b="1" u="sng" dirty="0">
                <a:latin typeface="Times New Roman" panose="02020603050405020304" pitchFamily="18" charset="0"/>
                <a:cs typeface="Times New Roman" panose="02020603050405020304" pitchFamily="18" charset="0"/>
              </a:rPr>
              <a:t>Real-time Research Project/Societal Related Project</a:t>
            </a:r>
            <a:br>
              <a:rPr lang="en-US" sz="6600" b="1" u="sng" dirty="0">
                <a:latin typeface="Times New Roman" panose="02020603050405020304" pitchFamily="18" charset="0"/>
                <a:cs typeface="Times New Roman" panose="02020603050405020304" pitchFamily="18" charset="0"/>
              </a:rPr>
            </a:br>
            <a:endParaRPr lang="en-US" sz="6600" b="1" u="sng" dirty="0">
              <a:latin typeface="Times New Roman" panose="02020603050405020304" pitchFamily="18" charset="0"/>
              <a:cs typeface="Times New Roman" panose="02020603050405020304" pitchFamily="18" charset="0"/>
            </a:endParaRPr>
          </a:p>
        </p:txBody>
      </p:sp>
      <p:pic>
        <p:nvPicPr>
          <p:cNvPr id="4" name="image1.jpeg" descr="C:\Users\admin\Desktop\download.png"/>
          <p:cNvPicPr/>
          <p:nvPr/>
        </p:nvPicPr>
        <p:blipFill>
          <a:blip r:embed="rId3" cstate="print"/>
          <a:stretch>
            <a:fillRect/>
          </a:stretch>
        </p:blipFill>
        <p:spPr>
          <a:xfrm>
            <a:off x="16475577" y="1931026"/>
            <a:ext cx="2594900" cy="2207981"/>
          </a:xfrm>
          <a:prstGeom prst="rect">
            <a:avLst/>
          </a:prstGeom>
        </p:spPr>
      </p:pic>
      <p:sp>
        <p:nvSpPr>
          <p:cNvPr id="6" name="TextBox 5"/>
          <p:cNvSpPr txBox="1"/>
          <p:nvPr/>
        </p:nvSpPr>
        <p:spPr>
          <a:xfrm>
            <a:off x="5154949" y="8302883"/>
            <a:ext cx="26477675" cy="4154984"/>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Real-time Pothole Detection System: Mitigating Road Hazards through Image Processing</a:t>
            </a:r>
          </a:p>
          <a:p>
            <a:endParaRPr lang="en-US" sz="8800" dirty="0"/>
          </a:p>
        </p:txBody>
      </p:sp>
      <p:sp>
        <p:nvSpPr>
          <p:cNvPr id="3" name="Rectangle 2"/>
          <p:cNvSpPr/>
          <p:nvPr/>
        </p:nvSpPr>
        <p:spPr>
          <a:xfrm>
            <a:off x="7010439" y="11103651"/>
            <a:ext cx="27653634" cy="8612678"/>
          </a:xfrm>
          <a:prstGeom prst="rect">
            <a:avLst/>
          </a:prstGeom>
        </p:spPr>
        <p:txBody>
          <a:bodyPr wrap="square">
            <a:spAutoFit/>
          </a:bodyPr>
          <a:lstStyle/>
          <a:p>
            <a:pPr algn="r"/>
            <a:r>
              <a:rPr lang="en-US" sz="6000" dirty="0">
                <a:latin typeface="Times New Roman" panose="02020603050405020304" pitchFamily="18" charset="0"/>
                <a:cs typeface="Times New Roman" panose="02020603050405020304" pitchFamily="18" charset="0"/>
              </a:rPr>
              <a:t>Under the esteemed Guidance of</a:t>
            </a:r>
          </a:p>
          <a:p>
            <a:pPr algn="r"/>
            <a:r>
              <a:rPr lang="en-US" sz="6000" dirty="0">
                <a:latin typeface="Times New Roman" panose="02020603050405020304" pitchFamily="18" charset="0"/>
                <a:cs typeface="Times New Roman" panose="02020603050405020304" pitchFamily="18" charset="0"/>
              </a:rPr>
              <a:t>-</a:t>
            </a:r>
            <a:r>
              <a:rPr lang="en-US" sz="6000" b="1" i="1" dirty="0">
                <a:latin typeface="Times New Roman" panose="02020603050405020304" pitchFamily="18" charset="0"/>
                <a:cs typeface="Times New Roman" panose="02020603050405020304" pitchFamily="18" charset="0"/>
              </a:rPr>
              <a:t> Dr. P. Chandra Sekhar Reddy </a:t>
            </a:r>
          </a:p>
          <a:p>
            <a:pPr algn="r"/>
            <a:r>
              <a:rPr lang="en-US" sz="6000" b="1" i="1" dirty="0">
                <a:latin typeface="Times New Roman" panose="02020603050405020304" pitchFamily="18" charset="0"/>
                <a:cs typeface="Times New Roman" panose="02020603050405020304" pitchFamily="18" charset="0"/>
              </a:rPr>
              <a:t>Professor</a:t>
            </a:r>
            <a:endParaRPr lang="en-US" sz="6000" dirty="0">
              <a:latin typeface="Times New Roman" panose="02020603050405020304" pitchFamily="18" charset="0"/>
              <a:cs typeface="Times New Roman" panose="02020603050405020304" pitchFamily="18" charset="0"/>
            </a:endParaRPr>
          </a:p>
          <a:p>
            <a:pPr algn="ctr"/>
            <a:endParaRPr lang="en-US" sz="5400" i="1" dirty="0"/>
          </a:p>
          <a:p>
            <a:pPr algn="r"/>
            <a:r>
              <a:rPr lang="en-US" sz="5400" b="1" dirty="0"/>
              <a:t>Team Members</a:t>
            </a:r>
          </a:p>
          <a:p>
            <a:pPr algn="r"/>
            <a:r>
              <a:rPr lang="en-US" sz="5400" i="1" dirty="0">
                <a:latin typeface="Times New Roman" panose="02020603050405020304" pitchFamily="18" charset="0"/>
                <a:cs typeface="Times New Roman" panose="02020603050405020304" pitchFamily="18" charset="0"/>
              </a:rPr>
              <a:t>Sai Priya-22241A0567</a:t>
            </a:r>
          </a:p>
          <a:p>
            <a:pPr algn="r"/>
            <a:r>
              <a:rPr lang="en-US" sz="5400" i="1" dirty="0">
                <a:latin typeface="Times New Roman" panose="02020603050405020304" pitchFamily="18" charset="0"/>
                <a:cs typeface="Times New Roman" panose="02020603050405020304" pitchFamily="18" charset="0"/>
              </a:rPr>
              <a:t>Anushka Kumar-22241A0570</a:t>
            </a:r>
          </a:p>
          <a:p>
            <a:pPr algn="r"/>
            <a:r>
              <a:rPr lang="en-US" sz="5400" i="1" dirty="0">
                <a:latin typeface="Times New Roman" panose="02020603050405020304" pitchFamily="18" charset="0"/>
                <a:cs typeface="Times New Roman" panose="02020603050405020304" pitchFamily="18" charset="0"/>
              </a:rPr>
              <a:t>K. Sannitha-22241A0586</a:t>
            </a:r>
          </a:p>
          <a:p>
            <a:pPr algn="r"/>
            <a:r>
              <a:rPr lang="en-US" sz="5400" i="1" dirty="0" err="1">
                <a:latin typeface="Times New Roman" panose="02020603050405020304" pitchFamily="18" charset="0"/>
                <a:cs typeface="Times New Roman" panose="02020603050405020304" pitchFamily="18" charset="0"/>
              </a:rPr>
              <a:t>Surugu</a:t>
            </a:r>
            <a:r>
              <a:rPr lang="en-US" sz="5400" i="1" dirty="0">
                <a:latin typeface="Times New Roman" panose="02020603050405020304" pitchFamily="18" charset="0"/>
                <a:cs typeface="Times New Roman" panose="02020603050405020304" pitchFamily="18" charset="0"/>
              </a:rPr>
              <a:t> Akshaya-22241A05C1</a:t>
            </a:r>
          </a:p>
          <a:p>
            <a:pPr algn="r"/>
            <a:r>
              <a:rPr lang="en-US" sz="5400" i="1" dirty="0">
                <a:latin typeface="Times New Roman" panose="02020603050405020304" pitchFamily="18" charset="0"/>
                <a:cs typeface="Times New Roman" panose="02020603050405020304" pitchFamily="18" charset="0"/>
              </a:rPr>
              <a:t>Sneha Padhi-22241A05C2</a:t>
            </a:r>
            <a:endParaRPr lang="en-US" sz="5400" i="1" dirty="0"/>
          </a:p>
        </p:txBody>
      </p:sp>
      <p:sp>
        <p:nvSpPr>
          <p:cNvPr id="5" name="Footer Placeholder 4"/>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226741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Software Requirements:</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Programming language: Python</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Integrated Development Environment (IDE): </a:t>
            </a:r>
            <a:r>
              <a:rPr lang="en-US" sz="7000" dirty="0" err="1">
                <a:latin typeface="Times New Roman" panose="02020603050405020304" pitchFamily="18" charset="0"/>
                <a:cs typeface="Times New Roman" panose="02020603050405020304" pitchFamily="18" charset="0"/>
              </a:rPr>
              <a:t>VSCode</a:t>
            </a:r>
            <a:r>
              <a:rPr lang="en-US" sz="7000" dirty="0">
                <a:latin typeface="Times New Roman" panose="02020603050405020304" pitchFamily="18" charset="0"/>
                <a:cs typeface="Times New Roman" panose="02020603050405020304" pitchFamily="18" charset="0"/>
              </a:rPr>
              <a:t>, </a:t>
            </a:r>
            <a:r>
              <a:rPr lang="en-US" sz="7000" dirty="0" err="1">
                <a:latin typeface="Times New Roman" panose="02020603050405020304" pitchFamily="18" charset="0"/>
                <a:cs typeface="Times New Roman" panose="02020603050405020304" pitchFamily="18" charset="0"/>
              </a:rPr>
              <a:t>Jupyter</a:t>
            </a:r>
            <a:r>
              <a:rPr lang="en-US" sz="7000" dirty="0">
                <a:latin typeface="Times New Roman" panose="02020603050405020304" pitchFamily="18" charset="0"/>
                <a:cs typeface="Times New Roman" panose="02020603050405020304" pitchFamily="18" charset="0"/>
              </a:rPr>
              <a:t> Notebook, </a:t>
            </a:r>
            <a:r>
              <a:rPr lang="en-US" sz="7000" dirty="0" err="1">
                <a:latin typeface="Times New Roman" panose="02020603050405020304" pitchFamily="18" charset="0"/>
                <a:cs typeface="Times New Roman" panose="02020603050405020304" pitchFamily="18" charset="0"/>
              </a:rPr>
              <a:t>Pycharm</a:t>
            </a:r>
            <a:endParaRPr lang="en-US" sz="7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Machine Learning Libraries(NumPy, OpenCV, TensorFlow, Matplotlib, SciPy, </a:t>
            </a:r>
            <a:r>
              <a:rPr lang="en-US" sz="7000" dirty="0" err="1">
                <a:latin typeface="Times New Roman" panose="02020603050405020304" pitchFamily="18" charset="0"/>
                <a:cs typeface="Times New Roman" panose="02020603050405020304" pitchFamily="18" charset="0"/>
              </a:rPr>
              <a:t>Keras</a:t>
            </a:r>
            <a:r>
              <a:rPr lang="en-US" sz="7000" dirty="0">
                <a:latin typeface="Times New Roman" panose="02020603050405020304" pitchFamily="18" charset="0"/>
                <a:cs typeface="Times New Roman" panose="02020603050405020304" pitchFamily="18" charset="0"/>
              </a:rPr>
              <a:t>, </a:t>
            </a:r>
            <a:r>
              <a:rPr lang="en-US" sz="7000" dirty="0" err="1">
                <a:latin typeface="Times New Roman" panose="02020603050405020304" pitchFamily="18" charset="0"/>
                <a:cs typeface="Times New Roman" panose="02020603050405020304" pitchFamily="18" charset="0"/>
              </a:rPr>
              <a:t>Pygame</a:t>
            </a:r>
            <a:r>
              <a:rPr lang="en-US" sz="7000" dirty="0">
                <a:latin typeface="Times New Roman" panose="02020603050405020304" pitchFamily="18" charset="0"/>
                <a:cs typeface="Times New Roman" panose="02020603050405020304" pitchFamily="18" charset="0"/>
              </a:rPr>
              <a:t>)</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Development OS: Compatible with Windows, macOS, or Linux distributions.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Hardware Requirements:</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Processor: Intel Core i5 or higher</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RAM: 8GB and above</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Hard Disk: Minimum space of 100GB</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Dashcam: A compatible dashcam (Webcam)</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Audio Output: Output device to alert the driver</a:t>
            </a:r>
          </a:p>
          <a:p>
            <a:pPr>
              <a:buFont typeface="Courier New" panose="02070309020205020404" pitchFamily="49" charset="0"/>
              <a:buChar char="o"/>
            </a:pPr>
            <a:r>
              <a:rPr lang="en-US" sz="7000" dirty="0">
                <a:latin typeface="Times New Roman" panose="02020603050405020304" pitchFamily="18" charset="0"/>
                <a:cs typeface="Times New Roman" panose="02020603050405020304" pitchFamily="18" charset="0"/>
              </a:rPr>
              <a:t>Connectivity: Internet Connection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Requirements</a:t>
            </a:r>
          </a:p>
        </p:txBody>
      </p:sp>
      <p:sp>
        <p:nvSpPr>
          <p:cNvPr id="2" name="Footer Placeholder 1"/>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1856844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160"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Proposed</a:t>
            </a:r>
            <a:r>
              <a:rPr lang="en-US" sz="132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System</a:t>
            </a:r>
          </a:p>
        </p:txBody>
      </p:sp>
      <p:sp>
        <p:nvSpPr>
          <p:cNvPr id="3" name="Content Placeholder 2"/>
          <p:cNvSpPr>
            <a:spLocks noGrp="1"/>
          </p:cNvSpPr>
          <p:nvPr>
            <p:ph idx="1"/>
          </p:nvPr>
        </p:nvSpPr>
        <p:spPr>
          <a:xfrm>
            <a:off x="585216" y="2904636"/>
            <a:ext cx="34380424" cy="15453946"/>
          </a:xfrm>
        </p:spPr>
        <p:txBody>
          <a:bodyPr>
            <a:noAutofit/>
          </a:bodyPr>
          <a:lstStyle/>
          <a:p>
            <a:pPr marL="0" indent="0">
              <a:buNone/>
            </a:pPr>
            <a:r>
              <a:rPr lang="en-US" sz="6200" dirty="0">
                <a:latin typeface="Times New Roman" panose="02020603050405020304" pitchFamily="18" charset="0"/>
                <a:cs typeface="Times New Roman" panose="02020603050405020304" pitchFamily="18" charset="0"/>
              </a:rPr>
              <a:t>The proposed model for the pothole detection system is a convolutional neural network (CNN) designed to accurately identify potholes in real-time using dashcam footage. The model architecture balances complexity and efficiency to ensure detection accuracy while being capable of running on typical onboard hardware.</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r>
              <a:rPr lang="en-US" sz="6200" b="1" dirty="0">
                <a:latin typeface="Times New Roman" panose="02020603050405020304" pitchFamily="18" charset="0"/>
                <a:cs typeface="Times New Roman" panose="02020603050405020304" pitchFamily="18" charset="0"/>
              </a:rPr>
              <a:t>1. Input Layer</a:t>
            </a:r>
          </a:p>
          <a:p>
            <a:pPr marL="0" indent="0">
              <a:buNone/>
            </a:pPr>
            <a:r>
              <a:rPr lang="en-US" sz="6200" b="1" dirty="0">
                <a:latin typeface="Times New Roman" panose="02020603050405020304" pitchFamily="18" charset="0"/>
                <a:cs typeface="Times New Roman" panose="02020603050405020304" pitchFamily="18" charset="0"/>
              </a:rPr>
              <a:t>Function:</a:t>
            </a:r>
            <a:r>
              <a:rPr lang="en-US" sz="6200" dirty="0">
                <a:latin typeface="Times New Roman" panose="02020603050405020304" pitchFamily="18" charset="0"/>
                <a:cs typeface="Times New Roman" panose="02020603050405020304" pitchFamily="18" charset="0"/>
              </a:rPr>
              <a:t> Accepts resized images (e.g., 64x64 pixels) for standardized processing.</a:t>
            </a:r>
          </a:p>
          <a:p>
            <a:pPr marL="0" indent="0">
              <a:buNone/>
            </a:pPr>
            <a:r>
              <a:rPr lang="en-US" sz="6200" b="1" dirty="0">
                <a:latin typeface="Times New Roman" panose="02020603050405020304" pitchFamily="18" charset="0"/>
                <a:cs typeface="Times New Roman" panose="02020603050405020304" pitchFamily="18" charset="0"/>
              </a:rPr>
              <a:t>Preprocessing:</a:t>
            </a:r>
            <a:r>
              <a:rPr lang="en-US" sz="6200" dirty="0">
                <a:latin typeface="Times New Roman" panose="02020603050405020304" pitchFamily="18" charset="0"/>
                <a:cs typeface="Times New Roman" panose="02020603050405020304" pitchFamily="18" charset="0"/>
              </a:rPr>
              <a:t> Normalizes pixel values to enhance performance.</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r>
              <a:rPr lang="en-US" sz="6200" b="1" dirty="0">
                <a:latin typeface="Times New Roman" panose="02020603050405020304" pitchFamily="18" charset="0"/>
                <a:cs typeface="Times New Roman" panose="02020603050405020304" pitchFamily="18" charset="0"/>
              </a:rPr>
              <a:t>2. Convolutional Layers</a:t>
            </a:r>
          </a:p>
          <a:p>
            <a:pPr marL="0" indent="0">
              <a:buNone/>
            </a:pPr>
            <a:r>
              <a:rPr lang="en-US" sz="6200" b="1" dirty="0">
                <a:latin typeface="Times New Roman" panose="02020603050405020304" pitchFamily="18" charset="0"/>
                <a:cs typeface="Times New Roman" panose="02020603050405020304" pitchFamily="18" charset="0"/>
              </a:rPr>
              <a:t>Purpose:</a:t>
            </a:r>
            <a:r>
              <a:rPr lang="en-US" sz="6200" dirty="0">
                <a:latin typeface="Times New Roman" panose="02020603050405020304" pitchFamily="18" charset="0"/>
                <a:cs typeface="Times New Roman" panose="02020603050405020304" pitchFamily="18" charset="0"/>
              </a:rPr>
              <a:t> Extracts features such as edges, textures, and shapes.</a:t>
            </a:r>
          </a:p>
          <a:p>
            <a:pPr marL="0" indent="0">
              <a:buNone/>
            </a:pPr>
            <a:r>
              <a:rPr lang="en-US" sz="6200" b="1" dirty="0">
                <a:latin typeface="Times New Roman" panose="02020603050405020304" pitchFamily="18" charset="0"/>
                <a:cs typeface="Times New Roman" panose="02020603050405020304" pitchFamily="18" charset="0"/>
              </a:rPr>
              <a:t>Details:</a:t>
            </a:r>
            <a:r>
              <a:rPr lang="en-US" sz="6200" dirty="0">
                <a:latin typeface="Times New Roman" panose="02020603050405020304" pitchFamily="18" charset="0"/>
                <a:cs typeface="Times New Roman" panose="02020603050405020304" pitchFamily="18" charset="0"/>
              </a:rPr>
              <a:t> Utilizes multiple layers with </a:t>
            </a:r>
            <a:r>
              <a:rPr lang="en-US" sz="6200" dirty="0" err="1">
                <a:latin typeface="Times New Roman" panose="02020603050405020304" pitchFamily="18" charset="0"/>
                <a:cs typeface="Times New Roman" panose="02020603050405020304" pitchFamily="18" charset="0"/>
              </a:rPr>
              <a:t>ReLU</a:t>
            </a:r>
            <a:r>
              <a:rPr lang="en-US" sz="6200" dirty="0">
                <a:latin typeface="Times New Roman" panose="02020603050405020304" pitchFamily="18" charset="0"/>
                <a:cs typeface="Times New Roman" panose="02020603050405020304" pitchFamily="18" charset="0"/>
              </a:rPr>
              <a:t> activation functions for non-linearity.</a:t>
            </a:r>
          </a:p>
          <a:p>
            <a:pPr marL="0" indent="0">
              <a:buNone/>
            </a:pPr>
            <a:endParaRPr lang="en-US" sz="6500" dirty="0">
              <a:latin typeface="Times New Roman" panose="02020603050405020304" pitchFamily="18" charset="0"/>
              <a:cs typeface="Times New Roman" panose="02020603050405020304" pitchFamily="18" charset="0"/>
            </a:endParaRPr>
          </a:p>
          <a:p>
            <a:pPr marL="0" indent="0">
              <a:buNone/>
            </a:pPr>
            <a:endParaRPr lang="en-US" sz="65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1498512898"/>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91388" y="591511"/>
            <a:ext cx="34380424" cy="18053783"/>
          </a:xfrm>
        </p:spPr>
        <p:txBody>
          <a:bodyPr>
            <a:noAutofit/>
          </a:bodyPr>
          <a:lstStyle/>
          <a:p>
            <a:pPr marL="0" indent="0">
              <a:buNone/>
            </a:pPr>
            <a:r>
              <a:rPr lang="en-US" sz="6200" b="1" dirty="0">
                <a:latin typeface="Times New Roman" panose="02020603050405020304" pitchFamily="18" charset="0"/>
                <a:cs typeface="Times New Roman" panose="02020603050405020304" pitchFamily="18" charset="0"/>
              </a:rPr>
              <a:t>3. Pooling Layers</a:t>
            </a:r>
          </a:p>
          <a:p>
            <a:pPr marL="0" indent="0">
              <a:buNone/>
            </a:pPr>
            <a:r>
              <a:rPr lang="en-US" sz="6200" b="1" dirty="0">
                <a:latin typeface="Times New Roman" panose="02020603050405020304" pitchFamily="18" charset="0"/>
                <a:cs typeface="Times New Roman" panose="02020603050405020304" pitchFamily="18" charset="0"/>
              </a:rPr>
              <a:t>Function:</a:t>
            </a:r>
            <a:r>
              <a:rPr lang="en-US" sz="6200" dirty="0">
                <a:latin typeface="Times New Roman" panose="02020603050405020304" pitchFamily="18" charset="0"/>
                <a:cs typeface="Times New Roman" panose="02020603050405020304" pitchFamily="18" charset="0"/>
              </a:rPr>
              <a:t> </a:t>
            </a:r>
            <a:r>
              <a:rPr lang="en-US" sz="6200" dirty="0" err="1">
                <a:latin typeface="Times New Roman" panose="02020603050405020304" pitchFamily="18" charset="0"/>
                <a:cs typeface="Times New Roman" panose="02020603050405020304" pitchFamily="18" charset="0"/>
              </a:rPr>
              <a:t>Downsamples</a:t>
            </a:r>
            <a:r>
              <a:rPr lang="en-US" sz="6200" dirty="0">
                <a:latin typeface="Times New Roman" panose="02020603050405020304" pitchFamily="18" charset="0"/>
                <a:cs typeface="Times New Roman" panose="02020603050405020304" pitchFamily="18" charset="0"/>
              </a:rPr>
              <a:t> feature maps using max-pooling to reduce dimensions and computational load.</a:t>
            </a:r>
          </a:p>
          <a:p>
            <a:pPr marL="0" indent="0">
              <a:buNone/>
            </a:pPr>
            <a:r>
              <a:rPr lang="en-US" sz="6200" b="1" dirty="0">
                <a:latin typeface="Times New Roman" panose="02020603050405020304" pitchFamily="18" charset="0"/>
                <a:cs typeface="Times New Roman" panose="02020603050405020304" pitchFamily="18" charset="0"/>
              </a:rPr>
              <a:t>Benefit:</a:t>
            </a:r>
            <a:r>
              <a:rPr lang="en-US" sz="6200" dirty="0">
                <a:latin typeface="Times New Roman" panose="02020603050405020304" pitchFamily="18" charset="0"/>
                <a:cs typeface="Times New Roman" panose="02020603050405020304" pitchFamily="18" charset="0"/>
              </a:rPr>
              <a:t> Captures dominant features, improving model invariance to translations and distortions.</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r>
              <a:rPr lang="en-US" sz="6200" b="1" dirty="0">
                <a:latin typeface="Times New Roman" panose="02020603050405020304" pitchFamily="18" charset="0"/>
                <a:cs typeface="Times New Roman" panose="02020603050405020304" pitchFamily="18" charset="0"/>
              </a:rPr>
              <a:t>4. Dropout Layers</a:t>
            </a:r>
          </a:p>
          <a:p>
            <a:pPr marL="0" indent="0">
              <a:buNone/>
            </a:pPr>
            <a:r>
              <a:rPr lang="en-US" sz="6200" b="1" dirty="0">
                <a:latin typeface="Times New Roman" panose="02020603050405020304" pitchFamily="18" charset="0"/>
                <a:cs typeface="Times New Roman" panose="02020603050405020304" pitchFamily="18" charset="0"/>
              </a:rPr>
              <a:t>Purpose:</a:t>
            </a:r>
            <a:r>
              <a:rPr lang="en-US" sz="6200" dirty="0">
                <a:latin typeface="Times New Roman" panose="02020603050405020304" pitchFamily="18" charset="0"/>
                <a:cs typeface="Times New Roman" panose="02020603050405020304" pitchFamily="18" charset="0"/>
              </a:rPr>
              <a:t> Prevents overfitting by randomly setting a fraction of input units to zero during training.</a:t>
            </a:r>
          </a:p>
          <a:p>
            <a:pPr marL="0" indent="0">
              <a:buNone/>
            </a:pPr>
            <a:r>
              <a:rPr lang="en-US" sz="6200" b="1" dirty="0">
                <a:latin typeface="Times New Roman" panose="02020603050405020304" pitchFamily="18" charset="0"/>
                <a:cs typeface="Times New Roman" panose="02020603050405020304" pitchFamily="18" charset="0"/>
              </a:rPr>
              <a:t>Outcome:</a:t>
            </a:r>
            <a:r>
              <a:rPr lang="en-US" sz="6200" dirty="0">
                <a:latin typeface="Times New Roman" panose="02020603050405020304" pitchFamily="18" charset="0"/>
                <a:cs typeface="Times New Roman" panose="02020603050405020304" pitchFamily="18" charset="0"/>
              </a:rPr>
              <a:t> Encourages learning of robust features.</a:t>
            </a:r>
          </a:p>
          <a:p>
            <a:pPr>
              <a:buFont typeface="Arial" panose="020B0604020202020204" pitchFamily="34" charset="0"/>
              <a:buChar char="•"/>
            </a:pPr>
            <a:endParaRPr lang="en-US" sz="6200" dirty="0">
              <a:latin typeface="Times New Roman" panose="02020603050405020304" pitchFamily="18" charset="0"/>
              <a:cs typeface="Times New Roman" panose="02020603050405020304" pitchFamily="18" charset="0"/>
            </a:endParaRPr>
          </a:p>
          <a:p>
            <a:pPr marL="0" indent="0">
              <a:buNone/>
            </a:pPr>
            <a:r>
              <a:rPr lang="en-US" sz="6200" b="1" dirty="0">
                <a:latin typeface="Times New Roman" panose="02020603050405020304" pitchFamily="18" charset="0"/>
                <a:cs typeface="Times New Roman" panose="02020603050405020304" pitchFamily="18" charset="0"/>
              </a:rPr>
              <a:t>5. Fully Connected Layers</a:t>
            </a:r>
          </a:p>
          <a:p>
            <a:pPr marL="0" indent="0">
              <a:buNone/>
            </a:pPr>
            <a:r>
              <a:rPr lang="en-US" sz="6200" b="1" dirty="0">
                <a:latin typeface="Times New Roman" panose="02020603050405020304" pitchFamily="18" charset="0"/>
                <a:cs typeface="Times New Roman" panose="02020603050405020304" pitchFamily="18" charset="0"/>
              </a:rPr>
              <a:t>Role:</a:t>
            </a:r>
            <a:r>
              <a:rPr lang="en-US" sz="6200" dirty="0">
                <a:latin typeface="Times New Roman" panose="02020603050405020304" pitchFamily="18" charset="0"/>
                <a:cs typeface="Times New Roman" panose="02020603050405020304" pitchFamily="18" charset="0"/>
              </a:rPr>
              <a:t> Aggregates features extracted by convolutional layers.</a:t>
            </a:r>
          </a:p>
          <a:p>
            <a:pPr marL="0" indent="0">
              <a:buNone/>
            </a:pPr>
            <a:r>
              <a:rPr lang="en-US" sz="6200" b="1" dirty="0">
                <a:latin typeface="Times New Roman" panose="02020603050405020304" pitchFamily="18" charset="0"/>
                <a:cs typeface="Times New Roman" panose="02020603050405020304" pitchFamily="18" charset="0"/>
              </a:rPr>
              <a:t>Function:</a:t>
            </a:r>
            <a:r>
              <a:rPr lang="en-US" sz="6200" dirty="0">
                <a:latin typeface="Times New Roman" panose="02020603050405020304" pitchFamily="18" charset="0"/>
                <a:cs typeface="Times New Roman" panose="02020603050405020304" pitchFamily="18" charset="0"/>
              </a:rPr>
              <a:t> Performs final classification based on learned features.</a:t>
            </a:r>
          </a:p>
          <a:p>
            <a:pPr>
              <a:buFont typeface="Arial" panose="020B0604020202020204" pitchFamily="34" charset="0"/>
              <a:buChar char="•"/>
            </a:pPr>
            <a:endParaRPr lang="en-US" sz="6200" dirty="0">
              <a:latin typeface="Times New Roman" panose="02020603050405020304" pitchFamily="18" charset="0"/>
              <a:cs typeface="Times New Roman" panose="02020603050405020304" pitchFamily="18" charset="0"/>
            </a:endParaRPr>
          </a:p>
          <a:p>
            <a:pPr marL="0" indent="0">
              <a:buNone/>
            </a:pPr>
            <a:r>
              <a:rPr lang="en-US" sz="6200" b="1" dirty="0">
                <a:latin typeface="Times New Roman" panose="02020603050405020304" pitchFamily="18" charset="0"/>
                <a:cs typeface="Times New Roman" panose="02020603050405020304" pitchFamily="18" charset="0"/>
              </a:rPr>
              <a:t>6. Output Layer</a:t>
            </a:r>
          </a:p>
          <a:p>
            <a:pPr marL="0" indent="0">
              <a:buNone/>
            </a:pPr>
            <a:r>
              <a:rPr lang="en-US" sz="6200" b="1" dirty="0">
                <a:latin typeface="Times New Roman" panose="02020603050405020304" pitchFamily="18" charset="0"/>
                <a:cs typeface="Times New Roman" panose="02020603050405020304" pitchFamily="18" charset="0"/>
              </a:rPr>
              <a:t>Activation:</a:t>
            </a:r>
            <a:r>
              <a:rPr lang="en-US" sz="6200" dirty="0">
                <a:latin typeface="Times New Roman" panose="02020603050405020304" pitchFamily="18" charset="0"/>
                <a:cs typeface="Times New Roman" panose="02020603050405020304" pitchFamily="18" charset="0"/>
              </a:rPr>
              <a:t> Uses </a:t>
            </a:r>
            <a:r>
              <a:rPr lang="en-US" sz="6200" dirty="0" err="1">
                <a:latin typeface="Times New Roman" panose="02020603050405020304" pitchFamily="18" charset="0"/>
                <a:cs typeface="Times New Roman" panose="02020603050405020304" pitchFamily="18" charset="0"/>
              </a:rPr>
              <a:t>softmax</a:t>
            </a:r>
            <a:r>
              <a:rPr lang="en-US" sz="6200" dirty="0">
                <a:latin typeface="Times New Roman" panose="02020603050405020304" pitchFamily="18" charset="0"/>
                <a:cs typeface="Times New Roman" panose="02020603050405020304" pitchFamily="18" charset="0"/>
              </a:rPr>
              <a:t> to provide class probabilities (pothole or normal road).</a:t>
            </a:r>
          </a:p>
          <a:p>
            <a:pPr marL="0" indent="0">
              <a:buNone/>
            </a:pPr>
            <a:r>
              <a:rPr lang="en-US" sz="6200" b="1" dirty="0">
                <a:latin typeface="Times New Roman" panose="02020603050405020304" pitchFamily="18" charset="0"/>
                <a:cs typeface="Times New Roman" panose="02020603050405020304" pitchFamily="18" charset="0"/>
              </a:rPr>
              <a:t>Decision:</a:t>
            </a:r>
            <a:r>
              <a:rPr lang="en-US" sz="6200" dirty="0">
                <a:latin typeface="Times New Roman" panose="02020603050405020304" pitchFamily="18" charset="0"/>
                <a:cs typeface="Times New Roman" panose="02020603050405020304" pitchFamily="18" charset="0"/>
              </a:rPr>
              <a:t> Selects the class with the highest probability as the prediction.</a:t>
            </a:r>
          </a:p>
          <a:p>
            <a:pPr marL="0" indent="0">
              <a:buNone/>
            </a:pPr>
            <a:endParaRPr lang="en-US" sz="6200" dirty="0">
              <a:latin typeface="Times New Roman" panose="02020603050405020304" pitchFamily="18" charset="0"/>
              <a:cs typeface="Times New Roman" panose="02020603050405020304" pitchFamily="18" charset="0"/>
            </a:endParaRPr>
          </a:p>
          <a:p>
            <a:pPr marL="0" indent="0">
              <a:buNone/>
            </a:pPr>
            <a:endParaRPr lang="en-US" sz="62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408600785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System Architecture</a:t>
            </a:r>
          </a:p>
        </p:txBody>
      </p:sp>
      <p:sp>
        <p:nvSpPr>
          <p:cNvPr id="2" name="Footer Placeholder 1"/>
          <p:cNvSpPr>
            <a:spLocks noGrp="1"/>
          </p:cNvSpPr>
          <p:nvPr>
            <p:ph type="ftr" sz="quarter" idx="11"/>
          </p:nvPr>
        </p:nvSpPr>
        <p:spPr/>
        <p:txBody>
          <a:bodyPr/>
          <a:lstStyle/>
          <a:p>
            <a:r>
              <a:rPr lang="en-US"/>
              <a:t>RTRP/SRP</a:t>
            </a:r>
          </a:p>
        </p:txBody>
      </p:sp>
      <p:pic>
        <p:nvPicPr>
          <p:cNvPr id="4" name="Content Placeholder 3">
            <a:extLst>
              <a:ext uri="{FF2B5EF4-FFF2-40B4-BE49-F238E27FC236}">
                <a16:creationId xmlns:a16="http://schemas.microsoft.com/office/drawing/2014/main" id="{4082AC72-A1DD-DB86-74F9-58E27DE14EC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9192" y="3194625"/>
            <a:ext cx="33275803" cy="15450670"/>
          </a:xfrm>
          <a:prstGeom prst="rect">
            <a:avLst/>
          </a:prstGeom>
          <a:noFill/>
          <a:ln>
            <a:noFill/>
          </a:ln>
        </p:spPr>
      </p:pic>
    </p:spTree>
    <p:extLst>
      <p:ext uri="{BB962C8B-B14F-4D97-AF65-F5344CB8AC3E}">
        <p14:creationId xmlns:p14="http://schemas.microsoft.com/office/powerpoint/2010/main" val="653115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dirty="0">
                <a:latin typeface="Times New Roman" panose="02020603050405020304" pitchFamily="18" charset="0"/>
                <a:cs typeface="Times New Roman" panose="02020603050405020304" pitchFamily="18" charset="0"/>
              </a:rPr>
              <a:t>Use Case Diagram</a:t>
            </a:r>
          </a:p>
        </p:txBody>
      </p:sp>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Design – UML Diagrams</a:t>
            </a:r>
          </a:p>
        </p:txBody>
      </p:sp>
      <p:sp>
        <p:nvSpPr>
          <p:cNvPr id="2" name="Footer Placeholder 1"/>
          <p:cNvSpPr>
            <a:spLocks noGrp="1"/>
          </p:cNvSpPr>
          <p:nvPr>
            <p:ph type="ftr" sz="quarter" idx="11"/>
          </p:nvPr>
        </p:nvSpPr>
        <p:spPr/>
        <p:txBody>
          <a:bodyPr/>
          <a:lstStyle/>
          <a:p>
            <a:r>
              <a:rPr lang="en-US"/>
              <a:t>RTRP/SRP</a:t>
            </a:r>
          </a:p>
        </p:txBody>
      </p:sp>
      <p:pic>
        <p:nvPicPr>
          <p:cNvPr id="4" name="Picture 3">
            <a:extLst>
              <a:ext uri="{FF2B5EF4-FFF2-40B4-BE49-F238E27FC236}">
                <a16:creationId xmlns:a16="http://schemas.microsoft.com/office/drawing/2014/main" id="{EA75B098-65A7-BD50-DBF7-6D48C9FD0670}"/>
              </a:ext>
            </a:extLst>
          </p:cNvPr>
          <p:cNvPicPr>
            <a:picLocks noChangeAspect="1"/>
          </p:cNvPicPr>
          <p:nvPr/>
        </p:nvPicPr>
        <p:blipFill rotWithShape="1">
          <a:blip r:embed="rId2">
            <a:extLst>
              <a:ext uri="{28A0092B-C50C-407E-A947-70E740481C1C}">
                <a14:useLocalDpi xmlns:a14="http://schemas.microsoft.com/office/drawing/2010/main" val="0"/>
              </a:ext>
            </a:extLst>
          </a:blip>
          <a:srcRect r="3072"/>
          <a:stretch/>
        </p:blipFill>
        <p:spPr>
          <a:xfrm>
            <a:off x="6531535" y="4374962"/>
            <a:ext cx="20722103" cy="14429919"/>
          </a:xfrm>
          <a:prstGeom prst="rect">
            <a:avLst/>
          </a:prstGeom>
        </p:spPr>
      </p:pic>
    </p:spTree>
    <p:extLst>
      <p:ext uri="{BB962C8B-B14F-4D97-AF65-F5344CB8AC3E}">
        <p14:creationId xmlns:p14="http://schemas.microsoft.com/office/powerpoint/2010/main" val="3365273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dirty="0">
                <a:latin typeface="Times New Roman" panose="02020603050405020304" pitchFamily="18" charset="0"/>
                <a:cs typeface="Times New Roman" panose="02020603050405020304" pitchFamily="18" charset="0"/>
              </a:rPr>
              <a:t>Class Diagram</a:t>
            </a:r>
          </a:p>
        </p:txBody>
      </p:sp>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Design – UML Diagrams</a:t>
            </a:r>
          </a:p>
        </p:txBody>
      </p:sp>
      <p:sp>
        <p:nvSpPr>
          <p:cNvPr id="2" name="Footer Placeholder 1"/>
          <p:cNvSpPr>
            <a:spLocks noGrp="1"/>
          </p:cNvSpPr>
          <p:nvPr>
            <p:ph type="ftr" sz="quarter" idx="11"/>
          </p:nvPr>
        </p:nvSpPr>
        <p:spPr/>
        <p:txBody>
          <a:bodyPr/>
          <a:lstStyle/>
          <a:p>
            <a:r>
              <a:rPr lang="en-US"/>
              <a:t>RTRP/SRP</a:t>
            </a:r>
          </a:p>
        </p:txBody>
      </p:sp>
      <p:pic>
        <p:nvPicPr>
          <p:cNvPr id="4" name="Picture 3">
            <a:extLst>
              <a:ext uri="{FF2B5EF4-FFF2-40B4-BE49-F238E27FC236}">
                <a16:creationId xmlns:a16="http://schemas.microsoft.com/office/drawing/2014/main" id="{751BE126-721D-D5E5-21DE-FF965C0AF0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105" y="4486089"/>
            <a:ext cx="31842635" cy="13997842"/>
          </a:xfrm>
          <a:prstGeom prst="rect">
            <a:avLst/>
          </a:prstGeom>
        </p:spPr>
      </p:pic>
    </p:spTree>
    <p:extLst>
      <p:ext uri="{BB962C8B-B14F-4D97-AF65-F5344CB8AC3E}">
        <p14:creationId xmlns:p14="http://schemas.microsoft.com/office/powerpoint/2010/main" val="239130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dirty="0">
                <a:latin typeface="Times New Roman" panose="02020603050405020304" pitchFamily="18" charset="0"/>
                <a:cs typeface="Times New Roman" panose="02020603050405020304" pitchFamily="18" charset="0"/>
              </a:rPr>
              <a:t>Sequence Diagram</a:t>
            </a:r>
          </a:p>
        </p:txBody>
      </p:sp>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Design – UML Diagrams</a:t>
            </a:r>
          </a:p>
        </p:txBody>
      </p:sp>
      <p:sp>
        <p:nvSpPr>
          <p:cNvPr id="2" name="Footer Placeholder 1"/>
          <p:cNvSpPr>
            <a:spLocks noGrp="1"/>
          </p:cNvSpPr>
          <p:nvPr>
            <p:ph type="ftr" sz="quarter" idx="11"/>
          </p:nvPr>
        </p:nvSpPr>
        <p:spPr/>
        <p:txBody>
          <a:bodyPr/>
          <a:lstStyle/>
          <a:p>
            <a:r>
              <a:rPr lang="en-US"/>
              <a:t>RTRP/SRP</a:t>
            </a:r>
          </a:p>
        </p:txBody>
      </p:sp>
      <p:pic>
        <p:nvPicPr>
          <p:cNvPr id="7" name="Picture 6">
            <a:extLst>
              <a:ext uri="{FF2B5EF4-FFF2-40B4-BE49-F238E27FC236}">
                <a16:creationId xmlns:a16="http://schemas.microsoft.com/office/drawing/2014/main" id="{3DD5C5FD-4B15-AFA2-69C4-BC03538694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7811" y="4742904"/>
            <a:ext cx="22967577" cy="13579102"/>
          </a:xfrm>
          <a:prstGeom prst="rect">
            <a:avLst/>
          </a:prstGeom>
        </p:spPr>
      </p:pic>
    </p:spTree>
    <p:extLst>
      <p:ext uri="{BB962C8B-B14F-4D97-AF65-F5344CB8AC3E}">
        <p14:creationId xmlns:p14="http://schemas.microsoft.com/office/powerpoint/2010/main" val="2139171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dirty="0">
                <a:latin typeface="Times New Roman" panose="02020603050405020304" pitchFamily="18" charset="0"/>
                <a:cs typeface="Times New Roman" panose="02020603050405020304" pitchFamily="18" charset="0"/>
              </a:rPr>
              <a:t>Component Diagram</a:t>
            </a:r>
          </a:p>
        </p:txBody>
      </p:sp>
      <p:sp>
        <p:nvSpPr>
          <p:cNvPr id="5" name="Title 1"/>
          <p:cNvSpPr>
            <a:spLocks noGrp="1"/>
          </p:cNvSpPr>
          <p:nvPr>
            <p:ph type="title"/>
          </p:nvPr>
        </p:nvSpPr>
        <p:spPr>
          <a:xfrm>
            <a:off x="567436" y="302939"/>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Design – UML Diagrams</a:t>
            </a:r>
          </a:p>
        </p:txBody>
      </p:sp>
      <p:sp>
        <p:nvSpPr>
          <p:cNvPr id="2" name="Footer Placeholder 1"/>
          <p:cNvSpPr>
            <a:spLocks noGrp="1"/>
          </p:cNvSpPr>
          <p:nvPr>
            <p:ph type="ftr" sz="quarter" idx="11"/>
          </p:nvPr>
        </p:nvSpPr>
        <p:spPr/>
        <p:txBody>
          <a:bodyPr/>
          <a:lstStyle/>
          <a:p>
            <a:r>
              <a:rPr lang="en-US"/>
              <a:t>RTRP/SRP</a:t>
            </a:r>
          </a:p>
        </p:txBody>
      </p:sp>
      <p:pic>
        <p:nvPicPr>
          <p:cNvPr id="4" name="Picture 3">
            <a:extLst>
              <a:ext uri="{FF2B5EF4-FFF2-40B4-BE49-F238E27FC236}">
                <a16:creationId xmlns:a16="http://schemas.microsoft.com/office/drawing/2014/main" id="{C9235BBE-D434-926D-794F-33D05B86F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96549" y="4754671"/>
            <a:ext cx="25570101" cy="13110694"/>
          </a:xfrm>
          <a:prstGeom prst="rect">
            <a:avLst/>
          </a:prstGeom>
        </p:spPr>
      </p:pic>
    </p:spTree>
    <p:extLst>
      <p:ext uri="{BB962C8B-B14F-4D97-AF65-F5344CB8AC3E}">
        <p14:creationId xmlns:p14="http://schemas.microsoft.com/office/powerpoint/2010/main" val="2866959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D51499A-81A1-1875-0CEF-3317967B5C01}"/>
              </a:ext>
            </a:extLst>
          </p:cNvPr>
          <p:cNvPicPr>
            <a:picLocks noGrp="1" noChangeAspect="1"/>
          </p:cNvPicPr>
          <p:nvPr>
            <p:ph idx="1"/>
          </p:nvPr>
        </p:nvPicPr>
        <p:blipFill>
          <a:blip r:embed="rId2"/>
          <a:stretch>
            <a:fillRect/>
          </a:stretch>
        </p:blipFill>
        <p:spPr>
          <a:xfrm>
            <a:off x="2000127" y="2408997"/>
            <a:ext cx="14259346" cy="16771814"/>
          </a:xfrm>
        </p:spPr>
      </p:pic>
      <p:sp>
        <p:nvSpPr>
          <p:cNvPr id="5" name="Title 1"/>
          <p:cNvSpPr>
            <a:spLocks noGrp="1"/>
          </p:cNvSpPr>
          <p:nvPr>
            <p:ph type="title"/>
          </p:nvPr>
        </p:nvSpPr>
        <p:spPr>
          <a:xfrm>
            <a:off x="567436" y="339515"/>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Implementation – CNN Model</a:t>
            </a:r>
          </a:p>
        </p:txBody>
      </p:sp>
      <p:sp>
        <p:nvSpPr>
          <p:cNvPr id="2" name="Footer Placeholder 1"/>
          <p:cNvSpPr>
            <a:spLocks noGrp="1"/>
          </p:cNvSpPr>
          <p:nvPr>
            <p:ph type="ftr" sz="quarter" idx="11"/>
          </p:nvPr>
        </p:nvSpPr>
        <p:spPr/>
        <p:txBody>
          <a:bodyPr/>
          <a:lstStyle/>
          <a:p>
            <a:r>
              <a:rPr lang="en-US"/>
              <a:t>RTRP/SRP</a:t>
            </a:r>
          </a:p>
        </p:txBody>
      </p:sp>
      <p:pic>
        <p:nvPicPr>
          <p:cNvPr id="8" name="Picture 7">
            <a:extLst>
              <a:ext uri="{FF2B5EF4-FFF2-40B4-BE49-F238E27FC236}">
                <a16:creationId xmlns:a16="http://schemas.microsoft.com/office/drawing/2014/main" id="{402BD171-3CA0-8FDB-3B11-D2870674E46A}"/>
              </a:ext>
            </a:extLst>
          </p:cNvPr>
          <p:cNvPicPr>
            <a:picLocks noChangeAspect="1"/>
          </p:cNvPicPr>
          <p:nvPr/>
        </p:nvPicPr>
        <p:blipFill>
          <a:blip r:embed="rId3"/>
          <a:stretch>
            <a:fillRect/>
          </a:stretch>
        </p:blipFill>
        <p:spPr>
          <a:xfrm>
            <a:off x="19503729" y="2377440"/>
            <a:ext cx="13690057" cy="16803371"/>
          </a:xfrm>
          <a:prstGeom prst="rect">
            <a:avLst/>
          </a:prstGeom>
        </p:spPr>
      </p:pic>
    </p:spTree>
    <p:extLst>
      <p:ext uri="{BB962C8B-B14F-4D97-AF65-F5344CB8AC3E}">
        <p14:creationId xmlns:p14="http://schemas.microsoft.com/office/powerpoint/2010/main" val="158896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RTRP/SRP</a:t>
            </a:r>
          </a:p>
        </p:txBody>
      </p:sp>
      <p:pic>
        <p:nvPicPr>
          <p:cNvPr id="9" name="Picture 8">
            <a:extLst>
              <a:ext uri="{FF2B5EF4-FFF2-40B4-BE49-F238E27FC236}">
                <a16:creationId xmlns:a16="http://schemas.microsoft.com/office/drawing/2014/main" id="{AD6A407E-70F1-F31E-B784-20741F16EBD4}"/>
              </a:ext>
            </a:extLst>
          </p:cNvPr>
          <p:cNvPicPr>
            <a:picLocks noChangeAspect="1"/>
          </p:cNvPicPr>
          <p:nvPr/>
        </p:nvPicPr>
        <p:blipFill>
          <a:blip r:embed="rId2"/>
          <a:stretch>
            <a:fillRect/>
          </a:stretch>
        </p:blipFill>
        <p:spPr>
          <a:xfrm>
            <a:off x="2398407" y="2677848"/>
            <a:ext cx="13591909" cy="16502963"/>
          </a:xfrm>
          <a:prstGeom prst="rect">
            <a:avLst/>
          </a:prstGeom>
        </p:spPr>
      </p:pic>
      <p:pic>
        <p:nvPicPr>
          <p:cNvPr id="11" name="Picture 10">
            <a:extLst>
              <a:ext uri="{FF2B5EF4-FFF2-40B4-BE49-F238E27FC236}">
                <a16:creationId xmlns:a16="http://schemas.microsoft.com/office/drawing/2014/main" id="{F377B971-CB99-9A39-1945-33AD423F08D5}"/>
              </a:ext>
            </a:extLst>
          </p:cNvPr>
          <p:cNvPicPr>
            <a:picLocks noChangeAspect="1"/>
          </p:cNvPicPr>
          <p:nvPr/>
        </p:nvPicPr>
        <p:blipFill>
          <a:blip r:embed="rId3"/>
          <a:stretch>
            <a:fillRect/>
          </a:stretch>
        </p:blipFill>
        <p:spPr>
          <a:xfrm>
            <a:off x="20556366" y="2677848"/>
            <a:ext cx="13628898" cy="9699643"/>
          </a:xfrm>
          <a:prstGeom prst="rect">
            <a:avLst/>
          </a:prstGeom>
        </p:spPr>
      </p:pic>
      <p:sp>
        <p:nvSpPr>
          <p:cNvPr id="14" name="Title 1">
            <a:extLst>
              <a:ext uri="{FF2B5EF4-FFF2-40B4-BE49-F238E27FC236}">
                <a16:creationId xmlns:a16="http://schemas.microsoft.com/office/drawing/2014/main" id="{650EE849-A950-ACC0-F83D-0DA777F35ADA}"/>
              </a:ext>
            </a:extLst>
          </p:cNvPr>
          <p:cNvSpPr>
            <a:spLocks noGrp="1"/>
          </p:cNvSpPr>
          <p:nvPr>
            <p:ph type="title"/>
          </p:nvPr>
        </p:nvSpPr>
        <p:spPr>
          <a:xfrm>
            <a:off x="567436" y="339515"/>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Implementation – GUI</a:t>
            </a:r>
          </a:p>
        </p:txBody>
      </p:sp>
    </p:spTree>
    <p:extLst>
      <p:ext uri="{BB962C8B-B14F-4D97-AF65-F5344CB8AC3E}">
        <p14:creationId xmlns:p14="http://schemas.microsoft.com/office/powerpoint/2010/main" val="3181003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0"/>
            <a:ext cx="30845760" cy="2633472"/>
          </a:xfrm>
        </p:spPr>
        <p:txBody>
          <a:bodyPr/>
          <a:lstStyle/>
          <a:p>
            <a:r>
              <a:rPr lang="en-US"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116075" y="3157921"/>
            <a:ext cx="33521397" cy="15480581"/>
          </a:xfrm>
        </p:spPr>
        <p:txBody>
          <a:bodyPr>
            <a:normAutofit/>
          </a:bodyPr>
          <a:lstStyle/>
          <a:p>
            <a:r>
              <a:rPr lang="en-US" sz="7920" dirty="0">
                <a:latin typeface="Times New Roman" panose="02020603050405020304" pitchFamily="18" charset="0"/>
                <a:cs typeface="Times New Roman" panose="02020603050405020304" pitchFamily="18" charset="0"/>
              </a:rPr>
              <a:t>Abstract</a:t>
            </a:r>
          </a:p>
          <a:p>
            <a:r>
              <a:rPr lang="en-US" sz="7920" dirty="0">
                <a:latin typeface="Times New Roman" panose="02020603050405020304" pitchFamily="18" charset="0"/>
                <a:cs typeface="Times New Roman" panose="02020603050405020304" pitchFamily="18" charset="0"/>
              </a:rPr>
              <a:t>Literature Survey</a:t>
            </a:r>
          </a:p>
          <a:p>
            <a:r>
              <a:rPr lang="en-US" sz="7920" dirty="0">
                <a:latin typeface="Times New Roman" panose="02020603050405020304" pitchFamily="18" charset="0"/>
                <a:cs typeface="Times New Roman" panose="02020603050405020304" pitchFamily="18" charset="0"/>
              </a:rPr>
              <a:t>Requirements</a:t>
            </a:r>
          </a:p>
          <a:p>
            <a:r>
              <a:rPr lang="en-US" sz="7920" dirty="0">
                <a:latin typeface="Times New Roman" panose="02020603050405020304" pitchFamily="18" charset="0"/>
                <a:cs typeface="Times New Roman" panose="02020603050405020304" pitchFamily="18" charset="0"/>
              </a:rPr>
              <a:t>Proposed System</a:t>
            </a:r>
          </a:p>
          <a:p>
            <a:r>
              <a:rPr lang="en-US" sz="7920" dirty="0">
                <a:latin typeface="Times New Roman" panose="02020603050405020304" pitchFamily="18" charset="0"/>
                <a:cs typeface="Times New Roman" panose="02020603050405020304" pitchFamily="18" charset="0"/>
              </a:rPr>
              <a:t>System Architecture</a:t>
            </a:r>
          </a:p>
          <a:p>
            <a:r>
              <a:rPr lang="en-US" sz="7920" dirty="0">
                <a:latin typeface="Times New Roman" panose="02020603050405020304" pitchFamily="18" charset="0"/>
                <a:cs typeface="Times New Roman" panose="02020603050405020304" pitchFamily="18" charset="0"/>
              </a:rPr>
              <a:t>Design – UML Diagrams</a:t>
            </a:r>
          </a:p>
          <a:p>
            <a:r>
              <a:rPr lang="en-US" sz="7920" dirty="0">
                <a:latin typeface="Times New Roman" panose="02020603050405020304" pitchFamily="18" charset="0"/>
                <a:cs typeface="Times New Roman" panose="02020603050405020304" pitchFamily="18" charset="0"/>
              </a:rPr>
              <a:t>Implementation</a:t>
            </a:r>
          </a:p>
          <a:p>
            <a:r>
              <a:rPr lang="en-US" sz="7920" dirty="0">
                <a:latin typeface="Times New Roman" panose="02020603050405020304" pitchFamily="18" charset="0"/>
                <a:cs typeface="Times New Roman" panose="02020603050405020304" pitchFamily="18" charset="0"/>
              </a:rPr>
              <a:t>Results </a:t>
            </a:r>
          </a:p>
          <a:p>
            <a:r>
              <a:rPr lang="en-US" sz="7920" dirty="0">
                <a:latin typeface="Times New Roman" panose="02020603050405020304" pitchFamily="18" charset="0"/>
                <a:cs typeface="Times New Roman" panose="02020603050405020304" pitchFamily="18" charset="0"/>
              </a:rPr>
              <a:t>Conclusion and Future Scope</a:t>
            </a:r>
          </a:p>
          <a:p>
            <a:pPr marL="0" indent="0">
              <a:buNone/>
            </a:pPr>
            <a:endParaRPr lang="en-US" sz="7920" dirty="0"/>
          </a:p>
        </p:txBody>
      </p:sp>
      <p:sp>
        <p:nvSpPr>
          <p:cNvPr id="4" name="Footer Placeholder 3"/>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1210724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7436" y="339515"/>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Results</a:t>
            </a:r>
          </a:p>
        </p:txBody>
      </p:sp>
      <p:sp>
        <p:nvSpPr>
          <p:cNvPr id="2" name="Footer Placeholder 1"/>
          <p:cNvSpPr>
            <a:spLocks noGrp="1"/>
          </p:cNvSpPr>
          <p:nvPr>
            <p:ph type="ftr" sz="quarter" idx="11"/>
          </p:nvPr>
        </p:nvSpPr>
        <p:spPr/>
        <p:txBody>
          <a:bodyPr/>
          <a:lstStyle/>
          <a:p>
            <a:r>
              <a:rPr lang="en-US"/>
              <a:t>RTRP/SRP</a:t>
            </a:r>
          </a:p>
        </p:txBody>
      </p:sp>
      <p:pic>
        <p:nvPicPr>
          <p:cNvPr id="4" name="Picture 3">
            <a:extLst>
              <a:ext uri="{FF2B5EF4-FFF2-40B4-BE49-F238E27FC236}">
                <a16:creationId xmlns:a16="http://schemas.microsoft.com/office/drawing/2014/main" id="{C76119B5-1DE3-64C9-E8BB-966FAF88DC81}"/>
              </a:ext>
            </a:extLst>
          </p:cNvPr>
          <p:cNvPicPr>
            <a:picLocks noChangeAspect="1"/>
          </p:cNvPicPr>
          <p:nvPr/>
        </p:nvPicPr>
        <p:blipFill>
          <a:blip r:embed="rId2"/>
          <a:stretch>
            <a:fillRect/>
          </a:stretch>
        </p:blipFill>
        <p:spPr>
          <a:xfrm>
            <a:off x="2174564" y="2741469"/>
            <a:ext cx="13219153" cy="8009658"/>
          </a:xfrm>
          <a:prstGeom prst="rect">
            <a:avLst/>
          </a:prstGeom>
        </p:spPr>
      </p:pic>
      <p:pic>
        <p:nvPicPr>
          <p:cNvPr id="6" name="Picture 5">
            <a:extLst>
              <a:ext uri="{FF2B5EF4-FFF2-40B4-BE49-F238E27FC236}">
                <a16:creationId xmlns:a16="http://schemas.microsoft.com/office/drawing/2014/main" id="{9552446B-D3E2-81F9-1116-2A1A7B97AAB6}"/>
              </a:ext>
            </a:extLst>
          </p:cNvPr>
          <p:cNvPicPr>
            <a:picLocks noChangeAspect="1"/>
          </p:cNvPicPr>
          <p:nvPr/>
        </p:nvPicPr>
        <p:blipFill>
          <a:blip r:embed="rId3"/>
          <a:stretch>
            <a:fillRect/>
          </a:stretch>
        </p:blipFill>
        <p:spPr>
          <a:xfrm>
            <a:off x="2174564" y="11115155"/>
            <a:ext cx="13219153" cy="8212941"/>
          </a:xfrm>
          <a:prstGeom prst="rect">
            <a:avLst/>
          </a:prstGeom>
        </p:spPr>
      </p:pic>
      <p:pic>
        <p:nvPicPr>
          <p:cNvPr id="7" name="Picture 6">
            <a:extLst>
              <a:ext uri="{FF2B5EF4-FFF2-40B4-BE49-F238E27FC236}">
                <a16:creationId xmlns:a16="http://schemas.microsoft.com/office/drawing/2014/main" id="{90A562B7-37DA-B76A-DE7B-C948161ABF94}"/>
              </a:ext>
            </a:extLst>
          </p:cNvPr>
          <p:cNvPicPr>
            <a:picLocks noChangeAspect="1"/>
          </p:cNvPicPr>
          <p:nvPr/>
        </p:nvPicPr>
        <p:blipFill>
          <a:blip r:embed="rId4"/>
          <a:stretch>
            <a:fillRect/>
          </a:stretch>
        </p:blipFill>
        <p:spPr>
          <a:xfrm>
            <a:off x="16843374" y="2741469"/>
            <a:ext cx="17719617" cy="9256194"/>
          </a:xfrm>
          <a:prstGeom prst="rect">
            <a:avLst/>
          </a:prstGeom>
        </p:spPr>
      </p:pic>
    </p:spTree>
    <p:extLst>
      <p:ext uri="{BB962C8B-B14F-4D97-AF65-F5344CB8AC3E}">
        <p14:creationId xmlns:p14="http://schemas.microsoft.com/office/powerpoint/2010/main" val="2153846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1"/>
            <a:ext cx="34701480" cy="16500594"/>
          </a:xfrm>
        </p:spPr>
        <p:txBody>
          <a:bodyPr>
            <a:normAutofit fontScale="70000" lnSpcReduction="20000"/>
          </a:bodyPr>
          <a:lstStyle/>
          <a:p>
            <a:pPr marL="0" indent="0">
              <a:buNone/>
            </a:pPr>
            <a:r>
              <a:rPr lang="en-US" sz="10300" b="1" dirty="0"/>
              <a:t>Future Scope</a:t>
            </a:r>
            <a:endParaRPr lang="en-US" sz="10300" dirty="0"/>
          </a:p>
          <a:p>
            <a:pPr marL="0" indent="0">
              <a:buNone/>
            </a:pPr>
            <a:r>
              <a:rPr lang="en-US" sz="7700" dirty="0"/>
              <a:t>The success of this project lays a solid foundation for further enhancements and future developments:</a:t>
            </a:r>
          </a:p>
          <a:p>
            <a:pPr marL="0" indent="0">
              <a:buNone/>
            </a:pPr>
            <a:r>
              <a:rPr lang="en-US" sz="7700" b="1" dirty="0"/>
              <a:t>Dataset Expansion</a:t>
            </a:r>
            <a:r>
              <a:rPr lang="en-US" sz="7700" dirty="0"/>
              <a:t>:</a:t>
            </a:r>
          </a:p>
          <a:p>
            <a:pPr marL="742950" lvl="1" indent="-285750">
              <a:buFont typeface="Arial" panose="020B0604020202020204" pitchFamily="34" charset="0"/>
              <a:buChar char="•"/>
            </a:pPr>
            <a:r>
              <a:rPr lang="en-US" sz="7700" dirty="0"/>
              <a:t>Increase dataset size and diversity.</a:t>
            </a:r>
          </a:p>
          <a:p>
            <a:pPr marL="742950" lvl="1" indent="-285750">
              <a:buFont typeface="Arial" panose="020B0604020202020204" pitchFamily="34" charset="0"/>
              <a:buChar char="•"/>
            </a:pPr>
            <a:r>
              <a:rPr lang="en-US" sz="7700" dirty="0"/>
              <a:t>Include more images of varying weather conditions, lighting scenarios, and road types.</a:t>
            </a:r>
          </a:p>
          <a:p>
            <a:pPr marL="742950" lvl="1" indent="-285750">
              <a:buFont typeface="Arial" panose="020B0604020202020204" pitchFamily="34" charset="0"/>
              <a:buChar char="•"/>
            </a:pPr>
            <a:r>
              <a:rPr lang="en-US" sz="7700" dirty="0"/>
              <a:t>Enhance model accuracy and versatility.</a:t>
            </a:r>
          </a:p>
          <a:p>
            <a:pPr marL="742950" lvl="1" indent="-285750">
              <a:buFont typeface="Arial" panose="020B0604020202020204" pitchFamily="34" charset="0"/>
              <a:buChar char="•"/>
            </a:pPr>
            <a:endParaRPr lang="en-US" sz="7700" dirty="0"/>
          </a:p>
          <a:p>
            <a:pPr marL="0" indent="0">
              <a:buNone/>
            </a:pPr>
            <a:r>
              <a:rPr lang="en-US" sz="7700" b="1" dirty="0"/>
              <a:t>Model Optimization</a:t>
            </a:r>
            <a:r>
              <a:rPr lang="en-US" sz="7700" dirty="0"/>
              <a:t>:</a:t>
            </a:r>
          </a:p>
          <a:p>
            <a:pPr marL="742950" lvl="1" indent="-285750">
              <a:buFont typeface="Arial" panose="020B0604020202020204" pitchFamily="34" charset="0"/>
              <a:buChar char="•"/>
            </a:pPr>
            <a:r>
              <a:rPr lang="en-US" sz="7700" dirty="0"/>
              <a:t>Experiment with different CNN architectures.</a:t>
            </a:r>
          </a:p>
          <a:p>
            <a:pPr marL="742950" lvl="1" indent="-285750">
              <a:buFont typeface="Arial" panose="020B0604020202020204" pitchFamily="34" charset="0"/>
              <a:buChar char="•"/>
            </a:pPr>
            <a:r>
              <a:rPr lang="en-US" sz="7700" dirty="0"/>
              <a:t>Tune various hyperparameters.</a:t>
            </a:r>
          </a:p>
          <a:p>
            <a:pPr marL="742950" lvl="1" indent="-285750">
              <a:buFont typeface="Arial" panose="020B0604020202020204" pitchFamily="34" charset="0"/>
              <a:buChar char="•"/>
            </a:pPr>
            <a:r>
              <a:rPr lang="en-US" sz="7700" dirty="0"/>
              <a:t>Explore advanced techniques like transfer learning for improved performance.</a:t>
            </a:r>
          </a:p>
          <a:p>
            <a:pPr marL="742950" lvl="1" indent="-285750">
              <a:buFont typeface="Arial" panose="020B0604020202020204" pitchFamily="34" charset="0"/>
              <a:buChar char="•"/>
            </a:pPr>
            <a:endParaRPr lang="en-US" sz="7700" dirty="0"/>
          </a:p>
          <a:p>
            <a:pPr marL="0" indent="0">
              <a:buNone/>
            </a:pPr>
            <a:r>
              <a:rPr lang="en-US" sz="7700" b="1" dirty="0"/>
              <a:t>Vehicle Integration</a:t>
            </a:r>
            <a:r>
              <a:rPr lang="en-US" sz="7700" dirty="0"/>
              <a:t>:</a:t>
            </a:r>
          </a:p>
          <a:p>
            <a:pPr marL="742950" lvl="1" indent="-285750">
              <a:buFont typeface="Arial" panose="020B0604020202020204" pitchFamily="34" charset="0"/>
              <a:buChar char="•"/>
            </a:pPr>
            <a:r>
              <a:rPr lang="en-US" sz="7700" dirty="0"/>
              <a:t>Integrate into commercial vehicles as part of Advanced Driver-Assistance Systems (ADAS).</a:t>
            </a:r>
          </a:p>
          <a:p>
            <a:pPr marL="742950" lvl="1" indent="-285750">
              <a:buFont typeface="Arial" panose="020B0604020202020204" pitchFamily="34" charset="0"/>
              <a:buChar char="•"/>
            </a:pPr>
            <a:r>
              <a:rPr lang="en-US" sz="7700" dirty="0"/>
              <a:t>Collaborate with automotive manufacturers.</a:t>
            </a:r>
          </a:p>
          <a:p>
            <a:pPr marL="742950" lvl="1" indent="-285750">
              <a:buFont typeface="Arial" panose="020B0604020202020204" pitchFamily="34" charset="0"/>
              <a:buChar char="•"/>
            </a:pPr>
            <a:r>
              <a:rPr lang="en-US" sz="7700" dirty="0"/>
              <a:t>Test under real-world driving conditions.</a:t>
            </a:r>
          </a:p>
          <a:p>
            <a:pPr marL="742950" lvl="1" indent="-285750">
              <a:buFont typeface="Arial" panose="020B0604020202020204" pitchFamily="34" charset="0"/>
              <a:buChar char="•"/>
            </a:pPr>
            <a:endParaRPr lang="en-US" sz="7700" dirty="0"/>
          </a:p>
          <a:p>
            <a:pPr marL="0" indent="0">
              <a:buNone/>
            </a:pPr>
            <a:r>
              <a:rPr lang="en-US" sz="7700" b="1" dirty="0"/>
              <a:t>Extended Applications</a:t>
            </a:r>
            <a:r>
              <a:rPr lang="en-US" sz="7700" dirty="0"/>
              <a:t>:</a:t>
            </a:r>
          </a:p>
          <a:p>
            <a:pPr marL="742950" lvl="1" indent="-285750">
              <a:buFont typeface="Arial" panose="020B0604020202020204" pitchFamily="34" charset="0"/>
              <a:buChar char="•"/>
            </a:pPr>
            <a:r>
              <a:rPr lang="en-US" sz="7700" dirty="0"/>
              <a:t>Extend framework to detect additional road anomalies (e.g., cracks, debris, construction zones).</a:t>
            </a:r>
          </a:p>
          <a:p>
            <a:pPr marL="742950" lvl="1" indent="-285750">
              <a:buFont typeface="Arial" panose="020B0604020202020204" pitchFamily="34" charset="0"/>
              <a:buChar char="•"/>
            </a:pPr>
            <a:r>
              <a:rPr lang="en-US" sz="7700" dirty="0"/>
              <a:t>Increase overall utility and functionality.</a:t>
            </a:r>
          </a:p>
          <a:p>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39515"/>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Conclusion and Future Scope</a:t>
            </a:r>
          </a:p>
        </p:txBody>
      </p:sp>
      <p:sp>
        <p:nvSpPr>
          <p:cNvPr id="2" name="Footer Placeholder 1"/>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12321325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1"/>
            <a:ext cx="34701480" cy="16500594"/>
          </a:xfrm>
        </p:spPr>
        <p:txBody>
          <a:bodyPr>
            <a:normAutofit fontScale="62500" lnSpcReduction="20000"/>
          </a:bodyPr>
          <a:lstStyle/>
          <a:p>
            <a:pPr marL="0" indent="0">
              <a:buNone/>
            </a:pPr>
            <a:r>
              <a:rPr lang="en-US" sz="9400" b="1" dirty="0"/>
              <a:t>Conclusion</a:t>
            </a:r>
          </a:p>
          <a:p>
            <a:pPr marL="0" indent="0">
              <a:lnSpc>
                <a:spcPct val="170000"/>
              </a:lnSpc>
              <a:buNone/>
            </a:pPr>
            <a:r>
              <a:rPr lang="en-US" sz="7800" dirty="0"/>
              <a:t>This project successfully developed a real-time pothole detection system using convolutional neural networks (CNNs) and computer vision techniques, significantly enhancing road safety. The primary goal was to accurately detect potholes from dashcam footage and alert drivers in real-time, preventing potential vehicle damage and accidents.</a:t>
            </a:r>
            <a:endParaRPr lang="en-US" sz="7800" b="1" dirty="0"/>
          </a:p>
          <a:p>
            <a:pPr marL="0" indent="0">
              <a:lnSpc>
                <a:spcPct val="170000"/>
              </a:lnSpc>
              <a:buNone/>
            </a:pPr>
            <a:r>
              <a:rPr lang="en-US" sz="7800" dirty="0"/>
              <a:t>We utilized a diverse dataset from Kaggle, containing over 700 images of various road conditions, which made the model robust and accurate. The CNN, implemented with TensorFlow and </a:t>
            </a:r>
            <a:r>
              <a:rPr lang="en-US" sz="7800" dirty="0" err="1"/>
              <a:t>Keras</a:t>
            </a:r>
            <a:r>
              <a:rPr lang="en-US" sz="7800" dirty="0"/>
              <a:t>, used convolutional layers for feature extraction, max-pooling layers for dimensionality reduction, and dense layers for classification, ensuring computational efficiency. Image preprocessing with techniques like rescaling, shearing, zooming, and horizontal flipping improved model performance on unseen data.</a:t>
            </a:r>
          </a:p>
          <a:p>
            <a:pPr marL="0" indent="0">
              <a:lnSpc>
                <a:spcPct val="170000"/>
              </a:lnSpc>
              <a:buNone/>
            </a:pPr>
            <a:r>
              <a:rPr lang="en-US" sz="7800" dirty="0"/>
              <a:t>The model was trained and validated using categorical cross-entropy as the loss function and the Adam optimizer, ensuring efficient learning without overfitting. In real-time detection, video frames from dashcam footage were processed, and the model provided visual alerts and audio warnings via </a:t>
            </a:r>
            <a:r>
              <a:rPr lang="en-US" sz="7800" dirty="0" err="1"/>
              <a:t>Pygame</a:t>
            </a:r>
            <a:r>
              <a:rPr lang="en-US" sz="7800" dirty="0"/>
              <a:t>, enabling drivers to take corrective measures.</a:t>
            </a:r>
          </a:p>
          <a:p>
            <a:pPr marL="0" indent="0">
              <a:lnSpc>
                <a:spcPct val="170000"/>
              </a:lnSpc>
              <a:buNone/>
            </a:pPr>
            <a:r>
              <a:rPr lang="en-US" sz="7800" dirty="0"/>
              <a:t>Testing showed high accuracy in pothole detection, validating the effectiveness of CNNs and computer vision for this application. The system's high functionality and reliability in real-time scenarios further confirmed its potential for enhancing road safety.</a:t>
            </a:r>
          </a:p>
          <a:p>
            <a:endParaRPr lang="en-US" dirty="0">
              <a:latin typeface="Times New Roman" panose="02020603050405020304" pitchFamily="18" charset="0"/>
              <a:cs typeface="Times New Roman" panose="02020603050405020304" pitchFamily="18" charset="0"/>
            </a:endParaRPr>
          </a:p>
        </p:txBody>
      </p:sp>
      <p:sp>
        <p:nvSpPr>
          <p:cNvPr id="5" name="Title 1"/>
          <p:cNvSpPr>
            <a:spLocks noGrp="1"/>
          </p:cNvSpPr>
          <p:nvPr>
            <p:ph type="title"/>
          </p:nvPr>
        </p:nvSpPr>
        <p:spPr>
          <a:xfrm>
            <a:off x="567436" y="339515"/>
            <a:ext cx="30845760" cy="2037925"/>
          </a:xfrm>
        </p:spPr>
        <p:txBody>
          <a:bodyPr>
            <a:normAutofit/>
          </a:bodyPr>
          <a:lstStyle/>
          <a:p>
            <a:r>
              <a:rPr lang="en-US" b="1" dirty="0">
                <a:latin typeface="Times New Roman" panose="02020603050405020304" pitchFamily="18" charset="0"/>
                <a:cs typeface="Times New Roman" panose="02020603050405020304" pitchFamily="18" charset="0"/>
              </a:rPr>
              <a:t>Conclusion and Future Scope</a:t>
            </a:r>
          </a:p>
        </p:txBody>
      </p:sp>
      <p:sp>
        <p:nvSpPr>
          <p:cNvPr id="2" name="Footer Placeholder 1"/>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2430203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08" y="266363"/>
            <a:ext cx="30845760" cy="2476837"/>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708" y="3104721"/>
            <a:ext cx="34701480" cy="15667374"/>
          </a:xfrm>
        </p:spPr>
        <p:txBody>
          <a:bodyPr>
            <a:normAutofit/>
          </a:bodyPr>
          <a:lstStyle/>
          <a:p>
            <a:pPr marL="0" indent="0" algn="just">
              <a:lnSpc>
                <a:spcPct val="150000"/>
              </a:lnSpc>
              <a:buNone/>
            </a:pPr>
            <a:r>
              <a:rPr lang="en-US" sz="6600" dirty="0">
                <a:effectLst/>
                <a:latin typeface="Times New Roman" panose="02020603050405020304" pitchFamily="18" charset="0"/>
                <a:ea typeface="Times New Roman" panose="02020603050405020304" pitchFamily="18" charset="0"/>
              </a:rPr>
              <a:t>This project presents the development of a pothole detection system that uses dashcam footage and employs Convolutional Neural Network (CNN) models along with computer vision techniques to alert drivers when there is an upcoming pothole. Potholes are still a problem on roads around the world. These road defects are a serious threat to road safety, leading to vehicle breakdowns and accidents. Current pothole detection methods are manual and time-consuming, often hampering remediation strategies. The proposed system aims to enhance road safety by providing real-time warnings to drivers, enabling them to take appropriate actions on time.</a:t>
            </a:r>
            <a:endParaRPr lang="en-IN" sz="6600" dirty="0">
              <a:latin typeface="Times New Roman" panose="02020603050405020304" pitchFamily="18" charset="0"/>
              <a:ea typeface="Times New Roman" panose="02020603050405020304" pitchFamily="18" charset="0"/>
            </a:endParaRPr>
          </a:p>
          <a:p>
            <a:pPr marL="0" indent="0" algn="just">
              <a:lnSpc>
                <a:spcPct val="150000"/>
              </a:lnSpc>
              <a:buNone/>
            </a:pPr>
            <a:r>
              <a:rPr lang="en-US" sz="6600" dirty="0">
                <a:effectLst/>
                <a:latin typeface="Times New Roman" panose="02020603050405020304" pitchFamily="18" charset="0"/>
                <a:ea typeface="Times New Roman" panose="02020603050405020304" pitchFamily="18" charset="0"/>
              </a:rPr>
              <a:t>The system utilizes a dashcam mounted on the vehicle to continuously capture video footage of the road ahead. This footage is processed using a CNN model trained to accurately detect and classify potholes in various road conditions and lighting scenarios. The detection is done using computer</a:t>
            </a:r>
            <a:endParaRPr lang="en-IN" sz="6600" dirty="0">
              <a:effectLst/>
              <a:latin typeface="Times New Roman" panose="02020603050405020304" pitchFamily="18" charset="0"/>
              <a:ea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RTRP/SRP</a:t>
            </a:r>
          </a:p>
        </p:txBody>
      </p:sp>
    </p:spTree>
    <p:extLst>
      <p:ext uri="{BB962C8B-B14F-4D97-AF65-F5344CB8AC3E}">
        <p14:creationId xmlns:p14="http://schemas.microsoft.com/office/powerpoint/2010/main" val="263452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B83522-C610-6BEB-FD03-9DC4C0C9A73F}"/>
              </a:ext>
            </a:extLst>
          </p:cNvPr>
          <p:cNvSpPr>
            <a:spLocks noGrp="1"/>
          </p:cNvSpPr>
          <p:nvPr>
            <p:ph type="ftr" sz="quarter" idx="11"/>
          </p:nvPr>
        </p:nvSpPr>
        <p:spPr/>
        <p:txBody>
          <a:bodyPr/>
          <a:lstStyle/>
          <a:p>
            <a:r>
              <a:rPr lang="en-US"/>
              <a:t>RTRP/SRP</a:t>
            </a:r>
          </a:p>
        </p:txBody>
      </p:sp>
      <p:sp>
        <p:nvSpPr>
          <p:cNvPr id="3" name="Content Placeholder 2">
            <a:extLst>
              <a:ext uri="{FF2B5EF4-FFF2-40B4-BE49-F238E27FC236}">
                <a16:creationId xmlns:a16="http://schemas.microsoft.com/office/drawing/2014/main" id="{EBEBF2FA-5F2E-05C1-48FF-8FCD6CB66BC4}"/>
              </a:ext>
            </a:extLst>
          </p:cNvPr>
          <p:cNvSpPr txBox="1">
            <a:spLocks/>
          </p:cNvSpPr>
          <p:nvPr/>
        </p:nvSpPr>
        <p:spPr>
          <a:xfrm>
            <a:off x="530860" y="764933"/>
            <a:ext cx="34701480" cy="15538944"/>
          </a:xfrm>
          <a:prstGeom prst="rect">
            <a:avLst/>
          </a:prstGeom>
        </p:spPr>
        <p:txBody>
          <a:bodyPr>
            <a:normAutofit/>
          </a:bodyPr>
          <a:lstStyle>
            <a:lvl1pPr marL="670552" indent="-670552" algn="l" defTabSz="2682210" rtl="0" eaLnBrk="1" latinLnBrk="0" hangingPunct="1">
              <a:lnSpc>
                <a:spcPct val="90000"/>
              </a:lnSpc>
              <a:spcBef>
                <a:spcPts val="2933"/>
              </a:spcBef>
              <a:buFont typeface="Arial" panose="020B0604020202020204" pitchFamily="34" charset="0"/>
              <a:buChar char="•"/>
              <a:defRPr sz="8213" kern="1200">
                <a:solidFill>
                  <a:schemeClr val="tx1"/>
                </a:solidFill>
                <a:latin typeface="+mn-lt"/>
                <a:ea typeface="+mn-ea"/>
                <a:cs typeface="+mn-cs"/>
              </a:defRPr>
            </a:lvl1pPr>
            <a:lvl2pPr marL="2011657" indent="-670552" algn="l" defTabSz="2682210" rtl="0" eaLnBrk="1" latinLnBrk="0" hangingPunct="1">
              <a:lnSpc>
                <a:spcPct val="90000"/>
              </a:lnSpc>
              <a:spcBef>
                <a:spcPts val="1467"/>
              </a:spcBef>
              <a:buFont typeface="Arial" panose="020B0604020202020204" pitchFamily="34" charset="0"/>
              <a:buChar char="•"/>
              <a:defRPr sz="7040" kern="1200">
                <a:solidFill>
                  <a:schemeClr val="tx1"/>
                </a:solidFill>
                <a:latin typeface="+mn-lt"/>
                <a:ea typeface="+mn-ea"/>
                <a:cs typeface="+mn-cs"/>
              </a:defRPr>
            </a:lvl2pPr>
            <a:lvl3pPr marL="3352762" indent="-670552" algn="l" defTabSz="2682210" rtl="0" eaLnBrk="1" latinLnBrk="0" hangingPunct="1">
              <a:lnSpc>
                <a:spcPct val="90000"/>
              </a:lnSpc>
              <a:spcBef>
                <a:spcPts val="1467"/>
              </a:spcBef>
              <a:buFont typeface="Arial" panose="020B0604020202020204" pitchFamily="34" charset="0"/>
              <a:buChar char="•"/>
              <a:defRPr sz="5867" kern="1200">
                <a:solidFill>
                  <a:schemeClr val="tx1"/>
                </a:solidFill>
                <a:latin typeface="+mn-lt"/>
                <a:ea typeface="+mn-ea"/>
                <a:cs typeface="+mn-cs"/>
              </a:defRPr>
            </a:lvl3pPr>
            <a:lvl4pPr marL="4693867"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4pPr>
            <a:lvl5pPr marL="603497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5pPr>
            <a:lvl6pPr marL="737607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6pPr>
            <a:lvl7pPr marL="871718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7pPr>
            <a:lvl8pPr marL="1005828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8pPr>
            <a:lvl9pPr marL="11399390"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6600" dirty="0">
                <a:latin typeface="Times New Roman" panose="02020603050405020304" pitchFamily="18" charset="0"/>
                <a:ea typeface="Times New Roman" panose="02020603050405020304" pitchFamily="18" charset="0"/>
              </a:rPr>
              <a:t>vision algorithms which employs the trained CNN model. The driver is then alerted through auditory signals to allow immediate response.</a:t>
            </a:r>
          </a:p>
          <a:p>
            <a:pPr marL="0" indent="0">
              <a:lnSpc>
                <a:spcPct val="150000"/>
              </a:lnSpc>
              <a:buFont typeface="Arial" panose="020B0604020202020204" pitchFamily="34" charset="0"/>
              <a:buNone/>
            </a:pPr>
            <a:r>
              <a:rPr lang="en-US" sz="6600" dirty="0">
                <a:latin typeface="Times New Roman" panose="02020603050405020304" pitchFamily="18" charset="0"/>
                <a:ea typeface="Times New Roman" panose="02020603050405020304" pitchFamily="18" charset="0"/>
              </a:rPr>
              <a:t>The developed pothole detection application offers a practical solution for reducing vehicle damage and accidents caused by potholes, contributing to overall road safety and maintenance efficiency. This system can be integrated into modern vehicles, forming a crucial component of future transportation infrastructure.</a:t>
            </a:r>
            <a:endParaRPr lang="en-IN" sz="6600" dirty="0">
              <a:latin typeface="Times New Roman" panose="02020603050405020304" pitchFamily="18" charset="0"/>
              <a:ea typeface="Times New Roman" panose="02020603050405020304" pitchFamily="18" charset="0"/>
            </a:endParaRPr>
          </a:p>
          <a:p>
            <a:pPr>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465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Literature Survey</a:t>
            </a:r>
          </a:p>
        </p:txBody>
      </p:sp>
      <p:sp>
        <p:nvSpPr>
          <p:cNvPr id="3" name="Footer Placeholder 2"/>
          <p:cNvSpPr>
            <a:spLocks noGrp="1"/>
          </p:cNvSpPr>
          <p:nvPr>
            <p:ph type="ftr" sz="quarter" idx="11"/>
          </p:nvPr>
        </p:nvSpPr>
        <p:spPr/>
        <p:txBody>
          <a:bodyPr/>
          <a:lstStyle/>
          <a:p>
            <a:r>
              <a:rPr lang="en-US"/>
              <a:t>RTRP/SRP</a:t>
            </a:r>
          </a:p>
        </p:txBody>
      </p:sp>
      <p:graphicFrame>
        <p:nvGraphicFramePr>
          <p:cNvPr id="7" name="Content Placeholder 5">
            <a:extLst>
              <a:ext uri="{FF2B5EF4-FFF2-40B4-BE49-F238E27FC236}">
                <a16:creationId xmlns:a16="http://schemas.microsoft.com/office/drawing/2014/main" id="{CF083608-6985-DFE2-B89C-FA7871CFE5D4}"/>
              </a:ext>
            </a:extLst>
          </p:cNvPr>
          <p:cNvGraphicFramePr>
            <a:graphicFrameLocks noGrp="1"/>
          </p:cNvGraphicFramePr>
          <p:nvPr>
            <p:ph idx="1"/>
            <p:extLst>
              <p:ext uri="{D42A27DB-BD31-4B8C-83A1-F6EECF244321}">
                <p14:modId xmlns:p14="http://schemas.microsoft.com/office/powerpoint/2010/main" val="51797790"/>
              </p:ext>
            </p:extLst>
          </p:nvPr>
        </p:nvGraphicFramePr>
        <p:xfrm>
          <a:off x="530860" y="2525227"/>
          <a:ext cx="34701481" cy="16092355"/>
        </p:xfrm>
        <a:graphic>
          <a:graphicData uri="http://schemas.openxmlformats.org/drawingml/2006/table">
            <a:tbl>
              <a:tblPr firstRow="1" bandRow="1">
                <a:tableStyleId>{5940675A-B579-460E-94D1-54222C63F5DA}</a:tableStyleId>
              </a:tblPr>
              <a:tblGrid>
                <a:gridCol w="2239234">
                  <a:extLst>
                    <a:ext uri="{9D8B030D-6E8A-4147-A177-3AD203B41FA5}">
                      <a16:colId xmlns:a16="http://schemas.microsoft.com/office/drawing/2014/main" val="20000"/>
                    </a:ext>
                  </a:extLst>
                </a:gridCol>
                <a:gridCol w="7664824">
                  <a:extLst>
                    <a:ext uri="{9D8B030D-6E8A-4147-A177-3AD203B41FA5}">
                      <a16:colId xmlns:a16="http://schemas.microsoft.com/office/drawing/2014/main" val="20001"/>
                    </a:ext>
                  </a:extLst>
                </a:gridCol>
                <a:gridCol w="5540188">
                  <a:extLst>
                    <a:ext uri="{9D8B030D-6E8A-4147-A177-3AD203B41FA5}">
                      <a16:colId xmlns:a16="http://schemas.microsoft.com/office/drawing/2014/main" val="20002"/>
                    </a:ext>
                  </a:extLst>
                </a:gridCol>
                <a:gridCol w="6508376">
                  <a:extLst>
                    <a:ext uri="{9D8B030D-6E8A-4147-A177-3AD203B41FA5}">
                      <a16:colId xmlns:a16="http://schemas.microsoft.com/office/drawing/2014/main" val="20003"/>
                    </a:ext>
                  </a:extLst>
                </a:gridCol>
                <a:gridCol w="6012206">
                  <a:extLst>
                    <a:ext uri="{9D8B030D-6E8A-4147-A177-3AD203B41FA5}">
                      <a16:colId xmlns:a16="http://schemas.microsoft.com/office/drawing/2014/main" val="20004"/>
                    </a:ext>
                  </a:extLst>
                </a:gridCol>
                <a:gridCol w="6736653">
                  <a:extLst>
                    <a:ext uri="{9D8B030D-6E8A-4147-A177-3AD203B41FA5}">
                      <a16:colId xmlns:a16="http://schemas.microsoft.com/office/drawing/2014/main" val="20005"/>
                    </a:ext>
                  </a:extLst>
                </a:gridCol>
              </a:tblGrid>
              <a:tr h="2148385">
                <a:tc>
                  <a:txBody>
                    <a:bodyPr/>
                    <a:lstStyle/>
                    <a:p>
                      <a:pPr marL="0" marR="0" lvl="0" algn="ctr" defTabSz="914400" rtl="0" eaLnBrk="1" latinLnBrk="0" hangingPunct="1">
                        <a:lnSpc>
                          <a:spcPct val="100000"/>
                        </a:lnSpc>
                        <a:spcBef>
                          <a:spcPts val="1200"/>
                        </a:spcBef>
                        <a:spcAft>
                          <a:spcPts val="800"/>
                        </a:spcAft>
                      </a:pPr>
                      <a:r>
                        <a:rPr lang="en-US" sz="5400" kern="1200" dirty="0" err="1">
                          <a:effectLst/>
                          <a:latin typeface="Times New Roman" panose="02020603050405020304" pitchFamily="18" charset="0"/>
                          <a:cs typeface="Times New Roman" panose="02020603050405020304" pitchFamily="18" charset="0"/>
                        </a:rPr>
                        <a:t>S.No</a:t>
                      </a:r>
                      <a:r>
                        <a:rPr lang="en-US" sz="5400" kern="1200" dirty="0">
                          <a:effectLst/>
                          <a:latin typeface="Times New Roman" panose="02020603050405020304" pitchFamily="18" charset="0"/>
                          <a:cs typeface="Times New Roman" panose="02020603050405020304" pitchFamily="18" charset="0"/>
                        </a:rPr>
                        <a:t>.</a:t>
                      </a:r>
                      <a:endParaRPr lang="en-US" sz="5400" b="1" kern="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dirty="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dirty="0">
                          <a:effectLst/>
                          <a:latin typeface="Times New Roman" panose="02020603050405020304" pitchFamily="18" charset="0"/>
                          <a:cs typeface="Times New Roman" panose="02020603050405020304" pitchFamily="18" charset="0"/>
                        </a:rPr>
                        <a:t>Gaps in The Paper</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5156125">
                <a:tc>
                  <a:txBody>
                    <a:bodyPr/>
                    <a:lstStyle/>
                    <a:p>
                      <a:pPr algn="ctr"/>
                      <a:r>
                        <a:rPr lang="en-US" sz="4400">
                          <a:latin typeface="Times New Roman" panose="02020603050405020304" pitchFamily="18" charset="0"/>
                          <a:cs typeface="Times New Roman" panose="02020603050405020304" pitchFamily="18" charset="0"/>
                        </a:rPr>
                        <a:t>1</a:t>
                      </a: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Pothole Detection System using deep learning</a:t>
                      </a: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Samir </a:t>
                      </a:r>
                      <a:r>
                        <a:rPr lang="en-IN" sz="4400" err="1">
                          <a:latin typeface="Times New Roman" panose="02020603050405020304" pitchFamily="18" charset="0"/>
                          <a:cs typeface="Times New Roman" panose="02020603050405020304" pitchFamily="18" charset="0"/>
                        </a:rPr>
                        <a:t>Berjaoui</a:t>
                      </a:r>
                      <a:r>
                        <a:rPr lang="en-IN" sz="4400">
                          <a:latin typeface="Times New Roman" panose="02020603050405020304" pitchFamily="18" charset="0"/>
                          <a:cs typeface="Times New Roman" panose="02020603050405020304" pitchFamily="18" charset="0"/>
                        </a:rPr>
                        <a:t>, Anas Al-</a:t>
                      </a:r>
                      <a:r>
                        <a:rPr lang="en-IN" sz="4400" err="1">
                          <a:latin typeface="Times New Roman" panose="02020603050405020304" pitchFamily="18" charset="0"/>
                          <a:cs typeface="Times New Roman" panose="02020603050405020304" pitchFamily="18" charset="0"/>
                        </a:rPr>
                        <a:t>Shaghouri</a:t>
                      </a:r>
                      <a:r>
                        <a:rPr lang="en-IN" sz="4400">
                          <a:latin typeface="Times New Roman" panose="02020603050405020304" pitchFamily="18" charset="0"/>
                          <a:cs typeface="Times New Roman" panose="02020603050405020304" pitchFamily="18" charset="0"/>
                        </a:rPr>
                        <a:t>, Rami </a:t>
                      </a:r>
                      <a:r>
                        <a:rPr lang="en-IN" sz="4400" err="1">
                          <a:latin typeface="Times New Roman" panose="02020603050405020304" pitchFamily="18" charset="0"/>
                          <a:cs typeface="Times New Roman" panose="02020603050405020304" pitchFamily="18" charset="0"/>
                        </a:rPr>
                        <a:t>Alkhatib</a:t>
                      </a:r>
                      <a:r>
                        <a:rPr lang="en-IN" sz="4400">
                          <a:latin typeface="Times New Roman" panose="02020603050405020304" pitchFamily="18" charset="0"/>
                          <a:cs typeface="Times New Roman" panose="02020603050405020304" pitchFamily="18" charset="0"/>
                        </a:rPr>
                        <a:t>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2D imaging &amp; 3D reconstruction evaluated with Deep Learning (SSD-TF, YOLOv3, YOLOv4). YOLOv4 achieves best accuracy (</a:t>
                      </a:r>
                      <a:r>
                        <a:rPr lang="en-US" sz="4100" b="0" i="0" kern="1200" err="1">
                          <a:solidFill>
                            <a:schemeClr val="tx1"/>
                          </a:solidFill>
                          <a:effectLst/>
                          <a:latin typeface="Times New Roman" panose="02020603050405020304" pitchFamily="18" charset="0"/>
                          <a:ea typeface="+mn-ea"/>
                          <a:cs typeface="Times New Roman" panose="02020603050405020304" pitchFamily="18" charset="0"/>
                        </a:rPr>
                        <a:t>mAP</a:t>
                      </a:r>
                      <a:r>
                        <a:rPr lang="en-US" sz="4100" b="0" i="0" kern="1200">
                          <a:solidFill>
                            <a:schemeClr val="tx1"/>
                          </a:solidFill>
                          <a:effectLst/>
                          <a:latin typeface="Times New Roman" panose="02020603050405020304" pitchFamily="18" charset="0"/>
                          <a:ea typeface="+mn-ea"/>
                          <a:cs typeface="Times New Roman" panose="02020603050405020304" pitchFamily="18" charset="0"/>
                        </a:rPr>
                        <a:t> 85.39%) &amp; speed (FPS) at 832x832 resolution.</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b="0" i="0" kern="1200">
                          <a:solidFill>
                            <a:schemeClr val="tx1"/>
                          </a:solidFill>
                          <a:effectLst/>
                          <a:latin typeface="Times New Roman" panose="02020603050405020304" pitchFamily="18" charset="0"/>
                          <a:ea typeface="+mn-ea"/>
                          <a:cs typeface="Times New Roman" panose="02020603050405020304" pitchFamily="18" charset="0"/>
                        </a:rPr>
                        <a:t>Online database with 431 images.</a:t>
                      </a:r>
                    </a:p>
                    <a:p>
                      <a:r>
                        <a:rPr lang="en-US" sz="4300" b="0" i="0" kern="1200">
                          <a:solidFill>
                            <a:schemeClr val="tx1"/>
                          </a:solidFill>
                          <a:effectLst/>
                          <a:latin typeface="Times New Roman" panose="02020603050405020304" pitchFamily="18" charset="0"/>
                          <a:ea typeface="+mn-ea"/>
                          <a:cs typeface="Times New Roman" panose="02020603050405020304" pitchFamily="18" charset="0"/>
                        </a:rPr>
                        <a:t>Combined: Lebanese roads (344) &amp; web sources (312, mostly dashcam).</a:t>
                      </a:r>
                    </a:p>
                    <a:p>
                      <a:endParaRPr lang="en-US" sz="37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dirty="0">
                          <a:latin typeface="Times New Roman" panose="02020603050405020304" pitchFamily="18" charset="0"/>
                          <a:cs typeface="Times New Roman" panose="02020603050405020304" pitchFamily="18" charset="0"/>
                        </a:rPr>
                        <a:t>more complexity, less accuracy, less user-friendly, less robust to variations. </a:t>
                      </a:r>
                    </a:p>
                  </a:txBody>
                  <a:tcPr marL="301752" marR="301752" marT="150876" marB="150876"/>
                </a:tc>
                <a:extLst>
                  <a:ext uri="{0D108BD9-81ED-4DB2-BD59-A6C34878D82A}">
                    <a16:rowId xmlns:a16="http://schemas.microsoft.com/office/drawing/2014/main" val="10001"/>
                  </a:ext>
                </a:extLst>
              </a:tr>
              <a:tr h="4254333">
                <a:tc>
                  <a:txBody>
                    <a:bodyPr/>
                    <a:lstStyle/>
                    <a:p>
                      <a:pPr algn="ctr"/>
                      <a:r>
                        <a:rPr lang="en-US" sz="4400">
                          <a:latin typeface="Times New Roman" panose="02020603050405020304" pitchFamily="18" charset="0"/>
                          <a:cs typeface="Times New Roman" panose="02020603050405020304" pitchFamily="18" charset="0"/>
                        </a:rPr>
                        <a:t>2</a:t>
                      </a: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Detection and segmentation of concrete pothole based on Image Processing </a:t>
                      </a: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Mingxing</a:t>
                      </a:r>
                      <a:r>
                        <a:rPr lang="en-IN" sz="4400">
                          <a:latin typeface="Times New Roman" panose="02020603050405020304" pitchFamily="18" charset="0"/>
                          <a:cs typeface="Times New Roman" panose="02020603050405020304" pitchFamily="18" charset="0"/>
                        </a:rPr>
                        <a:t> Gao, Xu Wang, </a:t>
                      </a:r>
                      <a:r>
                        <a:rPr lang="en-IN" sz="4400" err="1">
                          <a:latin typeface="Times New Roman" panose="02020603050405020304" pitchFamily="18" charset="0"/>
                          <a:cs typeface="Times New Roman" panose="02020603050405020304" pitchFamily="18" charset="0"/>
                        </a:rPr>
                        <a:t>Shoulin</a:t>
                      </a:r>
                      <a:r>
                        <a:rPr lang="en-IN" sz="4400">
                          <a:latin typeface="Times New Roman" panose="02020603050405020304" pitchFamily="18" charset="0"/>
                          <a:cs typeface="Times New Roman" panose="02020603050405020304" pitchFamily="18" charset="0"/>
                        </a:rPr>
                        <a:t> Zhu, Peng Guan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Texture, grayscale, morphology features + SVM for vehicle data. Evaluated with Recall, Precision, Accuracy, F1.</a:t>
                      </a:r>
                      <a:endParaRPr lang="en-US" sz="4100" b="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300" b="0" i="0" kern="1200">
                          <a:solidFill>
                            <a:schemeClr val="tx1"/>
                          </a:solidFill>
                          <a:effectLst/>
                          <a:latin typeface="Times New Roman" panose="02020603050405020304" pitchFamily="18" charset="0"/>
                          <a:ea typeface="+mn-ea"/>
                          <a:cs typeface="Times New Roman" panose="02020603050405020304" pitchFamily="18" charset="0"/>
                        </a:rPr>
                        <a:t>Images collected from agricultural and pastoral areas of Inner Mongolia, China. The exact number of images is not specified.</a:t>
                      </a:r>
                    </a:p>
                  </a:txBody>
                  <a:tcPr marL="301752" marR="301752" marT="150876" marB="150876"/>
                </a:tc>
                <a:tc>
                  <a:txBody>
                    <a:bodyPr/>
                    <a:lstStyle/>
                    <a:p>
                      <a:pPr algn="l"/>
                      <a:r>
                        <a:rPr lang="en-US" sz="4300" b="0" i="0" kern="1200">
                          <a:solidFill>
                            <a:schemeClr val="tx1"/>
                          </a:solidFill>
                          <a:effectLst/>
                          <a:latin typeface="Times New Roman" panose="02020603050405020304" pitchFamily="18" charset="0"/>
                          <a:ea typeface="+mn-ea"/>
                          <a:cs typeface="Times New Roman" panose="02020603050405020304" pitchFamily="18" charset="0"/>
                        </a:rPr>
                        <a:t>Image quality, Generalizability, External factors, Processing time, Feature </a:t>
                      </a:r>
                      <a:r>
                        <a:rPr lang="en-US" sz="4400" b="0" i="0" kern="1200">
                          <a:solidFill>
                            <a:schemeClr val="tx1"/>
                          </a:solidFill>
                          <a:effectLst/>
                          <a:latin typeface="Times New Roman" panose="02020603050405020304" pitchFamily="18" charset="0"/>
                          <a:ea typeface="+mn-ea"/>
                          <a:cs typeface="Times New Roman" panose="02020603050405020304" pitchFamily="18" charset="0"/>
                        </a:rPr>
                        <a:t>selection, Sandy soil.</a:t>
                      </a:r>
                      <a:endParaRPr lang="en-US" sz="320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3"/>
                  </a:ext>
                </a:extLst>
              </a:tr>
              <a:tr h="4068670">
                <a:tc>
                  <a:txBody>
                    <a:bodyPr/>
                    <a:lstStyle/>
                    <a:p>
                      <a:pPr algn="ctr"/>
                      <a:r>
                        <a:rPr lang="en-US" sz="4400">
                          <a:latin typeface="Times New Roman" panose="02020603050405020304" pitchFamily="18" charset="0"/>
                          <a:cs typeface="Times New Roman" panose="02020603050405020304" pitchFamily="18" charset="0"/>
                        </a:rPr>
                        <a:t>3</a:t>
                      </a:r>
                    </a:p>
                  </a:txBody>
                  <a:tcPr marL="301752" marR="301752" marT="150876" marB="150876"/>
                </a:tc>
                <a:tc>
                  <a:txBody>
                    <a:bodyPr/>
                    <a:lstStyle/>
                    <a:p>
                      <a:pPr lvl="0">
                        <a:buNone/>
                      </a:pPr>
                      <a:r>
                        <a:rPr lang="en-US" sz="4400" b="0" i="0" u="none" strike="noStrike" noProof="0">
                          <a:solidFill>
                            <a:srgbClr val="000000"/>
                          </a:solidFill>
                          <a:latin typeface="Times New Roman" panose="02020603050405020304" pitchFamily="18" charset="0"/>
                          <a:cs typeface="Times New Roman" panose="02020603050405020304" pitchFamily="18" charset="0"/>
                        </a:rPr>
                        <a:t>Real-time machine learning based approach for Pothole detection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dirty="0">
                          <a:latin typeface="Times New Roman" panose="02020603050405020304" pitchFamily="18" charset="0"/>
                          <a:cs typeface="Times New Roman" panose="02020603050405020304" pitchFamily="18" charset="0"/>
                        </a:rPr>
                        <a:t>Oche Alexander </a:t>
                      </a:r>
                      <a:r>
                        <a:rPr lang="en-IN" sz="4400" dirty="0" err="1">
                          <a:latin typeface="Times New Roman" panose="02020603050405020304" pitchFamily="18" charset="0"/>
                          <a:cs typeface="Times New Roman" panose="02020603050405020304" pitchFamily="18" charset="0"/>
                        </a:rPr>
                        <a:t>Egaji</a:t>
                      </a:r>
                      <a:r>
                        <a:rPr lang="en-IN" sz="4400" dirty="0">
                          <a:latin typeface="Times New Roman" panose="02020603050405020304" pitchFamily="18" charset="0"/>
                          <a:cs typeface="Times New Roman" panose="02020603050405020304" pitchFamily="18" charset="0"/>
                        </a:rPr>
                        <a:t>, Gareth Evans, Mark Graham Griffiths, Gregory Islas </a:t>
                      </a:r>
                      <a:endParaRPr lang="en-US" sz="4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100" b="0" i="0" kern="1200" dirty="0">
                          <a:solidFill>
                            <a:schemeClr val="tx1"/>
                          </a:solidFill>
                          <a:effectLst/>
                          <a:latin typeface="Times New Roman" panose="02020603050405020304" pitchFamily="18" charset="0"/>
                          <a:ea typeface="+mn-ea"/>
                          <a:cs typeface="Times New Roman" panose="02020603050405020304" pitchFamily="18" charset="0"/>
                        </a:rPr>
                        <a:t>Naive Bayes, Logistic Regression, KNN, SVM, Random Forest evaluated on k-fold CV with Accuracy, Precision, Recall, F1, AUC.</a:t>
                      </a:r>
                      <a:endParaRPr lang="en-US" sz="4100" b="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b="0" i="0" kern="1200" dirty="0">
                          <a:solidFill>
                            <a:schemeClr val="tx1"/>
                          </a:solidFill>
                          <a:effectLst/>
                          <a:latin typeface="Times New Roman" panose="02020603050405020304" pitchFamily="18" charset="0"/>
                          <a:ea typeface="+mn-ea"/>
                          <a:cs typeface="Times New Roman" panose="02020603050405020304" pitchFamily="18" charset="0"/>
                        </a:rPr>
                        <a:t>Phone/car sensor data (various routes) split into 2-second windows for training a classifier.</a:t>
                      </a:r>
                      <a:endParaRPr lang="en-US" sz="43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IN" sz="4300" b="0" i="0" u="none" strike="noStrike" noProof="0" dirty="0">
                          <a:solidFill>
                            <a:srgbClr val="000000"/>
                          </a:solidFill>
                          <a:latin typeface="Times New Roman" panose="02020603050405020304" pitchFamily="18" charset="0"/>
                          <a:cs typeface="Times New Roman" panose="02020603050405020304" pitchFamily="18" charset="0"/>
                        </a:rPr>
                        <a:t>Data imbalance, real-world variations</a:t>
                      </a:r>
                      <a:endParaRPr lang="en-US" sz="43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9924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Literature Survey</a:t>
            </a:r>
          </a:p>
        </p:txBody>
      </p:sp>
      <p:sp>
        <p:nvSpPr>
          <p:cNvPr id="3" name="Footer Placeholder 2"/>
          <p:cNvSpPr>
            <a:spLocks noGrp="1"/>
          </p:cNvSpPr>
          <p:nvPr>
            <p:ph type="ftr" sz="quarter" idx="11"/>
          </p:nvPr>
        </p:nvSpPr>
        <p:spPr/>
        <p:txBody>
          <a:bodyPr/>
          <a:lstStyle/>
          <a:p>
            <a:r>
              <a:rPr lang="en-US"/>
              <a:t>RTRP/SRP</a:t>
            </a:r>
          </a:p>
        </p:txBody>
      </p:sp>
      <p:graphicFrame>
        <p:nvGraphicFramePr>
          <p:cNvPr id="7" name="Content Placeholder 5">
            <a:extLst>
              <a:ext uri="{FF2B5EF4-FFF2-40B4-BE49-F238E27FC236}">
                <a16:creationId xmlns:a16="http://schemas.microsoft.com/office/drawing/2014/main" id="{5D6DBE02-0071-2E27-5198-FD95EF60201D}"/>
              </a:ext>
            </a:extLst>
          </p:cNvPr>
          <p:cNvGraphicFramePr>
            <a:graphicFrameLocks noGrp="1"/>
          </p:cNvGraphicFramePr>
          <p:nvPr>
            <p:ph idx="1"/>
            <p:extLst>
              <p:ext uri="{D42A27DB-BD31-4B8C-83A1-F6EECF244321}">
                <p14:modId xmlns:p14="http://schemas.microsoft.com/office/powerpoint/2010/main" val="476424956"/>
              </p:ext>
            </p:extLst>
          </p:nvPr>
        </p:nvGraphicFramePr>
        <p:xfrm>
          <a:off x="530860" y="2148710"/>
          <a:ext cx="34701481" cy="16542702"/>
        </p:xfrm>
        <a:graphic>
          <a:graphicData uri="http://schemas.openxmlformats.org/drawingml/2006/table">
            <a:tbl>
              <a:tblPr firstRow="1" bandRow="1">
                <a:tableStyleId>{5940675A-B579-460E-94D1-54222C63F5DA}</a:tableStyleId>
              </a:tblPr>
              <a:tblGrid>
                <a:gridCol w="2341363">
                  <a:extLst>
                    <a:ext uri="{9D8B030D-6E8A-4147-A177-3AD203B41FA5}">
                      <a16:colId xmlns:a16="http://schemas.microsoft.com/office/drawing/2014/main" val="20000"/>
                    </a:ext>
                  </a:extLst>
                </a:gridCol>
                <a:gridCol w="8853658">
                  <a:extLst>
                    <a:ext uri="{9D8B030D-6E8A-4147-A177-3AD203B41FA5}">
                      <a16:colId xmlns:a16="http://schemas.microsoft.com/office/drawing/2014/main" val="20001"/>
                    </a:ext>
                  </a:extLst>
                </a:gridCol>
                <a:gridCol w="5597510">
                  <a:extLst>
                    <a:ext uri="{9D8B030D-6E8A-4147-A177-3AD203B41FA5}">
                      <a16:colId xmlns:a16="http://schemas.microsoft.com/office/drawing/2014/main" val="20002"/>
                    </a:ext>
                  </a:extLst>
                </a:gridCol>
                <a:gridCol w="5597510">
                  <a:extLst>
                    <a:ext uri="{9D8B030D-6E8A-4147-A177-3AD203B41FA5}">
                      <a16:colId xmlns:a16="http://schemas.microsoft.com/office/drawing/2014/main" val="20003"/>
                    </a:ext>
                  </a:extLst>
                </a:gridCol>
                <a:gridCol w="5597510">
                  <a:extLst>
                    <a:ext uri="{9D8B030D-6E8A-4147-A177-3AD203B41FA5}">
                      <a16:colId xmlns:a16="http://schemas.microsoft.com/office/drawing/2014/main" val="20004"/>
                    </a:ext>
                  </a:extLst>
                </a:gridCol>
                <a:gridCol w="6713930">
                  <a:extLst>
                    <a:ext uri="{9D8B030D-6E8A-4147-A177-3AD203B41FA5}">
                      <a16:colId xmlns:a16="http://schemas.microsoft.com/office/drawing/2014/main" val="20005"/>
                    </a:ext>
                  </a:extLst>
                </a:gridCol>
              </a:tblGrid>
              <a:tr h="223675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dirty="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dirty="0">
                          <a:effectLst/>
                          <a:latin typeface="Times New Roman" panose="02020603050405020304" pitchFamily="18" charset="0"/>
                          <a:cs typeface="Times New Roman" panose="02020603050405020304" pitchFamily="18" charset="0"/>
                        </a:rPr>
                        <a:t>Gaps in The Paper</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4565911">
                <a:tc>
                  <a:txBody>
                    <a:bodyPr/>
                    <a:lstStyle/>
                    <a:p>
                      <a:pPr algn="ctr"/>
                      <a:r>
                        <a:rPr lang="en-US" sz="4400">
                          <a:latin typeface="Times New Roman" panose="02020603050405020304" pitchFamily="18" charset="0"/>
                          <a:cs typeface="Times New Roman" panose="02020603050405020304" pitchFamily="18" charset="0"/>
                        </a:rPr>
                        <a:t>4</a:t>
                      </a: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Pothole detection system design with proximity sensor to provide motorcycle with warning system and increase road safety. </a:t>
                      </a: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Hadistian</a:t>
                      </a:r>
                      <a:r>
                        <a:rPr lang="en-IN" sz="4400">
                          <a:latin typeface="Times New Roman" panose="02020603050405020304" pitchFamily="18" charset="0"/>
                          <a:cs typeface="Times New Roman" panose="02020603050405020304" pitchFamily="18" charset="0"/>
                        </a:rPr>
                        <a:t> Muhammad Hanif , Zener Sukra Lie, Winda Astuti , </a:t>
                      </a:r>
                      <a:r>
                        <a:rPr lang="en-IN" sz="4400" err="1">
                          <a:latin typeface="Times New Roman" panose="02020603050405020304" pitchFamily="18" charset="0"/>
                          <a:cs typeface="Times New Roman" panose="02020603050405020304" pitchFamily="18" charset="0"/>
                        </a:rPr>
                        <a:t>Sofyan</a:t>
                      </a:r>
                      <a:r>
                        <a:rPr lang="en-IN" sz="4400">
                          <a:latin typeface="Times New Roman" panose="02020603050405020304" pitchFamily="18" charset="0"/>
                          <a:cs typeface="Times New Roman" panose="02020603050405020304" pitchFamily="18" charset="0"/>
                        </a:rPr>
                        <a:t> Tan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100" b="0" i="0" kern="1200">
                          <a:solidFill>
                            <a:schemeClr val="tx1"/>
                          </a:solidFill>
                          <a:effectLst/>
                          <a:latin typeface="Times New Roman" panose="02020603050405020304" pitchFamily="18" charset="0"/>
                          <a:ea typeface="+mn-ea"/>
                          <a:cs typeface="Times New Roman" panose="02020603050405020304" pitchFamily="18" charset="0"/>
                        </a:rPr>
                        <a:t>Sensors (Proximity, </a:t>
                      </a:r>
                      <a:r>
                        <a:rPr lang="en-IN" sz="4100" b="0" i="0" kern="1200" err="1">
                          <a:solidFill>
                            <a:schemeClr val="tx1"/>
                          </a:solidFill>
                          <a:effectLst/>
                          <a:latin typeface="Times New Roman" panose="02020603050405020304" pitchFamily="18" charset="0"/>
                          <a:ea typeface="+mn-ea"/>
                          <a:cs typeface="Times New Roman" panose="02020603050405020304" pitchFamily="18" charset="0"/>
                        </a:rPr>
                        <a:t>ToF</a:t>
                      </a:r>
                      <a:r>
                        <a:rPr lang="en-IN" sz="4100" b="0" i="0" kern="1200">
                          <a:solidFill>
                            <a:schemeClr val="tx1"/>
                          </a:solidFill>
                          <a:effectLst/>
                          <a:latin typeface="Times New Roman" panose="02020603050405020304" pitchFamily="18" charset="0"/>
                          <a:ea typeface="+mn-ea"/>
                          <a:cs typeface="Times New Roman" panose="02020603050405020304" pitchFamily="18" charset="0"/>
                        </a:rPr>
                        <a:t>, Gyro, Hall Effect) + Arduino for distance, voltage, gyro, speed.</a:t>
                      </a:r>
                      <a:endParaRPr lang="en-US" sz="4100" b="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err="1">
                          <a:latin typeface="Times New Roman" panose="02020603050405020304" pitchFamily="18" charset="0"/>
                          <a:cs typeface="Times New Roman" panose="02020603050405020304" pitchFamily="18" charset="0"/>
                        </a:rPr>
                        <a:t>Roboflow</a:t>
                      </a:r>
                      <a:r>
                        <a:rPr lang="en-US" sz="4200">
                          <a:latin typeface="Times New Roman" panose="02020603050405020304" pitchFamily="18" charset="0"/>
                          <a:cs typeface="Times New Roman" panose="02020603050405020304" pitchFamily="18" charset="0"/>
                        </a:rPr>
                        <a:t> and Kaggle Pothole Detection Dataset</a:t>
                      </a:r>
                    </a:p>
                  </a:txBody>
                  <a:tcPr marL="301752" marR="301752" marT="150876" marB="150876"/>
                </a:tc>
                <a:tc>
                  <a:txBody>
                    <a:bodyPr/>
                    <a:lstStyle/>
                    <a:p>
                      <a:r>
                        <a:rPr lang="en-US" sz="4300" dirty="0">
                          <a:latin typeface="Times New Roman" panose="02020603050405020304" pitchFamily="18" charset="0"/>
                          <a:cs typeface="Times New Roman" panose="02020603050405020304" pitchFamily="18" charset="0"/>
                        </a:rPr>
                        <a:t>Limited detection range, potential error in speed measurement, dependency on controlled conditions, complexity in implementation. </a:t>
                      </a:r>
                    </a:p>
                  </a:txBody>
                  <a:tcPr marL="301752" marR="301752" marT="150876" marB="150876"/>
                </a:tc>
                <a:extLst>
                  <a:ext uri="{0D108BD9-81ED-4DB2-BD59-A6C34878D82A}">
                    <a16:rowId xmlns:a16="http://schemas.microsoft.com/office/drawing/2014/main" val="10001"/>
                  </a:ext>
                </a:extLst>
              </a:tr>
              <a:tr h="5151064">
                <a:tc>
                  <a:txBody>
                    <a:bodyPr/>
                    <a:lstStyle/>
                    <a:p>
                      <a:pPr algn="ctr"/>
                      <a:r>
                        <a:rPr lang="en-US" sz="4400">
                          <a:latin typeface="Times New Roman" panose="02020603050405020304" pitchFamily="18" charset="0"/>
                          <a:cs typeface="Times New Roman" panose="02020603050405020304" pitchFamily="18" charset="0"/>
                        </a:rPr>
                        <a:t>5</a:t>
                      </a:r>
                    </a:p>
                  </a:txBody>
                  <a:tcPr marL="301752" marR="301752" marT="150876" marB="150876"/>
                </a:tc>
                <a:tc>
                  <a:txBody>
                    <a:bodyPr/>
                    <a:lstStyle/>
                    <a:p>
                      <a:r>
                        <a:rPr lang="en-US" sz="4400" err="1">
                          <a:latin typeface="Times New Roman" panose="02020603050405020304" pitchFamily="18" charset="0"/>
                          <a:cs typeface="Times New Roman" panose="02020603050405020304" pitchFamily="18" charset="0"/>
                        </a:rPr>
                        <a:t>PotSpot</a:t>
                      </a:r>
                      <a:r>
                        <a:rPr lang="en-US" sz="4400">
                          <a:latin typeface="Times New Roman" panose="02020603050405020304" pitchFamily="18" charset="0"/>
                          <a:cs typeface="Times New Roman" panose="02020603050405020304" pitchFamily="18" charset="0"/>
                        </a:rPr>
                        <a:t>: Participatory sensing-based monitoring system for pothole detection using deep learning </a:t>
                      </a:r>
                    </a:p>
                  </a:txBody>
                  <a:tcPr marL="301752" marR="301752" marT="150876" marB="150876"/>
                </a:tc>
                <a:tc>
                  <a:txBody>
                    <a:bodyPr/>
                    <a:lstStyle/>
                    <a:p>
                      <a:r>
                        <a:rPr lang="en-IN" sz="4400" err="1">
                          <a:latin typeface="Times New Roman" panose="02020603050405020304" pitchFamily="18" charset="0"/>
                          <a:cs typeface="Times New Roman" panose="02020603050405020304" pitchFamily="18" charset="0"/>
                        </a:rPr>
                        <a:t>Susmita</a:t>
                      </a:r>
                      <a:r>
                        <a:rPr lang="en-IN" sz="4400">
                          <a:latin typeface="Times New Roman" panose="02020603050405020304" pitchFamily="18" charset="0"/>
                          <a:cs typeface="Times New Roman" panose="02020603050405020304" pitchFamily="18" charset="0"/>
                        </a:rPr>
                        <a:t> Patra, Asif Iqbal </a:t>
                      </a:r>
                      <a:r>
                        <a:rPr lang="en-IN" sz="4400" err="1">
                          <a:latin typeface="Times New Roman" panose="02020603050405020304" pitchFamily="18" charset="0"/>
                          <a:cs typeface="Times New Roman" panose="02020603050405020304" pitchFamily="18" charset="0"/>
                        </a:rPr>
                        <a:t>Middya</a:t>
                      </a:r>
                      <a:r>
                        <a:rPr lang="en-IN" sz="4400">
                          <a:latin typeface="Times New Roman" panose="02020603050405020304" pitchFamily="18" charset="0"/>
                          <a:cs typeface="Times New Roman" panose="02020603050405020304" pitchFamily="18" charset="0"/>
                        </a:rPr>
                        <a:t>, </a:t>
                      </a:r>
                      <a:r>
                        <a:rPr lang="en-IN" sz="4400" err="1">
                          <a:latin typeface="Times New Roman" panose="02020603050405020304" pitchFamily="18" charset="0"/>
                          <a:cs typeface="Times New Roman" panose="02020603050405020304" pitchFamily="18" charset="0"/>
                        </a:rPr>
                        <a:t>Sarbani</a:t>
                      </a:r>
                      <a:r>
                        <a:rPr lang="en-IN" sz="4400">
                          <a:latin typeface="Times New Roman" panose="02020603050405020304" pitchFamily="18" charset="0"/>
                          <a:cs typeface="Times New Roman" panose="02020603050405020304" pitchFamily="18" charset="0"/>
                        </a:rPr>
                        <a:t> Roy</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Participatory sensing &amp; custom CNN (TensorFlow Lite) achieve 97.5% accuracy on 3424 road images (InceptionV3, VGG16, VGG19).</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IN" sz="4200" b="0" i="0" u="none" strike="noStrike" noProof="0">
                          <a:solidFill>
                            <a:srgbClr val="000000"/>
                          </a:solidFill>
                          <a:latin typeface="Times New Roman" panose="02020603050405020304" pitchFamily="18" charset="0"/>
                          <a:cs typeface="Times New Roman" panose="02020603050405020304" pitchFamily="18" charset="0"/>
                        </a:rPr>
                        <a:t>3424 road images dataset collected from real world scenarios</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data quality issues, user participation, and scalability concerns </a:t>
                      </a:r>
                    </a:p>
                  </a:txBody>
                  <a:tcPr marL="301752" marR="301752" marT="150876" marB="150876"/>
                </a:tc>
                <a:extLst>
                  <a:ext uri="{0D108BD9-81ED-4DB2-BD59-A6C34878D82A}">
                    <a16:rowId xmlns:a16="http://schemas.microsoft.com/office/drawing/2014/main" val="10003"/>
                  </a:ext>
                </a:extLst>
              </a:tr>
              <a:tr h="4356847">
                <a:tc>
                  <a:txBody>
                    <a:bodyPr/>
                    <a:lstStyle/>
                    <a:p>
                      <a:pPr algn="ctr"/>
                      <a:r>
                        <a:rPr lang="en-US" sz="4400">
                          <a:latin typeface="Times New Roman" panose="02020603050405020304" pitchFamily="18" charset="0"/>
                          <a:cs typeface="Times New Roman" panose="02020603050405020304" pitchFamily="18" charset="0"/>
                        </a:rPr>
                        <a:t>6</a:t>
                      </a:r>
                    </a:p>
                  </a:txBody>
                  <a:tcPr marL="301752" marR="301752" marT="150876" marB="150876"/>
                </a:tc>
                <a:tc>
                  <a:txBody>
                    <a:bodyPr/>
                    <a:lstStyle/>
                    <a:p>
                      <a:pPr lvl="0">
                        <a:buNone/>
                      </a:pPr>
                      <a:r>
                        <a:rPr lang="en-US" sz="4400" b="0" i="0" u="none" strike="noStrike" noProof="0">
                          <a:solidFill>
                            <a:srgbClr val="000000"/>
                          </a:solidFill>
                          <a:latin typeface="Times New Roman" panose="02020603050405020304" pitchFamily="18" charset="0"/>
                          <a:cs typeface="Times New Roman" panose="02020603050405020304" pitchFamily="18" charset="0"/>
                        </a:rPr>
                        <a:t>Application of various YOLO Models for Computer Vision-Based Real-Time Pothole Detection</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Sung-</a:t>
                      </a:r>
                      <a:r>
                        <a:rPr lang="en-IN" sz="4400" err="1">
                          <a:latin typeface="Times New Roman" panose="02020603050405020304" pitchFamily="18" charset="0"/>
                          <a:cs typeface="Times New Roman" panose="02020603050405020304" pitchFamily="18" charset="0"/>
                        </a:rPr>
                        <a:t>Sik</a:t>
                      </a:r>
                      <a:r>
                        <a:rPr lang="en-IN" sz="4400">
                          <a:latin typeface="Times New Roman" panose="02020603050405020304" pitchFamily="18" charset="0"/>
                          <a:cs typeface="Times New Roman" panose="02020603050405020304" pitchFamily="18" charset="0"/>
                        </a:rPr>
                        <a:t> Park, Van-Than Tran, Dong-Eun Lee</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100" b="0" i="0" kern="1200">
                          <a:solidFill>
                            <a:schemeClr val="tx1"/>
                          </a:solidFill>
                          <a:effectLst/>
                          <a:latin typeface="Times New Roman" panose="02020603050405020304" pitchFamily="18" charset="0"/>
                          <a:ea typeface="+mn-ea"/>
                          <a:cs typeface="Times New Roman" panose="02020603050405020304" pitchFamily="18" charset="0"/>
                        </a:rPr>
                        <a:t>YOLOv4/Tiny/v5 &amp; </a:t>
                      </a:r>
                      <a:r>
                        <a:rPr lang="en-US" sz="4100" b="0" i="0" kern="1200" err="1">
                          <a:solidFill>
                            <a:schemeClr val="tx1"/>
                          </a:solidFill>
                          <a:effectLst/>
                          <a:latin typeface="Times New Roman" panose="02020603050405020304" pitchFamily="18" charset="0"/>
                          <a:ea typeface="+mn-ea"/>
                          <a:cs typeface="Times New Roman" panose="02020603050405020304" pitchFamily="18" charset="0"/>
                        </a:rPr>
                        <a:t>AlexNet</a:t>
                      </a:r>
                      <a:r>
                        <a:rPr lang="en-US" sz="4100" b="0" i="0" kern="1200">
                          <a:solidFill>
                            <a:schemeClr val="tx1"/>
                          </a:solidFill>
                          <a:effectLst/>
                          <a:latin typeface="Times New Roman" panose="02020603050405020304" pitchFamily="18" charset="0"/>
                          <a:ea typeface="+mn-ea"/>
                          <a:cs typeface="Times New Roman" panose="02020603050405020304" pitchFamily="18" charset="0"/>
                        </a:rPr>
                        <a:t> on 665 image dataset (mAP_0.5, Precision, Recall).</a:t>
                      </a:r>
                      <a:endParaRPr lang="en-US" sz="41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collection of 665 images captured at 720 × 720 resolution</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300" b="0" i="0" u="none" strike="noStrike" noProof="0" dirty="0">
                          <a:solidFill>
                            <a:srgbClr val="000000"/>
                          </a:solidFill>
                          <a:latin typeface="Times New Roman" panose="02020603050405020304" pitchFamily="18" charset="0"/>
                          <a:cs typeface="Times New Roman" panose="02020603050405020304" pitchFamily="18" charset="0"/>
                        </a:rPr>
                        <a:t>Limited detection in certain conditions, manual labelling requirement, dependency on hardware resources, </a:t>
                      </a:r>
                      <a:r>
                        <a:rPr lang="en-US" sz="4300" b="0" i="0" u="none" strike="noStrike" noProof="0" dirty="0" err="1">
                          <a:solidFill>
                            <a:srgbClr val="000000"/>
                          </a:solidFill>
                          <a:latin typeface="Times New Roman" panose="02020603050405020304" pitchFamily="18" charset="0"/>
                          <a:cs typeface="Times New Roman" panose="02020603050405020304" pitchFamily="18" charset="0"/>
                        </a:rPr>
                        <a:t>generalisation</a:t>
                      </a:r>
                      <a:r>
                        <a:rPr lang="en-US" sz="4300" b="0" i="0" u="none" strike="noStrike" noProof="0" dirty="0">
                          <a:solidFill>
                            <a:srgbClr val="000000"/>
                          </a:solidFill>
                          <a:latin typeface="Times New Roman" panose="02020603050405020304" pitchFamily="18" charset="0"/>
                          <a:cs typeface="Times New Roman" panose="02020603050405020304" pitchFamily="18" charset="0"/>
                        </a:rPr>
                        <a:t> limitations.</a:t>
                      </a:r>
                      <a:endParaRPr lang="en-US" sz="43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25816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5D4D07-653B-AFD3-6D69-5C4385EAF8B9}"/>
              </a:ext>
            </a:extLst>
          </p:cNvPr>
          <p:cNvSpPr>
            <a:spLocks noGrp="1"/>
          </p:cNvSpPr>
          <p:nvPr>
            <p:ph type="ftr" sz="quarter" idx="11"/>
          </p:nvPr>
        </p:nvSpPr>
        <p:spPr/>
        <p:txBody>
          <a:bodyPr/>
          <a:lstStyle/>
          <a:p>
            <a:r>
              <a:rPr lang="en-US"/>
              <a:t>RTRP/SRP</a:t>
            </a:r>
          </a:p>
        </p:txBody>
      </p:sp>
      <p:graphicFrame>
        <p:nvGraphicFramePr>
          <p:cNvPr id="3" name="Content Placeholder 5">
            <a:extLst>
              <a:ext uri="{FF2B5EF4-FFF2-40B4-BE49-F238E27FC236}">
                <a16:creationId xmlns:a16="http://schemas.microsoft.com/office/drawing/2014/main" id="{6A90EBC6-51A1-6677-F32B-19BACAB7C09E}"/>
              </a:ext>
            </a:extLst>
          </p:cNvPr>
          <p:cNvGraphicFramePr>
            <a:graphicFrameLocks/>
          </p:cNvGraphicFramePr>
          <p:nvPr>
            <p:extLst>
              <p:ext uri="{D42A27DB-BD31-4B8C-83A1-F6EECF244321}">
                <p14:modId xmlns:p14="http://schemas.microsoft.com/office/powerpoint/2010/main" val="3129928168"/>
              </p:ext>
            </p:extLst>
          </p:nvPr>
        </p:nvGraphicFramePr>
        <p:xfrm>
          <a:off x="376518" y="2175605"/>
          <a:ext cx="34989247" cy="16527766"/>
        </p:xfrm>
        <a:graphic>
          <a:graphicData uri="http://schemas.openxmlformats.org/drawingml/2006/table">
            <a:tbl>
              <a:tblPr firstRow="1" bandRow="1">
                <a:tableStyleId>{5940675A-B579-460E-94D1-54222C63F5DA}</a:tableStyleId>
              </a:tblPr>
              <a:tblGrid>
                <a:gridCol w="2871314">
                  <a:extLst>
                    <a:ext uri="{9D8B030D-6E8A-4147-A177-3AD203B41FA5}">
                      <a16:colId xmlns:a16="http://schemas.microsoft.com/office/drawing/2014/main" val="20000"/>
                    </a:ext>
                  </a:extLst>
                </a:gridCol>
                <a:gridCol w="8701884">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5501555">
                  <a:extLst>
                    <a:ext uri="{9D8B030D-6E8A-4147-A177-3AD203B41FA5}">
                      <a16:colId xmlns:a16="http://schemas.microsoft.com/office/drawing/2014/main" val="20003"/>
                    </a:ext>
                  </a:extLst>
                </a:gridCol>
                <a:gridCol w="5501555">
                  <a:extLst>
                    <a:ext uri="{9D8B030D-6E8A-4147-A177-3AD203B41FA5}">
                      <a16:colId xmlns:a16="http://schemas.microsoft.com/office/drawing/2014/main" val="20004"/>
                    </a:ext>
                  </a:extLst>
                </a:gridCol>
                <a:gridCol w="6911384">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pPr algn="ctr"/>
                      <a:r>
                        <a:rPr lang="en-US" sz="4400">
                          <a:latin typeface="Times New Roman" panose="02020603050405020304" pitchFamily="18" charset="0"/>
                          <a:cs typeface="Times New Roman" panose="02020603050405020304" pitchFamily="18" charset="0"/>
                        </a:rPr>
                        <a:t>7</a:t>
                      </a:r>
                    </a:p>
                  </a:txBody>
                  <a:tcPr marL="301752" marR="301752" marT="150876" marB="150876"/>
                </a:tc>
                <a:tc>
                  <a:txBody>
                    <a:bodyPr/>
                    <a:lstStyle/>
                    <a:p>
                      <a:r>
                        <a:rPr lang="en-US" sz="4400" err="1">
                          <a:latin typeface="Times New Roman" panose="02020603050405020304" pitchFamily="18" charset="0"/>
                          <a:cs typeface="Times New Roman" panose="02020603050405020304" pitchFamily="18" charset="0"/>
                        </a:rPr>
                        <a:t>PotNet</a:t>
                      </a:r>
                      <a:r>
                        <a:rPr lang="en-US" sz="4400">
                          <a:latin typeface="Times New Roman" panose="02020603050405020304" pitchFamily="18" charset="0"/>
                          <a:cs typeface="Times New Roman" panose="02020603050405020304" pitchFamily="18" charset="0"/>
                        </a:rPr>
                        <a:t>: Pothole detection for autonomous vehicle system using Convolutional Neural Network.</a:t>
                      </a: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Deepak Kumar </a:t>
                      </a:r>
                      <a:r>
                        <a:rPr lang="en-IN" sz="4400" err="1">
                          <a:latin typeface="Times New Roman" panose="02020603050405020304" pitchFamily="18" charset="0"/>
                          <a:cs typeface="Times New Roman" panose="02020603050405020304" pitchFamily="18" charset="0"/>
                        </a:rPr>
                        <a:t>Dewangan</a:t>
                      </a:r>
                      <a:r>
                        <a:rPr lang="en-IN" sz="4400">
                          <a:latin typeface="Times New Roman" panose="02020603050405020304" pitchFamily="18" charset="0"/>
                          <a:cs typeface="Times New Roman" panose="02020603050405020304" pitchFamily="18" charset="0"/>
                        </a:rPr>
                        <a:t>, Satya Prakash Sahu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200" b="0" i="0" kern="1200">
                          <a:solidFill>
                            <a:schemeClr val="tx1"/>
                          </a:solidFill>
                          <a:effectLst/>
                          <a:latin typeface="Times New Roman" panose="02020603050405020304" pitchFamily="18" charset="0"/>
                          <a:ea typeface="+mn-ea"/>
                          <a:cs typeface="Times New Roman" panose="02020603050405020304" pitchFamily="18" charset="0"/>
                        </a:rPr>
                        <a:t>CNN (camera, </a:t>
                      </a:r>
                      <a:r>
                        <a:rPr lang="en-IN" sz="4200">
                          <a:latin typeface="Times New Roman" panose="02020603050405020304" pitchFamily="18" charset="0"/>
                          <a:cs typeface="Times New Roman" panose="02020603050405020304" pitchFamily="18" charset="0"/>
                        </a:rPr>
                        <a:t>Raspberry </a:t>
                      </a:r>
                      <a:r>
                        <a:rPr lang="en-IN" sz="4200" b="0" i="0" kern="1200">
                          <a:solidFill>
                            <a:schemeClr val="tx1"/>
                          </a:solidFill>
                          <a:effectLst/>
                          <a:latin typeface="Times New Roman" panose="02020603050405020304" pitchFamily="18" charset="0"/>
                          <a:ea typeface="+mn-ea"/>
                          <a:cs typeface="Times New Roman" panose="02020603050405020304" pitchFamily="18" charset="0"/>
                        </a:rPr>
                        <a:t>Pi) achieves 99.02% accuracy (Specificity 99.01%, Sensitivity 99.03%, Precision 98.03%, F1 98.33%).</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public dataset named "Nienaber Potholes" accessed from Kaggle</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Camera Calibration Needed, Distance Measurement Challenges </a:t>
                      </a:r>
                    </a:p>
                  </a:txBody>
                  <a:tcPr marL="301752" marR="301752" marT="150876" marB="150876"/>
                </a:tc>
                <a:extLst>
                  <a:ext uri="{0D108BD9-81ED-4DB2-BD59-A6C34878D82A}">
                    <a16:rowId xmlns:a16="http://schemas.microsoft.com/office/drawing/2014/main" val="10001"/>
                  </a:ext>
                </a:extLst>
              </a:tr>
              <a:tr h="2581354">
                <a:tc>
                  <a:txBody>
                    <a:bodyPr/>
                    <a:lstStyle/>
                    <a:p>
                      <a:pPr algn="ctr"/>
                      <a:r>
                        <a:rPr lang="en-US" sz="4400">
                          <a:latin typeface="Times New Roman" panose="02020603050405020304" pitchFamily="18" charset="0"/>
                          <a:cs typeface="Times New Roman" panose="02020603050405020304" pitchFamily="18" charset="0"/>
                        </a:rPr>
                        <a:t>8</a:t>
                      </a:r>
                    </a:p>
                  </a:txBody>
                  <a:tcPr marL="301752" marR="301752" marT="150876" marB="150876"/>
                </a:tc>
                <a:tc>
                  <a:txBody>
                    <a:bodyPr/>
                    <a:lstStyle/>
                    <a:p>
                      <a:r>
                        <a:rPr lang="en-US" sz="4400">
                          <a:latin typeface="Times New Roman" panose="02020603050405020304" pitchFamily="18" charset="0"/>
                          <a:cs typeface="Times New Roman" panose="02020603050405020304" pitchFamily="18" charset="0"/>
                        </a:rPr>
                        <a:t>A Real-time Pothole Detection Based on Deep Learning Approach </a:t>
                      </a: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Yeoh Keng </a:t>
                      </a:r>
                      <a:r>
                        <a:rPr lang="en-IN" sz="4400" err="1">
                          <a:latin typeface="Times New Roman" panose="02020603050405020304" pitchFamily="18" charset="0"/>
                          <a:cs typeface="Times New Roman" panose="02020603050405020304" pitchFamily="18" charset="0"/>
                        </a:rPr>
                        <a:t>Yik</a:t>
                      </a:r>
                      <a:r>
                        <a:rPr lang="en-IN" sz="4400">
                          <a:latin typeface="Times New Roman" panose="02020603050405020304" pitchFamily="18" charset="0"/>
                          <a:cs typeface="Times New Roman" panose="02020603050405020304" pitchFamily="18" charset="0"/>
                        </a:rPr>
                        <a:t>, Nurul </a:t>
                      </a:r>
                      <a:r>
                        <a:rPr lang="en-IN" sz="4400" err="1">
                          <a:latin typeface="Times New Roman" panose="02020603050405020304" pitchFamily="18" charset="0"/>
                          <a:cs typeface="Times New Roman" panose="02020603050405020304" pitchFamily="18" charset="0"/>
                        </a:rPr>
                        <a:t>Ezaila</a:t>
                      </a:r>
                      <a:r>
                        <a:rPr lang="en-IN" sz="4400">
                          <a:latin typeface="Times New Roman" panose="02020603050405020304" pitchFamily="18" charset="0"/>
                          <a:cs typeface="Times New Roman" panose="02020603050405020304" pitchFamily="18" charset="0"/>
                        </a:rPr>
                        <a:t> Alias, </a:t>
                      </a:r>
                      <a:r>
                        <a:rPr lang="en-IN" sz="4400" err="1">
                          <a:latin typeface="Times New Roman" panose="02020603050405020304" pitchFamily="18" charset="0"/>
                          <a:cs typeface="Times New Roman" panose="02020603050405020304" pitchFamily="18" charset="0"/>
                        </a:rPr>
                        <a:t>Yusmeeraz</a:t>
                      </a:r>
                      <a:r>
                        <a:rPr lang="en-IN" sz="4400">
                          <a:latin typeface="Times New Roman" panose="02020603050405020304" pitchFamily="18" charset="0"/>
                          <a:cs typeface="Times New Roman" panose="02020603050405020304" pitchFamily="18" charset="0"/>
                        </a:rPr>
                        <a:t> Yusof and </a:t>
                      </a:r>
                      <a:r>
                        <a:rPr lang="en-IN" sz="4400" err="1">
                          <a:latin typeface="Times New Roman" panose="02020603050405020304" pitchFamily="18" charset="0"/>
                          <a:cs typeface="Times New Roman" panose="02020603050405020304" pitchFamily="18" charset="0"/>
                        </a:rPr>
                        <a:t>Suhaila</a:t>
                      </a:r>
                      <a:r>
                        <a:rPr lang="en-IN" sz="4400">
                          <a:latin typeface="Times New Roman" panose="02020603050405020304" pitchFamily="18" charset="0"/>
                          <a:cs typeface="Times New Roman" panose="02020603050405020304" pitchFamily="18" charset="0"/>
                        </a:rPr>
                        <a:t> Isaak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YOLOv3 (Webcam, Multiprocessing) - </a:t>
                      </a:r>
                      <a:r>
                        <a:rPr lang="en-US" sz="4200" b="0" i="0" kern="1200" err="1">
                          <a:solidFill>
                            <a:schemeClr val="tx1"/>
                          </a:solidFill>
                          <a:effectLst/>
                          <a:latin typeface="Times New Roman" panose="02020603050405020304" pitchFamily="18" charset="0"/>
                          <a:ea typeface="+mn-ea"/>
                          <a:cs typeface="Times New Roman" panose="02020603050405020304" pitchFamily="18" charset="0"/>
                        </a:rPr>
                        <a:t>mAP</a:t>
                      </a:r>
                      <a:r>
                        <a:rPr lang="en-US" sz="4200" b="0" i="0" kern="1200">
                          <a:solidFill>
                            <a:schemeClr val="tx1"/>
                          </a:solidFill>
                          <a:effectLst/>
                          <a:latin typeface="Times New Roman" panose="02020603050405020304" pitchFamily="18" charset="0"/>
                          <a:ea typeface="+mn-ea"/>
                          <a:cs typeface="Times New Roman" panose="02020603050405020304" pitchFamily="18" charset="0"/>
                        </a:rPr>
                        <a:t> 65.05% (Precision 0.9%, Recall 0.45%).</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330 pothole images used to train the YOLOv3 model for real-time pothole detection</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panose="02020603050405020304" pitchFamily="18" charset="0"/>
                          <a:cs typeface="Times New Roman" panose="02020603050405020304" pitchFamily="18" charset="0"/>
                        </a:rPr>
                        <a:t>Calibration, Small Dataset, Low Power, Precision-Recall Tradeoff</a:t>
                      </a:r>
                    </a:p>
                  </a:txBody>
                  <a:tcPr marL="301752" marR="301752" marT="150876" marB="150876"/>
                </a:tc>
                <a:extLst>
                  <a:ext uri="{0D108BD9-81ED-4DB2-BD59-A6C34878D82A}">
                    <a16:rowId xmlns:a16="http://schemas.microsoft.com/office/drawing/2014/main" val="10003"/>
                  </a:ext>
                </a:extLst>
              </a:tr>
              <a:tr h="2581354">
                <a:tc>
                  <a:txBody>
                    <a:bodyPr/>
                    <a:lstStyle/>
                    <a:p>
                      <a:pPr algn="ctr"/>
                      <a:r>
                        <a:rPr lang="en-US" sz="4400">
                          <a:latin typeface="Times New Roman" panose="02020603050405020304" pitchFamily="18" charset="0"/>
                          <a:cs typeface="Times New Roman" panose="02020603050405020304" pitchFamily="18" charset="0"/>
                        </a:rPr>
                        <a:t>9</a:t>
                      </a:r>
                    </a:p>
                  </a:txBody>
                  <a:tcPr marL="301752" marR="301752" marT="150876" marB="150876"/>
                </a:tc>
                <a:tc>
                  <a:txBody>
                    <a:bodyPr/>
                    <a:lstStyle/>
                    <a:p>
                      <a:pPr lvl="0">
                        <a:buNone/>
                      </a:pPr>
                      <a:r>
                        <a:rPr lang="en-US" sz="4400" b="0" i="0" u="none" strike="noStrike" noProof="0" err="1">
                          <a:solidFill>
                            <a:srgbClr val="000000"/>
                          </a:solidFill>
                          <a:latin typeface="Times New Roman" panose="02020603050405020304" pitchFamily="18" charset="0"/>
                          <a:cs typeface="Times New Roman" panose="02020603050405020304" pitchFamily="18" charset="0"/>
                        </a:rPr>
                        <a:t>DeepBus</a:t>
                      </a:r>
                      <a:r>
                        <a:rPr lang="en-US" sz="4400" b="0" i="0" u="none" strike="noStrike" noProof="0">
                          <a:solidFill>
                            <a:srgbClr val="000000"/>
                          </a:solidFill>
                          <a:latin typeface="Times New Roman" panose="02020603050405020304" pitchFamily="18" charset="0"/>
                          <a:cs typeface="Times New Roman" panose="02020603050405020304" pitchFamily="18" charset="0"/>
                        </a:rPr>
                        <a:t>: Machine Learning based Real Time Pothole Detection system for smart transportation using IoT</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panose="02020603050405020304" pitchFamily="18" charset="0"/>
                          <a:cs typeface="Times New Roman" panose="02020603050405020304" pitchFamily="18" charset="0"/>
                        </a:rPr>
                        <a:t>Kashish Bansal, Kashish Mittal, Gautam Ahuja, Ashima Singh, </a:t>
                      </a:r>
                      <a:r>
                        <a:rPr lang="en-IN" sz="4400" err="1">
                          <a:latin typeface="Times New Roman" panose="02020603050405020304" pitchFamily="18" charset="0"/>
                          <a:cs typeface="Times New Roman" panose="02020603050405020304" pitchFamily="18" charset="0"/>
                        </a:rPr>
                        <a:t>Sukhpal</a:t>
                      </a:r>
                      <a:r>
                        <a:rPr lang="en-IN" sz="4400">
                          <a:latin typeface="Times New Roman" panose="02020603050405020304" pitchFamily="18" charset="0"/>
                          <a:cs typeface="Times New Roman" panose="02020603050405020304" pitchFamily="18" charset="0"/>
                        </a:rPr>
                        <a:t> Singh Gill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200">
                          <a:latin typeface="Times New Roman" panose="02020603050405020304" pitchFamily="18" charset="0"/>
                          <a:cs typeface="Times New Roman" panose="02020603050405020304" pitchFamily="18" charset="0"/>
                        </a:rPr>
                        <a:t>Accelerometer, Gyroscope, Random Forest tree</a:t>
                      </a:r>
                      <a:r>
                        <a:rPr lang="en-US" sz="4200" b="0" i="0" kern="1200">
                          <a:solidFill>
                            <a:schemeClr val="tx1"/>
                          </a:solidFill>
                          <a:effectLst/>
                          <a:latin typeface="Times New Roman" panose="02020603050405020304" pitchFamily="18" charset="0"/>
                          <a:ea typeface="+mn-ea"/>
                          <a:cs typeface="Times New Roman" panose="02020603050405020304" pitchFamily="18" charset="0"/>
                        </a:rPr>
                        <a:t>-&gt; Real-time map (86.8% Accuracy, 83.7% Precision, Rec, F1).</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200" b="0" i="0" kern="1200">
                          <a:solidFill>
                            <a:schemeClr val="tx1"/>
                          </a:solidFill>
                          <a:effectLst/>
                          <a:latin typeface="Times New Roman" panose="02020603050405020304" pitchFamily="18" charset="0"/>
                          <a:ea typeface="+mn-ea"/>
                          <a:cs typeface="Times New Roman" panose="02020603050405020304" pitchFamily="18" charset="0"/>
                        </a:rPr>
                        <a:t>custom dataset was created for training the pothole detection system</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4300" b="0" i="0" u="none" strike="noStrike" noProof="0" dirty="0">
                          <a:solidFill>
                            <a:srgbClr val="000000"/>
                          </a:solidFill>
                          <a:latin typeface="Times New Roman" panose="02020603050405020304" pitchFamily="18" charset="0"/>
                          <a:cs typeface="Times New Roman" panose="02020603050405020304" pitchFamily="18" charset="0"/>
                        </a:rPr>
                        <a:t>Misclassifications, limited pothole severity detection, smartphone dependency</a:t>
                      </a:r>
                      <a:endParaRPr lang="en-US" sz="43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bl>
          </a:graphicData>
        </a:graphic>
      </p:graphicFrame>
      <p:sp>
        <p:nvSpPr>
          <p:cNvPr id="5" name="Title 1">
            <a:extLst>
              <a:ext uri="{FF2B5EF4-FFF2-40B4-BE49-F238E27FC236}">
                <a16:creationId xmlns:a16="http://schemas.microsoft.com/office/drawing/2014/main" id="{FCAF7BED-F597-59CD-E938-F1BBCD23BFFF}"/>
              </a:ext>
            </a:extLst>
          </p:cNvPr>
          <p:cNvSpPr txBox="1">
            <a:spLocks/>
          </p:cNvSpPr>
          <p:nvPr/>
        </p:nvSpPr>
        <p:spPr>
          <a:xfrm>
            <a:off x="530860" y="-562388"/>
            <a:ext cx="34701480" cy="3087615"/>
          </a:xfrm>
          <a:prstGeom prst="rect">
            <a:avLst/>
          </a:prstGeom>
        </p:spPr>
        <p:txBody>
          <a:bodyPr vert="horz" lIns="91440" tIns="45720" rIns="91440" bIns="45720" rtlCol="0" anchor="ctr">
            <a:normAutofit/>
          </a:bodyPr>
          <a:lst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84228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2DBF5BA-B138-5729-B3BE-37614FA1D247}"/>
              </a:ext>
            </a:extLst>
          </p:cNvPr>
          <p:cNvSpPr>
            <a:spLocks noGrp="1"/>
          </p:cNvSpPr>
          <p:nvPr>
            <p:ph type="ftr" sz="quarter" idx="11"/>
          </p:nvPr>
        </p:nvSpPr>
        <p:spPr/>
        <p:txBody>
          <a:bodyPr/>
          <a:lstStyle/>
          <a:p>
            <a:r>
              <a:rPr lang="en-US"/>
              <a:t>RTRP/SRP</a:t>
            </a:r>
          </a:p>
        </p:txBody>
      </p:sp>
      <p:sp>
        <p:nvSpPr>
          <p:cNvPr id="3" name="Title 1">
            <a:extLst>
              <a:ext uri="{FF2B5EF4-FFF2-40B4-BE49-F238E27FC236}">
                <a16:creationId xmlns:a16="http://schemas.microsoft.com/office/drawing/2014/main" id="{3CE76C54-4E61-12A4-A99D-78E7BACD3E5C}"/>
              </a:ext>
            </a:extLst>
          </p:cNvPr>
          <p:cNvSpPr txBox="1">
            <a:spLocks/>
          </p:cNvSpPr>
          <p:nvPr/>
        </p:nvSpPr>
        <p:spPr>
          <a:xfrm>
            <a:off x="530860" y="-562388"/>
            <a:ext cx="34701480" cy="3087615"/>
          </a:xfrm>
          <a:prstGeom prst="rect">
            <a:avLst/>
          </a:prstGeom>
        </p:spPr>
        <p:txBody>
          <a:bodyPr vert="horz" lIns="91440" tIns="45720" rIns="91440" bIns="45720" rtlCol="0" anchor="ctr">
            <a:normAutofit/>
          </a:bodyPr>
          <a:lst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4" name="Content Placeholder 5">
            <a:extLst>
              <a:ext uri="{FF2B5EF4-FFF2-40B4-BE49-F238E27FC236}">
                <a16:creationId xmlns:a16="http://schemas.microsoft.com/office/drawing/2014/main" id="{F466A031-BA3C-6FDF-24A6-B7999C1842C6}"/>
              </a:ext>
            </a:extLst>
          </p:cNvPr>
          <p:cNvGraphicFramePr>
            <a:graphicFrameLocks/>
          </p:cNvGraphicFramePr>
          <p:nvPr>
            <p:extLst>
              <p:ext uri="{D42A27DB-BD31-4B8C-83A1-F6EECF244321}">
                <p14:modId xmlns:p14="http://schemas.microsoft.com/office/powerpoint/2010/main" val="1591478745"/>
              </p:ext>
            </p:extLst>
          </p:nvPr>
        </p:nvGraphicFramePr>
        <p:xfrm>
          <a:off x="430306" y="2390757"/>
          <a:ext cx="34854776" cy="16322194"/>
        </p:xfrm>
        <a:graphic>
          <a:graphicData uri="http://schemas.openxmlformats.org/drawingml/2006/table">
            <a:tbl>
              <a:tblPr firstRow="1" bandRow="1">
                <a:tableStyleId>{5940675A-B579-460E-94D1-54222C63F5DA}</a:tableStyleId>
              </a:tblPr>
              <a:tblGrid>
                <a:gridCol w="2043953">
                  <a:extLst>
                    <a:ext uri="{9D8B030D-6E8A-4147-A177-3AD203B41FA5}">
                      <a16:colId xmlns:a16="http://schemas.microsoft.com/office/drawing/2014/main" val="20000"/>
                    </a:ext>
                  </a:extLst>
                </a:gridCol>
                <a:gridCol w="7718612">
                  <a:extLst>
                    <a:ext uri="{9D8B030D-6E8A-4147-A177-3AD203B41FA5}">
                      <a16:colId xmlns:a16="http://schemas.microsoft.com/office/drawing/2014/main" val="20001"/>
                    </a:ext>
                  </a:extLst>
                </a:gridCol>
                <a:gridCol w="7100047">
                  <a:extLst>
                    <a:ext uri="{9D8B030D-6E8A-4147-A177-3AD203B41FA5}">
                      <a16:colId xmlns:a16="http://schemas.microsoft.com/office/drawing/2014/main" val="20002"/>
                    </a:ext>
                  </a:extLst>
                </a:gridCol>
                <a:gridCol w="6427694">
                  <a:extLst>
                    <a:ext uri="{9D8B030D-6E8A-4147-A177-3AD203B41FA5}">
                      <a16:colId xmlns:a16="http://schemas.microsoft.com/office/drawing/2014/main" val="20003"/>
                    </a:ext>
                  </a:extLst>
                </a:gridCol>
                <a:gridCol w="4615458">
                  <a:extLst>
                    <a:ext uri="{9D8B030D-6E8A-4147-A177-3AD203B41FA5}">
                      <a16:colId xmlns:a16="http://schemas.microsoft.com/office/drawing/2014/main" val="20004"/>
                    </a:ext>
                  </a:extLst>
                </a:gridCol>
                <a:gridCol w="6949012">
                  <a:extLst>
                    <a:ext uri="{9D8B030D-6E8A-4147-A177-3AD203B41FA5}">
                      <a16:colId xmlns:a16="http://schemas.microsoft.com/office/drawing/2014/main" val="20005"/>
                    </a:ext>
                  </a:extLst>
                </a:gridCol>
              </a:tblGrid>
              <a:tr h="2688087">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5913523">
                <a:tc>
                  <a:txBody>
                    <a:bodyPr/>
                    <a:lstStyle/>
                    <a:p>
                      <a:pPr algn="ctr"/>
                      <a:r>
                        <a:rPr lang="en-US" sz="4400">
                          <a:latin typeface="Times New Roman"/>
                          <a:cs typeface="Times New Roman"/>
                        </a:rPr>
                        <a:t>10</a:t>
                      </a:r>
                    </a:p>
                  </a:txBody>
                  <a:tcPr marL="301752" marR="301752" marT="150876" marB="150876"/>
                </a:tc>
                <a:tc>
                  <a:txBody>
                    <a:bodyPr/>
                    <a:lstStyle/>
                    <a:p>
                      <a:r>
                        <a:rPr lang="en-US" sz="4400">
                          <a:latin typeface="Times New Roman"/>
                          <a:cs typeface="Times New Roman"/>
                        </a:rPr>
                        <a:t>Intelligent Real Time Pothole Detection and Warning System for Automobile Applications Based on IoT Technology </a:t>
                      </a:r>
                      <a:endParaRPr lang="en-US" sz="44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400">
                          <a:latin typeface="Times New Roman"/>
                          <a:cs typeface="Times New Roman"/>
                        </a:rPr>
                        <a:t>M.S. Kamalesh, Bharatiraja Chokkalingam, Jeevanantham Arumugam, Gomathy Sengottaiyan, Shanmugavadivel Subramani, Mansoor Ahmad Shah </a:t>
                      </a:r>
                      <a:endParaRPr lang="en-US" sz="4400">
                        <a:latin typeface="Times New Roman"/>
                        <a:cs typeface="Times New Roman"/>
                      </a:endParaRPr>
                    </a:p>
                  </a:txBody>
                  <a:tcPr marL="301752" marR="301752" marT="150876" marB="150876"/>
                </a:tc>
                <a:tc>
                  <a:txBody>
                    <a:bodyPr/>
                    <a:lstStyle/>
                    <a:p>
                      <a:r>
                        <a:rPr lang="en-IN" sz="4100" b="0" i="0" kern="1200">
                          <a:solidFill>
                            <a:schemeClr val="tx1"/>
                          </a:solidFill>
                          <a:effectLst/>
                          <a:latin typeface="Times New Roman"/>
                          <a:ea typeface="+mn-ea"/>
                          <a:cs typeface="Times New Roman"/>
                        </a:rPr>
                        <a:t>Pi3, AWS, GSM/GPS, Accel, uC (ADXL345, Atmega328p) -&gt; Image Processing, IoT. Tests across conditions. GPS in AWS (XYZ for potholes).</a:t>
                      </a:r>
                      <a:endParaRPr lang="en-US" sz="4100">
                        <a:latin typeface="Times New Roman"/>
                        <a:cs typeface="Times New Roman"/>
                      </a:endParaRPr>
                    </a:p>
                  </a:txBody>
                  <a:tcPr marL="301752" marR="301752" marT="150876" marB="150876"/>
                </a:tc>
                <a:tc>
                  <a:txBody>
                    <a:bodyPr/>
                    <a:lstStyle/>
                    <a:p>
                      <a:r>
                        <a:rPr lang="en-US" sz="4200">
                          <a:latin typeface="Times New Roman" panose="02020603050405020304" pitchFamily="18" charset="0"/>
                          <a:cs typeface="Times New Roman" panose="02020603050405020304" pitchFamily="18" charset="0"/>
                        </a:rPr>
                        <a:t>Not specifically mentioned</a:t>
                      </a:r>
                    </a:p>
                  </a:txBody>
                  <a:tcPr marL="301752" marR="301752" marT="150876" marB="150876"/>
                </a:tc>
                <a:tc>
                  <a:txBody>
                    <a:bodyPr/>
                    <a:lstStyle/>
                    <a:p>
                      <a:r>
                        <a:rPr lang="en-US" sz="4300" b="0" i="0" kern="1200">
                          <a:solidFill>
                            <a:schemeClr val="tx1"/>
                          </a:solidFill>
                          <a:effectLst/>
                          <a:latin typeface="Times New Roman"/>
                          <a:ea typeface="+mn-ea"/>
                          <a:cs typeface="Times New Roman"/>
                        </a:rPr>
                        <a:t>Processing power, network reliance, and potential device failures (ultrasonic). Optimal accuracy at 30 km/h.</a:t>
                      </a:r>
                      <a:endParaRPr lang="en-US" sz="4300">
                        <a:latin typeface="Times New Roman"/>
                        <a:cs typeface="Times New Roman"/>
                      </a:endParaRPr>
                    </a:p>
                  </a:txBody>
                  <a:tcPr marL="301752" marR="301752" marT="150876" marB="150876"/>
                </a:tc>
                <a:extLst>
                  <a:ext uri="{0D108BD9-81ED-4DB2-BD59-A6C34878D82A}">
                    <a16:rowId xmlns:a16="http://schemas.microsoft.com/office/drawing/2014/main" val="10001"/>
                  </a:ext>
                </a:extLst>
              </a:tr>
              <a:tr h="3777613">
                <a:tc>
                  <a:txBody>
                    <a:bodyPr/>
                    <a:lstStyle/>
                    <a:p>
                      <a:pPr algn="ctr"/>
                      <a:r>
                        <a:rPr lang="en-US" sz="4400">
                          <a:latin typeface="Times New Roman"/>
                          <a:cs typeface="Times New Roman"/>
                        </a:rPr>
                        <a:t>11</a:t>
                      </a:r>
                    </a:p>
                  </a:txBody>
                  <a:tcPr marL="301752" marR="301752" marT="150876" marB="150876"/>
                </a:tc>
                <a:tc>
                  <a:txBody>
                    <a:bodyPr/>
                    <a:lstStyle/>
                    <a:p>
                      <a:r>
                        <a:rPr lang="en-US" sz="4400">
                          <a:latin typeface="Times New Roman"/>
                          <a:cs typeface="Times New Roman"/>
                        </a:rPr>
                        <a:t>YOLOv8-Based Visual Detection of Road Hazards: Potholes, Sewer Covers, and Manholes</a:t>
                      </a:r>
                    </a:p>
                  </a:txBody>
                  <a:tcPr marL="301752" marR="301752" marT="150876" marB="150876"/>
                </a:tc>
                <a:tc>
                  <a:txBody>
                    <a:bodyPr/>
                    <a:lstStyle/>
                    <a:p>
                      <a:r>
                        <a:rPr lang="en-IN" sz="4400">
                          <a:latin typeface="Times New Roman"/>
                          <a:cs typeface="Times New Roman"/>
                        </a:rPr>
                        <a:t>Om Khare, Shubham Gandhi, Aditya Rahalkar, Sunil Mane </a:t>
                      </a:r>
                      <a:endParaRPr lang="en-US" sz="4400">
                        <a:latin typeface="Times New Roman"/>
                        <a:cs typeface="Times New Roman"/>
                      </a:endParaRPr>
                    </a:p>
                  </a:txBody>
                  <a:tcPr marL="301752" marR="301752" marT="150876" marB="150876"/>
                </a:tc>
                <a:tc>
                  <a:txBody>
                    <a:bodyPr/>
                    <a:lstStyle/>
                    <a:p>
                      <a:r>
                        <a:rPr lang="en-IN" sz="4100" b="0" i="0" kern="1200">
                          <a:solidFill>
                            <a:schemeClr val="tx1"/>
                          </a:solidFill>
                          <a:effectLst/>
                          <a:latin typeface="Times New Roman"/>
                          <a:ea typeface="+mn-ea"/>
                          <a:cs typeface="Times New Roman"/>
                        </a:rPr>
                        <a:t>YOLOv8 (norm, aug, hypertune) on Roboflow's Intel "Pothole Detection" (mAP).</a:t>
                      </a:r>
                      <a:endParaRPr lang="en-US" sz="4100">
                        <a:latin typeface="Times New Roman"/>
                        <a:cs typeface="Times New Roman"/>
                      </a:endParaRPr>
                    </a:p>
                  </a:txBody>
                  <a:tcPr marL="301752" marR="301752" marT="150876" marB="150876"/>
                </a:tc>
                <a:tc>
                  <a:txBody>
                    <a:bodyPr/>
                    <a:lstStyle/>
                    <a:p>
                      <a:r>
                        <a:rPr lang="en-IN" sz="4200" b="0" i="0" kern="1200" err="1">
                          <a:solidFill>
                            <a:schemeClr val="tx1"/>
                          </a:solidFill>
                          <a:effectLst/>
                          <a:latin typeface="Times New Roman" panose="02020603050405020304" pitchFamily="18" charset="0"/>
                          <a:ea typeface="+mn-ea"/>
                          <a:cs typeface="Times New Roman" panose="02020603050405020304" pitchFamily="18" charset="0"/>
                        </a:rPr>
                        <a:t>Roboflow</a:t>
                      </a:r>
                      <a:r>
                        <a:rPr lang="en-IN" sz="4200" b="0" i="0" kern="1200">
                          <a:solidFill>
                            <a:schemeClr val="tx1"/>
                          </a:solidFill>
                          <a:effectLst/>
                          <a:latin typeface="Times New Roman" panose="02020603050405020304" pitchFamily="18" charset="0"/>
                          <a:ea typeface="+mn-ea"/>
                          <a:cs typeface="Times New Roman" panose="02020603050405020304" pitchFamily="18" charset="0"/>
                        </a:rPr>
                        <a:t> Universe "Pothole Detection" dataset </a:t>
                      </a:r>
                      <a:r>
                        <a:rPr lang="en-US" sz="4200" b="0" i="0" kern="1200">
                          <a:solidFill>
                            <a:schemeClr val="tx1"/>
                          </a:solidFill>
                          <a:effectLst/>
                          <a:latin typeface="Times New Roman" panose="02020603050405020304" pitchFamily="18" charset="0"/>
                          <a:ea typeface="+mn-ea"/>
                          <a:cs typeface="Times New Roman" panose="02020603050405020304" pitchFamily="18" charset="0"/>
                        </a:rPr>
                        <a:t>and trained on a dashboard camera perspective.</a:t>
                      </a:r>
                      <a:endParaRPr lang="en-US" sz="42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300">
                          <a:latin typeface="Times New Roman"/>
                          <a:cs typeface="Times New Roman"/>
                        </a:rPr>
                        <a:t>Requires diverse training data and further testing in various conditions. </a:t>
                      </a:r>
                      <a:endParaRPr lang="en-US" sz="430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3"/>
                  </a:ext>
                </a:extLst>
              </a:tr>
              <a:tr h="3410444">
                <a:tc>
                  <a:txBody>
                    <a:bodyPr/>
                    <a:lstStyle/>
                    <a:p>
                      <a:pPr algn="ctr"/>
                      <a:r>
                        <a:rPr lang="en-US" sz="4400">
                          <a:latin typeface="Times New Roman"/>
                          <a:cs typeface="Times New Roman"/>
                        </a:rPr>
                        <a:t>12</a:t>
                      </a:r>
                    </a:p>
                  </a:txBody>
                  <a:tcPr marL="301752" marR="301752" marT="150876" marB="150876"/>
                </a:tc>
                <a:tc>
                  <a:txBody>
                    <a:bodyPr/>
                    <a:lstStyle/>
                    <a:p>
                      <a:pPr lvl="0">
                        <a:buNone/>
                      </a:pPr>
                      <a:r>
                        <a:rPr lang="en-US" sz="4400" b="0" i="0" u="none" strike="noStrike" noProof="0">
                          <a:solidFill>
                            <a:srgbClr val="000000"/>
                          </a:solidFill>
                          <a:latin typeface="Times New Roman"/>
                          <a:cs typeface="Times New Roman"/>
                        </a:rPr>
                        <a:t>Pothole Detection and Dimension Estimation System using Deep Learning (YOLO) and Image Processing </a:t>
                      </a:r>
                      <a:endParaRPr lang="en-US" sz="4400">
                        <a:latin typeface="Times New Roman"/>
                        <a:cs typeface="Times New Roman"/>
                      </a:endParaRPr>
                    </a:p>
                  </a:txBody>
                  <a:tcPr marL="301752" marR="301752" marT="150876" marB="150876"/>
                </a:tc>
                <a:tc>
                  <a:txBody>
                    <a:bodyPr/>
                    <a:lstStyle/>
                    <a:p>
                      <a:r>
                        <a:rPr lang="en-IN" sz="4400">
                          <a:latin typeface="Times New Roman"/>
                          <a:cs typeface="Times New Roman"/>
                        </a:rPr>
                        <a:t>Pranjal A. Chitale, Kaustubh Y. Kekre, Hrishikesh R. Shenai, Ruhina Karani, Jay P. Gala</a:t>
                      </a:r>
                      <a:endParaRPr lang="en-US" sz="4400">
                        <a:latin typeface="Times New Roman"/>
                        <a:cs typeface="Times New Roman"/>
                      </a:endParaRPr>
                    </a:p>
                  </a:txBody>
                  <a:tcPr marL="301752" marR="301752" marT="150876" marB="150876"/>
                </a:tc>
                <a:tc>
                  <a:txBody>
                    <a:bodyPr/>
                    <a:lstStyle/>
                    <a:p>
                      <a:r>
                        <a:rPr lang="en-IN" sz="4100" b="0" i="0" kern="1200">
                          <a:solidFill>
                            <a:schemeClr val="tx1"/>
                          </a:solidFill>
                          <a:effectLst/>
                          <a:latin typeface="Times New Roman"/>
                          <a:ea typeface="+mn-ea"/>
                          <a:cs typeface="Times New Roman"/>
                        </a:rPr>
                        <a:t>YOLO, Image Processing, Triangular Similarity (mAP, IoU) - Custom India/Foreign Road Dataset.</a:t>
                      </a:r>
                      <a:endParaRPr lang="en-US" sz="4100">
                        <a:latin typeface="Times New Roman"/>
                        <a:cs typeface="Times New Roman"/>
                      </a:endParaRPr>
                    </a:p>
                  </a:txBody>
                  <a:tcPr marL="301752" marR="301752" marT="150876" marB="150876"/>
                </a:tc>
                <a:tc>
                  <a:txBody>
                    <a:bodyPr/>
                    <a:lstStyle/>
                    <a:p>
                      <a:pPr lvl="0">
                        <a:buNone/>
                      </a:pPr>
                      <a:r>
                        <a:rPr lang="en-IN" sz="4200" b="0" i="0" u="none" strike="noStrike" noProof="0">
                          <a:solidFill>
                            <a:srgbClr val="000000"/>
                          </a:solidFill>
                          <a:latin typeface="Times New Roman"/>
                          <a:cs typeface="Times New Roman"/>
                        </a:rPr>
                        <a:t>Custom Dataset (Indian and Foreign Roads)</a:t>
                      </a:r>
                      <a:endParaRPr lang="en-US" sz="4200">
                        <a:latin typeface="Times New Roman"/>
                        <a:cs typeface="Times New Roman"/>
                      </a:endParaRPr>
                    </a:p>
                  </a:txBody>
                  <a:tcPr marL="301752" marR="301752" marT="150876" marB="150876"/>
                </a:tc>
                <a:tc>
                  <a:txBody>
                    <a:bodyPr/>
                    <a:lstStyle/>
                    <a:p>
                      <a:pPr lvl="0">
                        <a:buNone/>
                      </a:pPr>
                      <a:r>
                        <a:rPr lang="en-US" sz="4300" b="0" i="0" u="none" strike="noStrike" noProof="0" dirty="0">
                          <a:solidFill>
                            <a:srgbClr val="000000"/>
                          </a:solidFill>
                          <a:latin typeface="Times New Roman"/>
                          <a:cs typeface="Times New Roman"/>
                        </a:rPr>
                        <a:t>Limited Dataset Size, Dependency on Camera Angle, Performance Variability with Environmental Factors</a:t>
                      </a:r>
                      <a:endParaRPr lang="en-US" dirty="0">
                        <a:latin typeface="Times New Roman"/>
                        <a:cs typeface="Times New Roman"/>
                      </a:endParaRPr>
                    </a:p>
                  </a:txBody>
                  <a:tcPr marL="301752" marR="301752" marT="150876" marB="15087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24982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CA9D5F7-E1A7-F9EF-645E-0ADD9A88F211}"/>
              </a:ext>
            </a:extLst>
          </p:cNvPr>
          <p:cNvSpPr>
            <a:spLocks noGrp="1"/>
          </p:cNvSpPr>
          <p:nvPr>
            <p:ph type="ftr" sz="quarter" idx="11"/>
          </p:nvPr>
        </p:nvSpPr>
        <p:spPr/>
        <p:txBody>
          <a:bodyPr/>
          <a:lstStyle/>
          <a:p>
            <a:r>
              <a:rPr lang="en-US"/>
              <a:t>RTRP/SRP</a:t>
            </a:r>
          </a:p>
        </p:txBody>
      </p:sp>
      <p:sp>
        <p:nvSpPr>
          <p:cNvPr id="3" name="Title 1">
            <a:extLst>
              <a:ext uri="{FF2B5EF4-FFF2-40B4-BE49-F238E27FC236}">
                <a16:creationId xmlns:a16="http://schemas.microsoft.com/office/drawing/2014/main" id="{4616E4A7-5E9A-EEAA-F23F-6CC8DB83C740}"/>
              </a:ext>
            </a:extLst>
          </p:cNvPr>
          <p:cNvSpPr txBox="1">
            <a:spLocks/>
          </p:cNvSpPr>
          <p:nvPr/>
        </p:nvSpPr>
        <p:spPr>
          <a:xfrm>
            <a:off x="530860" y="-562388"/>
            <a:ext cx="34701480" cy="3087615"/>
          </a:xfrm>
          <a:prstGeom prst="rect">
            <a:avLst/>
          </a:prstGeom>
        </p:spPr>
        <p:txBody>
          <a:bodyPr vert="horz" lIns="91440" tIns="45720" rIns="91440" bIns="45720" rtlCol="0" anchor="ctr">
            <a:normAutofit/>
          </a:bodyPr>
          <a:lst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4" name="Content Placeholder 5">
            <a:extLst>
              <a:ext uri="{FF2B5EF4-FFF2-40B4-BE49-F238E27FC236}">
                <a16:creationId xmlns:a16="http://schemas.microsoft.com/office/drawing/2014/main" id="{F38471B8-BAB5-D5BB-F474-BDC0D17D66CC}"/>
              </a:ext>
            </a:extLst>
          </p:cNvPr>
          <p:cNvGraphicFramePr>
            <a:graphicFrameLocks/>
          </p:cNvGraphicFramePr>
          <p:nvPr>
            <p:extLst>
              <p:ext uri="{D42A27DB-BD31-4B8C-83A1-F6EECF244321}">
                <p14:modId xmlns:p14="http://schemas.microsoft.com/office/powerpoint/2010/main" val="713377171"/>
              </p:ext>
            </p:extLst>
          </p:nvPr>
        </p:nvGraphicFramePr>
        <p:xfrm>
          <a:off x="828294" y="2525227"/>
          <a:ext cx="33623598" cy="14912326"/>
        </p:xfrm>
        <a:graphic>
          <a:graphicData uri="http://schemas.openxmlformats.org/drawingml/2006/table">
            <a:tbl>
              <a:tblPr firstRow="1" bandRow="1">
                <a:tableStyleId>{5940675A-B579-460E-94D1-54222C63F5DA}</a:tableStyleId>
              </a:tblPr>
              <a:tblGrid>
                <a:gridCol w="2301226">
                  <a:extLst>
                    <a:ext uri="{9D8B030D-6E8A-4147-A177-3AD203B41FA5}">
                      <a16:colId xmlns:a16="http://schemas.microsoft.com/office/drawing/2014/main" val="20000"/>
                    </a:ext>
                  </a:extLst>
                </a:gridCol>
                <a:gridCol w="8701881">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7699425">
                  <a:extLst>
                    <a:ext uri="{9D8B030D-6E8A-4147-A177-3AD203B41FA5}">
                      <a16:colId xmlns:a16="http://schemas.microsoft.com/office/drawing/2014/main" val="20003"/>
                    </a:ext>
                  </a:extLst>
                </a:gridCol>
                <a:gridCol w="9419511">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a:cs typeface="Times New Roman"/>
                        </a:rPr>
                        <a:t>Apps</a:t>
                      </a: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a:cs typeface="Times New Roman"/>
                        </a:rPr>
                        <a:t>Publishers</a:t>
                      </a: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pPr algn="ctr"/>
                      <a:r>
                        <a:rPr lang="en-US" sz="5000">
                          <a:latin typeface="Times New Roman" panose="02020603050405020304" pitchFamily="18" charset="0"/>
                          <a:cs typeface="Times New Roman" panose="02020603050405020304" pitchFamily="18" charset="0"/>
                        </a:rPr>
                        <a:t>13</a:t>
                      </a:r>
                    </a:p>
                  </a:txBody>
                  <a:tcPr marL="301752" marR="301752" marT="150876" marB="150876"/>
                </a:tc>
                <a:tc>
                  <a:txBody>
                    <a:bodyPr/>
                    <a:lstStyle/>
                    <a:p>
                      <a:r>
                        <a:rPr lang="en-IN" sz="5000">
                          <a:latin typeface="Times New Roman"/>
                          <a:cs typeface="Times New Roman"/>
                        </a:rPr>
                        <a:t>Pothole Radar</a:t>
                      </a:r>
                      <a:endParaRPr lang="en-US" sz="5000">
                        <a:latin typeface="Times New Roman"/>
                        <a:cs typeface="Times New Roman"/>
                      </a:endParaRPr>
                    </a:p>
                  </a:txBody>
                  <a:tcPr marL="301752" marR="301752" marT="150876" marB="150876"/>
                </a:tc>
                <a:tc>
                  <a:txBody>
                    <a:bodyPr/>
                    <a:lstStyle/>
                    <a:p>
                      <a:r>
                        <a:rPr lang="en-US" sz="5000">
                          <a:latin typeface="Times New Roman"/>
                          <a:cs typeface="Times New Roman"/>
                        </a:rPr>
                        <a:t>JCL Apps</a:t>
                      </a:r>
                    </a:p>
                  </a:txBody>
                  <a:tcPr marL="301752" marR="301752" marT="150876" marB="150876"/>
                </a:tc>
                <a:tc>
                  <a:txBody>
                    <a:bodyPr/>
                    <a:lstStyle/>
                    <a:p>
                      <a:r>
                        <a:rPr lang="en-US" sz="5000">
                          <a:latin typeface="Times New Roman"/>
                          <a:cs typeface="Times New Roman"/>
                        </a:rPr>
                        <a:t>Centralized database stores all user marked potholes using </a:t>
                      </a:r>
                      <a:r>
                        <a:rPr lang="en-US" sz="5000" err="1">
                          <a:latin typeface="Times New Roman"/>
                          <a:cs typeface="Times New Roman"/>
                        </a:rPr>
                        <a:t>gps</a:t>
                      </a:r>
                      <a:r>
                        <a:rPr lang="en-US" sz="5000">
                          <a:latin typeface="Times New Roman"/>
                          <a:cs typeface="Times New Roman"/>
                        </a:rPr>
                        <a:t> and notify when a pothole is nearby</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5000">
                          <a:latin typeface="Times New Roman"/>
                          <a:cs typeface="Times New Roman"/>
                        </a:rPr>
                        <a:t>not user friendly, bad UI, only uses GPS to find potholes marked by users priorly not real-time detection.</a:t>
                      </a:r>
                    </a:p>
                  </a:txBody>
                  <a:tcPr marL="301752" marR="301752" marT="150876" marB="150876"/>
                </a:tc>
                <a:extLst>
                  <a:ext uri="{0D108BD9-81ED-4DB2-BD59-A6C34878D82A}">
                    <a16:rowId xmlns:a16="http://schemas.microsoft.com/office/drawing/2014/main" val="10001"/>
                  </a:ext>
                </a:extLst>
              </a:tr>
              <a:tr h="2581354">
                <a:tc>
                  <a:txBody>
                    <a:bodyPr/>
                    <a:lstStyle/>
                    <a:p>
                      <a:pPr algn="ctr"/>
                      <a:r>
                        <a:rPr lang="en-US" sz="5000">
                          <a:latin typeface="Times New Roman" panose="02020603050405020304" pitchFamily="18" charset="0"/>
                          <a:cs typeface="Times New Roman" panose="02020603050405020304" pitchFamily="18" charset="0"/>
                        </a:rPr>
                        <a:t>14</a:t>
                      </a:r>
                    </a:p>
                  </a:txBody>
                  <a:tcPr marL="301752" marR="301752" marT="150876" marB="150876"/>
                </a:tc>
                <a:tc>
                  <a:txBody>
                    <a:bodyPr/>
                    <a:lstStyle/>
                    <a:p>
                      <a:r>
                        <a:rPr lang="en-IN" sz="5000" err="1">
                          <a:latin typeface="Times New Roman"/>
                          <a:cs typeface="Times New Roman"/>
                        </a:rPr>
                        <a:t>RoadBounce</a:t>
                      </a:r>
                      <a:r>
                        <a:rPr lang="en-IN" sz="5000">
                          <a:latin typeface="Times New Roman"/>
                          <a:cs typeface="Times New Roman"/>
                        </a:rPr>
                        <a:t> Pothole Guard </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5000" err="1">
                          <a:latin typeface="Times New Roman"/>
                          <a:cs typeface="Times New Roman"/>
                        </a:rPr>
                        <a:t>Definitics</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5000" b="0" i="0" u="none" strike="noStrike" noProof="0">
                          <a:solidFill>
                            <a:schemeClr val="tx1"/>
                          </a:solidFill>
                          <a:latin typeface="Times New Roman"/>
                        </a:rPr>
                        <a:t>Mounts in car, detects potholes and clicks pictures, records GPS location &amp; severity. Generates report after your drive</a:t>
                      </a:r>
                      <a:endParaRPr lang="en-US" sz="5000" b="0">
                        <a:solidFill>
                          <a:schemeClr val="tx1"/>
                        </a:solidFill>
                        <a:latin typeface="Times New Roman"/>
                      </a:endParaRPr>
                    </a:p>
                  </a:txBody>
                  <a:tcPr marL="301752" marR="301752" marT="150876" marB="150876"/>
                </a:tc>
                <a:tc>
                  <a:txBody>
                    <a:bodyPr/>
                    <a:lstStyle/>
                    <a:p>
                      <a:r>
                        <a:rPr lang="en-US" sz="5000">
                          <a:latin typeface="Times New Roman"/>
                          <a:cs typeface="Times New Roman"/>
                        </a:rPr>
                        <a:t>relying solely on phone sensors might not detect all potholes, especially smaller ones</a:t>
                      </a:r>
                    </a:p>
                  </a:txBody>
                  <a:tcPr marL="301752" marR="301752" marT="150876" marB="150876"/>
                </a:tc>
                <a:extLst>
                  <a:ext uri="{0D108BD9-81ED-4DB2-BD59-A6C34878D82A}">
                    <a16:rowId xmlns:a16="http://schemas.microsoft.com/office/drawing/2014/main" val="10003"/>
                  </a:ext>
                </a:extLst>
              </a:tr>
              <a:tr h="2581354">
                <a:tc>
                  <a:txBody>
                    <a:bodyPr/>
                    <a:lstStyle/>
                    <a:p>
                      <a:pPr algn="ctr"/>
                      <a:r>
                        <a:rPr lang="en-US" sz="5000">
                          <a:latin typeface="Times New Roman"/>
                          <a:cs typeface="Times New Roman"/>
                        </a:rPr>
                        <a:t>15</a:t>
                      </a:r>
                    </a:p>
                  </a:txBody>
                  <a:tcPr marL="301752" marR="301752" marT="150876" marB="150876"/>
                </a:tc>
                <a:tc>
                  <a:txBody>
                    <a:bodyPr/>
                    <a:lstStyle/>
                    <a:p>
                      <a:pPr lvl="0">
                        <a:buNone/>
                      </a:pPr>
                      <a:r>
                        <a:rPr lang="en-IN" sz="5000" b="0" i="0" u="none" strike="noStrike" noProof="0">
                          <a:solidFill>
                            <a:srgbClr val="000000"/>
                          </a:solidFill>
                          <a:latin typeface="Times New Roman"/>
                          <a:cs typeface="Times New Roman"/>
                        </a:rPr>
                        <a:t>Pothole Patrol</a:t>
                      </a:r>
                      <a:endParaRPr lang="en-US" sz="5000">
                        <a:latin typeface="Times New Roman"/>
                        <a:cs typeface="Times New Roman"/>
                      </a:endParaRPr>
                    </a:p>
                  </a:txBody>
                  <a:tcPr marL="301752" marR="301752" marT="150876" marB="150876"/>
                </a:tc>
                <a:tc>
                  <a:txBody>
                    <a:bodyPr/>
                    <a:lstStyle/>
                    <a:p>
                      <a:r>
                        <a:rPr lang="en-US" sz="5000">
                          <a:latin typeface="Times New Roman"/>
                          <a:cs typeface="Times New Roman"/>
                        </a:rPr>
                        <a:t>UMSEBENZI PATROL (PTY) LTD</a:t>
                      </a:r>
                      <a:endParaRPr lang="en-US" sz="5000">
                        <a:latin typeface="Times New Roman" panose="02020603050405020304" pitchFamily="18" charset="0"/>
                        <a:cs typeface="Times New Roman" panose="02020603050405020304" pitchFamily="18" charset="0"/>
                      </a:endParaRPr>
                    </a:p>
                  </a:txBody>
                  <a:tcPr marL="301752" marR="301752" marT="150876" marB="150876"/>
                </a:tc>
                <a:tc>
                  <a:txBody>
                    <a:bodyPr/>
                    <a:lstStyle/>
                    <a:p>
                      <a:pPr lvl="0">
                        <a:buNone/>
                      </a:pPr>
                      <a:r>
                        <a:rPr lang="en-US" sz="5000" b="0" i="0" u="none" strike="noStrike" noProof="0">
                          <a:solidFill>
                            <a:schemeClr val="tx1"/>
                          </a:solidFill>
                          <a:latin typeface="Times New Roman"/>
                        </a:rPr>
                        <a:t>Allows road users to report potholes in their area</a:t>
                      </a:r>
                      <a:endParaRPr lang="en-US" sz="5000">
                        <a:solidFill>
                          <a:schemeClr val="tx1"/>
                        </a:solidFill>
                        <a:latin typeface="Times New Roman"/>
                      </a:endParaRPr>
                    </a:p>
                  </a:txBody>
                  <a:tcPr marL="301752" marR="301752" marT="150876" marB="150876"/>
                </a:tc>
                <a:tc>
                  <a:txBody>
                    <a:bodyPr/>
                    <a:lstStyle/>
                    <a:p>
                      <a:pPr lvl="0">
                        <a:buNone/>
                      </a:pPr>
                      <a:r>
                        <a:rPr lang="en-US" sz="5000" b="0" i="0" u="none" strike="noStrike" noProof="0">
                          <a:solidFill>
                            <a:srgbClr val="000000"/>
                          </a:solidFill>
                          <a:latin typeface="Times New Roman"/>
                          <a:cs typeface="Times New Roman"/>
                        </a:rPr>
                        <a:t>Slow loading times, lack of response to issues, and excessive data collection</a:t>
                      </a:r>
                      <a:endParaRPr lang="en-US" sz="5000">
                        <a:latin typeface="Times New Roman"/>
                        <a:cs typeface="Times New Roman"/>
                      </a:endParaRPr>
                    </a:p>
                  </a:txBody>
                  <a:tcPr marL="301752" marR="301752" marT="150876" marB="150876"/>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946661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4962</TotalTime>
  <Words>2207</Words>
  <Application>Microsoft Office PowerPoint</Application>
  <PresentationFormat>Custom</PresentationFormat>
  <Paragraphs>260</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Courier New</vt:lpstr>
      <vt:lpstr>Times New Roman</vt:lpstr>
      <vt:lpstr>Wingdings</vt:lpstr>
      <vt:lpstr>Office Theme</vt:lpstr>
      <vt:lpstr>GOKARAJU RANGARAJU INSTITUTE OF ENGINEERING AND TECHNOLOGY Department of Computer Science and Engineering  Real-time Research Project/Societal Related Project </vt:lpstr>
      <vt:lpstr>Contents</vt:lpstr>
      <vt:lpstr>Abstract</vt:lpstr>
      <vt:lpstr>PowerPoint Presentation</vt:lpstr>
      <vt:lpstr>Literature Survey</vt:lpstr>
      <vt:lpstr>Literature Survey</vt:lpstr>
      <vt:lpstr>PowerPoint Presentation</vt:lpstr>
      <vt:lpstr>PowerPoint Presentation</vt:lpstr>
      <vt:lpstr>PowerPoint Presentation</vt:lpstr>
      <vt:lpstr>Requirements</vt:lpstr>
      <vt:lpstr>Proposed System</vt:lpstr>
      <vt:lpstr>PowerPoint Presentation</vt:lpstr>
      <vt:lpstr>System Architecture</vt:lpstr>
      <vt:lpstr>Design – UML Diagrams</vt:lpstr>
      <vt:lpstr>Design – UML Diagrams</vt:lpstr>
      <vt:lpstr>Design – UML Diagrams</vt:lpstr>
      <vt:lpstr>Design – UML Diagrams</vt:lpstr>
      <vt:lpstr>Implementation – CNN Model</vt:lpstr>
      <vt:lpstr>Implementation – GUI</vt:lpstr>
      <vt:lpstr>Results</vt:lpstr>
      <vt:lpstr>Conclusion and Future Scope</vt:lpstr>
      <vt:lpstr>Conclusion and Future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RTRP/SRP Review-0</dc:title>
  <dc:creator>hp</dc:creator>
  <cp:lastModifiedBy>Sneha Padhi</cp:lastModifiedBy>
  <cp:revision>27</cp:revision>
  <cp:lastPrinted>2024-06-25T10:27:13Z</cp:lastPrinted>
  <dcterms:created xsi:type="dcterms:W3CDTF">2024-03-13T07:24:06Z</dcterms:created>
  <dcterms:modified xsi:type="dcterms:W3CDTF">2024-06-27T09:47:33Z</dcterms:modified>
</cp:coreProperties>
</file>