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65" r:id="rId6"/>
    <p:sldId id="267" r:id="rId7"/>
    <p:sldId id="274" r:id="rId8"/>
    <p:sldId id="275" r:id="rId9"/>
    <p:sldId id="276" r:id="rId10"/>
    <p:sldId id="258" r:id="rId11"/>
    <p:sldId id="261" r:id="rId12"/>
    <p:sldId id="262" r:id="rId13"/>
    <p:sldId id="269" r:id="rId14"/>
    <p:sldId id="268" r:id="rId15"/>
    <p:sldId id="270" r:id="rId16"/>
    <p:sldId id="271" r:id="rId17"/>
    <p:sldId id="272" r:id="rId18"/>
    <p:sldId id="273" r:id="rId19"/>
    <p:sldId id="266" r:id="rId20"/>
  </p:sldIdLst>
  <p:sldSz cx="35763200" cy="20116800"/>
  <p:notesSz cx="6858000" cy="9144000"/>
  <p:defaultTextStyle>
    <a:defPPr>
      <a:defRPr lang="en-US"/>
    </a:defPPr>
    <a:lvl1pPr marL="0" algn="l" defTabSz="2414270" rtl="0" eaLnBrk="1" latinLnBrk="0" hangingPunct="1">
      <a:defRPr sz="4750" kern="1200">
        <a:solidFill>
          <a:schemeClr val="tx1"/>
        </a:solidFill>
        <a:latin typeface="+mn-lt"/>
        <a:ea typeface="+mn-ea"/>
        <a:cs typeface="+mn-cs"/>
      </a:defRPr>
    </a:lvl1pPr>
    <a:lvl2pPr marL="1207135" algn="l" defTabSz="2414270" rtl="0" eaLnBrk="1" latinLnBrk="0" hangingPunct="1">
      <a:defRPr sz="4750" kern="1200">
        <a:solidFill>
          <a:schemeClr val="tx1"/>
        </a:solidFill>
        <a:latin typeface="+mn-lt"/>
        <a:ea typeface="+mn-ea"/>
        <a:cs typeface="+mn-cs"/>
      </a:defRPr>
    </a:lvl2pPr>
    <a:lvl3pPr marL="2414270" algn="l" defTabSz="2414270" rtl="0" eaLnBrk="1" latinLnBrk="0" hangingPunct="1">
      <a:defRPr sz="4750" kern="1200">
        <a:solidFill>
          <a:schemeClr val="tx1"/>
        </a:solidFill>
        <a:latin typeface="+mn-lt"/>
        <a:ea typeface="+mn-ea"/>
        <a:cs typeface="+mn-cs"/>
      </a:defRPr>
    </a:lvl3pPr>
    <a:lvl4pPr marL="3620770" algn="l" defTabSz="2414270" rtl="0" eaLnBrk="1" latinLnBrk="0" hangingPunct="1">
      <a:defRPr sz="4750" kern="1200">
        <a:solidFill>
          <a:schemeClr val="tx1"/>
        </a:solidFill>
        <a:latin typeface="+mn-lt"/>
        <a:ea typeface="+mn-ea"/>
        <a:cs typeface="+mn-cs"/>
      </a:defRPr>
    </a:lvl4pPr>
    <a:lvl5pPr marL="4827905" algn="l" defTabSz="2414270" rtl="0" eaLnBrk="1" latinLnBrk="0" hangingPunct="1">
      <a:defRPr sz="4750" kern="1200">
        <a:solidFill>
          <a:schemeClr val="tx1"/>
        </a:solidFill>
        <a:latin typeface="+mn-lt"/>
        <a:ea typeface="+mn-ea"/>
        <a:cs typeface="+mn-cs"/>
      </a:defRPr>
    </a:lvl5pPr>
    <a:lvl6pPr marL="6035040" algn="l" defTabSz="2414270" rtl="0" eaLnBrk="1" latinLnBrk="0" hangingPunct="1">
      <a:defRPr sz="4750" kern="1200">
        <a:solidFill>
          <a:schemeClr val="tx1"/>
        </a:solidFill>
        <a:latin typeface="+mn-lt"/>
        <a:ea typeface="+mn-ea"/>
        <a:cs typeface="+mn-cs"/>
      </a:defRPr>
    </a:lvl6pPr>
    <a:lvl7pPr marL="7242175" algn="l" defTabSz="2414270" rtl="0" eaLnBrk="1" latinLnBrk="0" hangingPunct="1">
      <a:defRPr sz="4750" kern="1200">
        <a:solidFill>
          <a:schemeClr val="tx1"/>
        </a:solidFill>
        <a:latin typeface="+mn-lt"/>
        <a:ea typeface="+mn-ea"/>
        <a:cs typeface="+mn-cs"/>
      </a:defRPr>
    </a:lvl7pPr>
    <a:lvl8pPr marL="8449310" algn="l" defTabSz="2414270" rtl="0" eaLnBrk="1" latinLnBrk="0" hangingPunct="1">
      <a:defRPr sz="4750" kern="1200">
        <a:solidFill>
          <a:schemeClr val="tx1"/>
        </a:solidFill>
        <a:latin typeface="+mn-lt"/>
        <a:ea typeface="+mn-ea"/>
        <a:cs typeface="+mn-cs"/>
      </a:defRPr>
    </a:lvl8pPr>
    <a:lvl9pPr marL="9655810" algn="l" defTabSz="2414270" rtl="0" eaLnBrk="1" latinLnBrk="0" hangingPunct="1">
      <a:defRPr sz="47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70400" y="3292265"/>
            <a:ext cx="26822400" cy="7003627"/>
          </a:xfrm>
        </p:spPr>
        <p:txBody>
          <a:bodyPr anchor="b"/>
          <a:lstStyle>
            <a:lvl1pPr algn="ctr">
              <a:defRPr sz="17600"/>
            </a:lvl1pPr>
          </a:lstStyle>
          <a:p>
            <a:r>
              <a:rPr lang="en-US"/>
              <a:t>Click to edit Master title style</a:t>
            </a:r>
            <a:endParaRPr lang="en-US"/>
          </a:p>
        </p:txBody>
      </p:sp>
      <p:sp>
        <p:nvSpPr>
          <p:cNvPr id="3" name="Subtitle 2"/>
          <p:cNvSpPr>
            <a:spLocks noGrp="1"/>
          </p:cNvSpPr>
          <p:nvPr>
            <p:ph type="subTitle" idx="1"/>
          </p:nvPr>
        </p:nvSpPr>
        <p:spPr>
          <a:xfrm>
            <a:off x="4470400" y="10565978"/>
            <a:ext cx="26822400" cy="4856902"/>
          </a:xfrm>
        </p:spPr>
        <p:txBody>
          <a:bodyPr/>
          <a:lstStyle>
            <a:lvl1pPr marL="0" indent="0" algn="ctr">
              <a:buNone/>
              <a:defRPr sz="7040"/>
            </a:lvl1pPr>
            <a:lvl2pPr marL="1341120" indent="0" algn="ctr">
              <a:buNone/>
              <a:defRPr sz="5865"/>
            </a:lvl2pPr>
            <a:lvl3pPr marL="2682240" indent="0" algn="ctr">
              <a:buNone/>
              <a:defRPr sz="5280"/>
            </a:lvl3pPr>
            <a:lvl4pPr marL="4023360" indent="0" algn="ctr">
              <a:buNone/>
              <a:defRPr sz="4695"/>
            </a:lvl4pPr>
            <a:lvl5pPr marL="5364480" indent="0" algn="ctr">
              <a:buNone/>
              <a:defRPr sz="4695"/>
            </a:lvl5pPr>
            <a:lvl6pPr marL="6705600" indent="0" algn="ctr">
              <a:buNone/>
              <a:defRPr sz="4695"/>
            </a:lvl6pPr>
            <a:lvl7pPr marL="8046720" indent="0" algn="ctr">
              <a:buNone/>
              <a:defRPr sz="4695"/>
            </a:lvl7pPr>
            <a:lvl8pPr marL="9387840" indent="0" algn="ctr">
              <a:buNone/>
              <a:defRPr sz="4695"/>
            </a:lvl8pPr>
            <a:lvl9pPr marL="10728960" indent="0" algn="ctr">
              <a:buNone/>
              <a:defRPr sz="4695"/>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7505682-797F-44FC-A382-8B6C2659ED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7505682-797F-44FC-A382-8B6C2659ED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593040" y="1071033"/>
            <a:ext cx="7711440" cy="1704805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2458720" y="1071033"/>
            <a:ext cx="22687280" cy="1704805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7505682-797F-44FC-A382-8B6C2659ED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7505682-797F-44FC-A382-8B6C2659ED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40093" y="5015233"/>
            <a:ext cx="30845760" cy="8368029"/>
          </a:xfrm>
        </p:spPr>
        <p:txBody>
          <a:bodyPr anchor="b"/>
          <a:lstStyle>
            <a:lvl1pPr>
              <a:defRPr sz="17600"/>
            </a:lvl1pPr>
          </a:lstStyle>
          <a:p>
            <a:r>
              <a:rPr lang="en-US"/>
              <a:t>Click to edit Master title style</a:t>
            </a:r>
            <a:endParaRPr lang="en-US"/>
          </a:p>
        </p:txBody>
      </p:sp>
      <p:sp>
        <p:nvSpPr>
          <p:cNvPr id="3" name="Text Placeholder 2"/>
          <p:cNvSpPr>
            <a:spLocks noGrp="1"/>
          </p:cNvSpPr>
          <p:nvPr>
            <p:ph type="body" idx="1"/>
          </p:nvPr>
        </p:nvSpPr>
        <p:spPr>
          <a:xfrm>
            <a:off x="2440093" y="13462426"/>
            <a:ext cx="30845760" cy="4400549"/>
          </a:xfrm>
        </p:spPr>
        <p:txBody>
          <a:bodyPr/>
          <a:lstStyle>
            <a:lvl1pPr marL="0" indent="0">
              <a:buNone/>
              <a:defRPr sz="7040">
                <a:solidFill>
                  <a:schemeClr val="tx1">
                    <a:tint val="75000"/>
                  </a:schemeClr>
                </a:solidFill>
              </a:defRPr>
            </a:lvl1pPr>
            <a:lvl2pPr marL="1341120" indent="0">
              <a:buNone/>
              <a:defRPr sz="5865">
                <a:solidFill>
                  <a:schemeClr val="tx1">
                    <a:tint val="75000"/>
                  </a:schemeClr>
                </a:solidFill>
              </a:defRPr>
            </a:lvl2pPr>
            <a:lvl3pPr marL="2682240" indent="0">
              <a:buNone/>
              <a:defRPr sz="5280">
                <a:solidFill>
                  <a:schemeClr val="tx1">
                    <a:tint val="75000"/>
                  </a:schemeClr>
                </a:solidFill>
              </a:defRPr>
            </a:lvl3pPr>
            <a:lvl4pPr marL="4023360" indent="0">
              <a:buNone/>
              <a:defRPr sz="4695">
                <a:solidFill>
                  <a:schemeClr val="tx1">
                    <a:tint val="75000"/>
                  </a:schemeClr>
                </a:solidFill>
              </a:defRPr>
            </a:lvl4pPr>
            <a:lvl5pPr marL="5364480" indent="0">
              <a:buNone/>
              <a:defRPr sz="4695">
                <a:solidFill>
                  <a:schemeClr val="tx1">
                    <a:tint val="75000"/>
                  </a:schemeClr>
                </a:solidFill>
              </a:defRPr>
            </a:lvl5pPr>
            <a:lvl6pPr marL="6705600" indent="0">
              <a:buNone/>
              <a:defRPr sz="4695">
                <a:solidFill>
                  <a:schemeClr val="tx1">
                    <a:tint val="75000"/>
                  </a:schemeClr>
                </a:solidFill>
              </a:defRPr>
            </a:lvl6pPr>
            <a:lvl7pPr marL="8046720" indent="0">
              <a:buNone/>
              <a:defRPr sz="4695">
                <a:solidFill>
                  <a:schemeClr val="tx1">
                    <a:tint val="75000"/>
                  </a:schemeClr>
                </a:solidFill>
              </a:defRPr>
            </a:lvl7pPr>
            <a:lvl8pPr marL="9387840" indent="0">
              <a:buNone/>
              <a:defRPr sz="4695">
                <a:solidFill>
                  <a:schemeClr val="tx1">
                    <a:tint val="75000"/>
                  </a:schemeClr>
                </a:solidFill>
              </a:defRPr>
            </a:lvl8pPr>
            <a:lvl9pPr marL="10728960" indent="0">
              <a:buNone/>
              <a:defRPr sz="4695">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7505682-797F-44FC-A382-8B6C2659ED26}"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2458720" y="5355167"/>
            <a:ext cx="15199360" cy="127639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18105120" y="5355167"/>
            <a:ext cx="15199360" cy="127639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7505682-797F-44FC-A382-8B6C2659ED2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3378" y="1071035"/>
            <a:ext cx="30845760" cy="3888318"/>
          </a:xfrm>
        </p:spPr>
        <p:txBody>
          <a:bodyPr/>
          <a:lstStyle/>
          <a:p>
            <a:r>
              <a:rPr lang="en-US"/>
              <a:t>Click to edit Master title style</a:t>
            </a:r>
            <a:endParaRPr lang="en-US"/>
          </a:p>
        </p:txBody>
      </p:sp>
      <p:sp>
        <p:nvSpPr>
          <p:cNvPr id="3" name="Text Placeholder 2"/>
          <p:cNvSpPr>
            <a:spLocks noGrp="1"/>
          </p:cNvSpPr>
          <p:nvPr>
            <p:ph type="body" idx="1"/>
          </p:nvPr>
        </p:nvSpPr>
        <p:spPr>
          <a:xfrm>
            <a:off x="2463379" y="4931411"/>
            <a:ext cx="15129509" cy="2416809"/>
          </a:xfrm>
        </p:spPr>
        <p:txBody>
          <a:bodyPr anchor="b"/>
          <a:lstStyle>
            <a:lvl1pPr marL="0" indent="0">
              <a:buNone/>
              <a:defRPr sz="7040" b="1"/>
            </a:lvl1pPr>
            <a:lvl2pPr marL="1341120" indent="0">
              <a:buNone/>
              <a:defRPr sz="5865" b="1"/>
            </a:lvl2pPr>
            <a:lvl3pPr marL="2682240" indent="0">
              <a:buNone/>
              <a:defRPr sz="5280" b="1"/>
            </a:lvl3pPr>
            <a:lvl4pPr marL="4023360" indent="0">
              <a:buNone/>
              <a:defRPr sz="4695" b="1"/>
            </a:lvl4pPr>
            <a:lvl5pPr marL="5364480" indent="0">
              <a:buNone/>
              <a:defRPr sz="4695" b="1"/>
            </a:lvl5pPr>
            <a:lvl6pPr marL="6705600" indent="0">
              <a:buNone/>
              <a:defRPr sz="4695" b="1"/>
            </a:lvl6pPr>
            <a:lvl7pPr marL="8046720" indent="0">
              <a:buNone/>
              <a:defRPr sz="4695" b="1"/>
            </a:lvl7pPr>
            <a:lvl8pPr marL="9387840" indent="0">
              <a:buNone/>
              <a:defRPr sz="4695" b="1"/>
            </a:lvl8pPr>
            <a:lvl9pPr marL="10728960" indent="0">
              <a:buNone/>
              <a:defRPr sz="4695" b="1"/>
            </a:lvl9pPr>
          </a:lstStyle>
          <a:p>
            <a:pPr lvl="0"/>
            <a:r>
              <a:rPr lang="en-US"/>
              <a:t>Click to edit Master text styles</a:t>
            </a:r>
            <a:endParaRPr lang="en-US"/>
          </a:p>
        </p:txBody>
      </p:sp>
      <p:sp>
        <p:nvSpPr>
          <p:cNvPr id="4" name="Content Placeholder 3"/>
          <p:cNvSpPr>
            <a:spLocks noGrp="1"/>
          </p:cNvSpPr>
          <p:nvPr>
            <p:ph sz="half" idx="2"/>
          </p:nvPr>
        </p:nvSpPr>
        <p:spPr>
          <a:xfrm>
            <a:off x="2463379" y="7348220"/>
            <a:ext cx="15129509" cy="10808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18105120" y="4931411"/>
            <a:ext cx="15204018" cy="2416809"/>
          </a:xfrm>
        </p:spPr>
        <p:txBody>
          <a:bodyPr anchor="b"/>
          <a:lstStyle>
            <a:lvl1pPr marL="0" indent="0">
              <a:buNone/>
              <a:defRPr sz="7040" b="1"/>
            </a:lvl1pPr>
            <a:lvl2pPr marL="1341120" indent="0">
              <a:buNone/>
              <a:defRPr sz="5865" b="1"/>
            </a:lvl2pPr>
            <a:lvl3pPr marL="2682240" indent="0">
              <a:buNone/>
              <a:defRPr sz="5280" b="1"/>
            </a:lvl3pPr>
            <a:lvl4pPr marL="4023360" indent="0">
              <a:buNone/>
              <a:defRPr sz="4695" b="1"/>
            </a:lvl4pPr>
            <a:lvl5pPr marL="5364480" indent="0">
              <a:buNone/>
              <a:defRPr sz="4695" b="1"/>
            </a:lvl5pPr>
            <a:lvl6pPr marL="6705600" indent="0">
              <a:buNone/>
              <a:defRPr sz="4695" b="1"/>
            </a:lvl6pPr>
            <a:lvl7pPr marL="8046720" indent="0">
              <a:buNone/>
              <a:defRPr sz="4695" b="1"/>
            </a:lvl7pPr>
            <a:lvl8pPr marL="9387840" indent="0">
              <a:buNone/>
              <a:defRPr sz="4695" b="1"/>
            </a:lvl8pPr>
            <a:lvl9pPr marL="10728960" indent="0">
              <a:buNone/>
              <a:defRPr sz="4695" b="1"/>
            </a:lvl9pPr>
          </a:lstStyle>
          <a:p>
            <a:pPr lvl="0"/>
            <a:r>
              <a:rPr lang="en-US"/>
              <a:t>Click to edit Master text styles</a:t>
            </a:r>
            <a:endParaRPr lang="en-US"/>
          </a:p>
        </p:txBody>
      </p:sp>
      <p:sp>
        <p:nvSpPr>
          <p:cNvPr id="6" name="Content Placeholder 5"/>
          <p:cNvSpPr>
            <a:spLocks noGrp="1"/>
          </p:cNvSpPr>
          <p:nvPr>
            <p:ph sz="quarter" idx="4"/>
          </p:nvPr>
        </p:nvSpPr>
        <p:spPr>
          <a:xfrm>
            <a:off x="18105120" y="7348220"/>
            <a:ext cx="15204018" cy="108081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7505682-797F-44FC-A382-8B6C2659ED26}"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1D784-9BF3-4C07-8329-5ECC9192B84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7505682-797F-44FC-A382-8B6C2659ED26}"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1D784-9BF3-4C07-8329-5ECC9192B84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05682-797F-44FC-A382-8B6C2659ED26}"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1D784-9BF3-4C07-8329-5ECC9192B84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3380" y="1341120"/>
            <a:ext cx="11534562" cy="4693920"/>
          </a:xfrm>
        </p:spPr>
        <p:txBody>
          <a:bodyPr anchor="b"/>
          <a:lstStyle>
            <a:lvl1pPr>
              <a:defRPr sz="9385"/>
            </a:lvl1pPr>
          </a:lstStyle>
          <a:p>
            <a:r>
              <a:rPr lang="en-US"/>
              <a:t>Click to edit Master title style</a:t>
            </a:r>
            <a:endParaRPr lang="en-US"/>
          </a:p>
        </p:txBody>
      </p:sp>
      <p:sp>
        <p:nvSpPr>
          <p:cNvPr id="3" name="Content Placeholder 2"/>
          <p:cNvSpPr>
            <a:spLocks noGrp="1"/>
          </p:cNvSpPr>
          <p:nvPr>
            <p:ph idx="1"/>
          </p:nvPr>
        </p:nvSpPr>
        <p:spPr>
          <a:xfrm>
            <a:off x="15204018" y="2896448"/>
            <a:ext cx="18105120" cy="14295967"/>
          </a:xfrm>
        </p:spPr>
        <p:txBody>
          <a:bodyPr/>
          <a:lstStyle>
            <a:lvl1pPr>
              <a:defRPr sz="9385"/>
            </a:lvl1pPr>
            <a:lvl2pPr>
              <a:defRPr sz="8215"/>
            </a:lvl2pPr>
            <a:lvl3pPr>
              <a:defRPr sz="7040"/>
            </a:lvl3pPr>
            <a:lvl4pPr>
              <a:defRPr sz="5865"/>
            </a:lvl4pPr>
            <a:lvl5pPr>
              <a:defRPr sz="5865"/>
            </a:lvl5pPr>
            <a:lvl6pPr>
              <a:defRPr sz="5865"/>
            </a:lvl6pPr>
            <a:lvl7pPr>
              <a:defRPr sz="5865"/>
            </a:lvl7pPr>
            <a:lvl8pPr>
              <a:defRPr sz="5865"/>
            </a:lvl8pPr>
            <a:lvl9pPr>
              <a:defRPr sz="586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2463380" y="6035040"/>
            <a:ext cx="11534562" cy="11180658"/>
          </a:xfrm>
        </p:spPr>
        <p:txBody>
          <a:bodyPr/>
          <a:lstStyle>
            <a:lvl1pPr marL="0" indent="0">
              <a:buNone/>
              <a:defRPr sz="4695"/>
            </a:lvl1pPr>
            <a:lvl2pPr marL="1341120" indent="0">
              <a:buNone/>
              <a:defRPr sz="4105"/>
            </a:lvl2pPr>
            <a:lvl3pPr marL="2682240" indent="0">
              <a:buNone/>
              <a:defRPr sz="3520"/>
            </a:lvl3pPr>
            <a:lvl4pPr marL="4023360" indent="0">
              <a:buNone/>
              <a:defRPr sz="2935"/>
            </a:lvl4pPr>
            <a:lvl5pPr marL="5364480" indent="0">
              <a:buNone/>
              <a:defRPr sz="2935"/>
            </a:lvl5pPr>
            <a:lvl6pPr marL="6705600" indent="0">
              <a:buNone/>
              <a:defRPr sz="2935"/>
            </a:lvl6pPr>
            <a:lvl7pPr marL="8046720" indent="0">
              <a:buNone/>
              <a:defRPr sz="2935"/>
            </a:lvl7pPr>
            <a:lvl8pPr marL="9387840" indent="0">
              <a:buNone/>
              <a:defRPr sz="2935"/>
            </a:lvl8pPr>
            <a:lvl9pPr marL="10728960" indent="0">
              <a:buNone/>
              <a:defRPr sz="293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505682-797F-44FC-A382-8B6C2659ED2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3380" y="1341120"/>
            <a:ext cx="11534562" cy="4693920"/>
          </a:xfrm>
        </p:spPr>
        <p:txBody>
          <a:bodyPr anchor="b"/>
          <a:lstStyle>
            <a:lvl1pPr>
              <a:defRPr sz="9385"/>
            </a:lvl1pPr>
          </a:lstStyle>
          <a:p>
            <a:r>
              <a:rPr lang="en-US"/>
              <a:t>Click to edit Master title style</a:t>
            </a:r>
            <a:endParaRPr lang="en-US"/>
          </a:p>
        </p:txBody>
      </p:sp>
      <p:sp>
        <p:nvSpPr>
          <p:cNvPr id="3" name="Picture Placeholder 2"/>
          <p:cNvSpPr>
            <a:spLocks noGrp="1" noChangeAspect="1"/>
          </p:cNvSpPr>
          <p:nvPr>
            <p:ph type="pic" idx="1"/>
          </p:nvPr>
        </p:nvSpPr>
        <p:spPr>
          <a:xfrm>
            <a:off x="15204018" y="2896448"/>
            <a:ext cx="18105120" cy="14295967"/>
          </a:xfrm>
        </p:spPr>
        <p:txBody>
          <a:bodyPr anchor="t"/>
          <a:lstStyle>
            <a:lvl1pPr marL="0" indent="0">
              <a:buNone/>
              <a:defRPr sz="9385"/>
            </a:lvl1pPr>
            <a:lvl2pPr marL="1341120" indent="0">
              <a:buNone/>
              <a:defRPr sz="8215"/>
            </a:lvl2pPr>
            <a:lvl3pPr marL="2682240" indent="0">
              <a:buNone/>
              <a:defRPr sz="7040"/>
            </a:lvl3pPr>
            <a:lvl4pPr marL="4023360" indent="0">
              <a:buNone/>
              <a:defRPr sz="5865"/>
            </a:lvl4pPr>
            <a:lvl5pPr marL="5364480" indent="0">
              <a:buNone/>
              <a:defRPr sz="5865"/>
            </a:lvl5pPr>
            <a:lvl6pPr marL="6705600" indent="0">
              <a:buNone/>
              <a:defRPr sz="5865"/>
            </a:lvl6pPr>
            <a:lvl7pPr marL="8046720" indent="0">
              <a:buNone/>
              <a:defRPr sz="5865"/>
            </a:lvl7pPr>
            <a:lvl8pPr marL="9387840" indent="0">
              <a:buNone/>
              <a:defRPr sz="5865"/>
            </a:lvl8pPr>
            <a:lvl9pPr marL="10728960" indent="0">
              <a:buNone/>
              <a:defRPr sz="5865"/>
            </a:lvl9pPr>
          </a:lstStyle>
          <a:p>
            <a:r>
              <a:rPr lang="en-US"/>
              <a:t>Click icon to add picture</a:t>
            </a:r>
            <a:endParaRPr lang="en-US"/>
          </a:p>
        </p:txBody>
      </p:sp>
      <p:sp>
        <p:nvSpPr>
          <p:cNvPr id="4" name="Text Placeholder 3"/>
          <p:cNvSpPr>
            <a:spLocks noGrp="1"/>
          </p:cNvSpPr>
          <p:nvPr>
            <p:ph type="body" sz="half" idx="2"/>
          </p:nvPr>
        </p:nvSpPr>
        <p:spPr>
          <a:xfrm>
            <a:off x="2463380" y="6035040"/>
            <a:ext cx="11534562" cy="11180658"/>
          </a:xfrm>
        </p:spPr>
        <p:txBody>
          <a:bodyPr/>
          <a:lstStyle>
            <a:lvl1pPr marL="0" indent="0">
              <a:buNone/>
              <a:defRPr sz="4695"/>
            </a:lvl1pPr>
            <a:lvl2pPr marL="1341120" indent="0">
              <a:buNone/>
              <a:defRPr sz="4105"/>
            </a:lvl2pPr>
            <a:lvl3pPr marL="2682240" indent="0">
              <a:buNone/>
              <a:defRPr sz="3520"/>
            </a:lvl3pPr>
            <a:lvl4pPr marL="4023360" indent="0">
              <a:buNone/>
              <a:defRPr sz="2935"/>
            </a:lvl4pPr>
            <a:lvl5pPr marL="5364480" indent="0">
              <a:buNone/>
              <a:defRPr sz="2935"/>
            </a:lvl5pPr>
            <a:lvl6pPr marL="6705600" indent="0">
              <a:buNone/>
              <a:defRPr sz="2935"/>
            </a:lvl6pPr>
            <a:lvl7pPr marL="8046720" indent="0">
              <a:buNone/>
              <a:defRPr sz="2935"/>
            </a:lvl7pPr>
            <a:lvl8pPr marL="9387840" indent="0">
              <a:buNone/>
              <a:defRPr sz="2935"/>
            </a:lvl8pPr>
            <a:lvl9pPr marL="10728960" indent="0">
              <a:buNone/>
              <a:defRPr sz="293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7505682-797F-44FC-A382-8B6C2659ED26}"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58720" y="1071035"/>
            <a:ext cx="30845760" cy="3888318"/>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2458720" y="5355167"/>
            <a:ext cx="30845760" cy="12763925"/>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2458720" y="18645295"/>
            <a:ext cx="8046720" cy="1071033"/>
          </a:xfrm>
          <a:prstGeom prst="rect">
            <a:avLst/>
          </a:prstGeom>
        </p:spPr>
        <p:txBody>
          <a:bodyPr vert="horz" lIns="91440" tIns="45720" rIns="91440" bIns="45720" rtlCol="0" anchor="ctr"/>
          <a:lstStyle>
            <a:lvl1pPr algn="l">
              <a:defRPr sz="3520">
                <a:solidFill>
                  <a:schemeClr val="tx1">
                    <a:tint val="75000"/>
                  </a:schemeClr>
                </a:solidFill>
              </a:defRPr>
            </a:lvl1pPr>
          </a:lstStyle>
          <a:p>
            <a:fld id="{B7505682-797F-44FC-A382-8B6C2659ED26}" type="datetimeFigureOut">
              <a:rPr lang="en-US" smtClean="0"/>
            </a:fld>
            <a:endParaRPr lang="en-US"/>
          </a:p>
        </p:txBody>
      </p:sp>
      <p:sp>
        <p:nvSpPr>
          <p:cNvPr id="5" name="Footer Placeholder 4"/>
          <p:cNvSpPr>
            <a:spLocks noGrp="1"/>
          </p:cNvSpPr>
          <p:nvPr>
            <p:ph type="ftr" sz="quarter" idx="3"/>
          </p:nvPr>
        </p:nvSpPr>
        <p:spPr>
          <a:xfrm>
            <a:off x="11846560" y="18645295"/>
            <a:ext cx="12070080" cy="1071033"/>
          </a:xfrm>
          <a:prstGeom prst="rect">
            <a:avLst/>
          </a:prstGeom>
        </p:spPr>
        <p:txBody>
          <a:bodyPr vert="horz" lIns="91440" tIns="45720" rIns="91440" bIns="45720" rtlCol="0" anchor="ctr"/>
          <a:lstStyle>
            <a:lvl1pPr algn="ctr">
              <a:defRPr sz="35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257760" y="18645295"/>
            <a:ext cx="8046720" cy="1071033"/>
          </a:xfrm>
          <a:prstGeom prst="rect">
            <a:avLst/>
          </a:prstGeom>
        </p:spPr>
        <p:txBody>
          <a:bodyPr vert="horz" lIns="91440" tIns="45720" rIns="91440" bIns="45720" rtlCol="0" anchor="ctr"/>
          <a:lstStyle>
            <a:lvl1pPr algn="r">
              <a:defRPr sz="3520">
                <a:solidFill>
                  <a:schemeClr val="tx1">
                    <a:tint val="75000"/>
                  </a:schemeClr>
                </a:solidFill>
              </a:defRPr>
            </a:lvl1pPr>
          </a:lstStyle>
          <a:p>
            <a:fld id="{DE21D784-9BF3-4C07-8329-5ECC9192B84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682240" rtl="0" eaLnBrk="1" latinLnBrk="0" hangingPunct="1">
        <a:lnSpc>
          <a:spcPct val="90000"/>
        </a:lnSpc>
        <a:spcBef>
          <a:spcPct val="0"/>
        </a:spcBef>
        <a:buNone/>
        <a:defRPr sz="12905" kern="1200">
          <a:solidFill>
            <a:schemeClr val="tx1"/>
          </a:solidFill>
          <a:latin typeface="+mj-lt"/>
          <a:ea typeface="+mj-ea"/>
          <a:cs typeface="+mj-cs"/>
        </a:defRPr>
      </a:lvl1pPr>
    </p:titleStyle>
    <p:bodyStyle>
      <a:lvl1pPr marL="670560" indent="-670560" algn="l" defTabSz="2682240" rtl="0" eaLnBrk="1" latinLnBrk="0" hangingPunct="1">
        <a:lnSpc>
          <a:spcPct val="90000"/>
        </a:lnSpc>
        <a:spcBef>
          <a:spcPts val="2935"/>
        </a:spcBef>
        <a:buFont typeface="Arial" panose="020B0604020202020204" pitchFamily="34" charset="0"/>
        <a:buChar char="•"/>
        <a:defRPr sz="8215" kern="1200">
          <a:solidFill>
            <a:schemeClr val="tx1"/>
          </a:solidFill>
          <a:latin typeface="+mn-lt"/>
          <a:ea typeface="+mn-ea"/>
          <a:cs typeface="+mn-cs"/>
        </a:defRPr>
      </a:lvl1pPr>
      <a:lvl2pPr marL="2011680" indent="-670560" algn="l" defTabSz="2682240" rtl="0" eaLnBrk="1" latinLnBrk="0" hangingPunct="1">
        <a:lnSpc>
          <a:spcPct val="90000"/>
        </a:lnSpc>
        <a:spcBef>
          <a:spcPts val="1465"/>
        </a:spcBef>
        <a:buFont typeface="Arial" panose="020B0604020202020204" pitchFamily="34" charset="0"/>
        <a:buChar char="•"/>
        <a:defRPr sz="7040" kern="1200">
          <a:solidFill>
            <a:schemeClr val="tx1"/>
          </a:solidFill>
          <a:latin typeface="+mn-lt"/>
          <a:ea typeface="+mn-ea"/>
          <a:cs typeface="+mn-cs"/>
        </a:defRPr>
      </a:lvl2pPr>
      <a:lvl3pPr marL="3352800" indent="-670560" algn="l" defTabSz="2682240" rtl="0" eaLnBrk="1" latinLnBrk="0" hangingPunct="1">
        <a:lnSpc>
          <a:spcPct val="90000"/>
        </a:lnSpc>
        <a:spcBef>
          <a:spcPts val="1465"/>
        </a:spcBef>
        <a:buFont typeface="Arial" panose="020B0604020202020204" pitchFamily="34" charset="0"/>
        <a:buChar char="•"/>
        <a:defRPr sz="5865" kern="1200">
          <a:solidFill>
            <a:schemeClr val="tx1"/>
          </a:solidFill>
          <a:latin typeface="+mn-lt"/>
          <a:ea typeface="+mn-ea"/>
          <a:cs typeface="+mn-cs"/>
        </a:defRPr>
      </a:lvl3pPr>
      <a:lvl4pPr marL="4693920" indent="-670560" algn="l" defTabSz="2682240" rtl="0" eaLnBrk="1" latinLnBrk="0" hangingPunct="1">
        <a:lnSpc>
          <a:spcPct val="90000"/>
        </a:lnSpc>
        <a:spcBef>
          <a:spcPts val="1465"/>
        </a:spcBef>
        <a:buFont typeface="Arial" panose="020B0604020202020204" pitchFamily="34" charset="0"/>
        <a:buChar char="•"/>
        <a:defRPr sz="5280" kern="1200">
          <a:solidFill>
            <a:schemeClr val="tx1"/>
          </a:solidFill>
          <a:latin typeface="+mn-lt"/>
          <a:ea typeface="+mn-ea"/>
          <a:cs typeface="+mn-cs"/>
        </a:defRPr>
      </a:lvl4pPr>
      <a:lvl5pPr marL="6035040" indent="-670560" algn="l" defTabSz="2682240" rtl="0" eaLnBrk="1" latinLnBrk="0" hangingPunct="1">
        <a:lnSpc>
          <a:spcPct val="90000"/>
        </a:lnSpc>
        <a:spcBef>
          <a:spcPts val="1465"/>
        </a:spcBef>
        <a:buFont typeface="Arial" panose="020B0604020202020204" pitchFamily="34" charset="0"/>
        <a:buChar char="•"/>
        <a:defRPr sz="5280" kern="1200">
          <a:solidFill>
            <a:schemeClr val="tx1"/>
          </a:solidFill>
          <a:latin typeface="+mn-lt"/>
          <a:ea typeface="+mn-ea"/>
          <a:cs typeface="+mn-cs"/>
        </a:defRPr>
      </a:lvl5pPr>
      <a:lvl6pPr marL="7376160" indent="-670560" algn="l" defTabSz="2682240" rtl="0" eaLnBrk="1" latinLnBrk="0" hangingPunct="1">
        <a:lnSpc>
          <a:spcPct val="90000"/>
        </a:lnSpc>
        <a:spcBef>
          <a:spcPts val="1465"/>
        </a:spcBef>
        <a:buFont typeface="Arial" panose="020B0604020202020204" pitchFamily="34" charset="0"/>
        <a:buChar char="•"/>
        <a:defRPr sz="5280" kern="1200">
          <a:solidFill>
            <a:schemeClr val="tx1"/>
          </a:solidFill>
          <a:latin typeface="+mn-lt"/>
          <a:ea typeface="+mn-ea"/>
          <a:cs typeface="+mn-cs"/>
        </a:defRPr>
      </a:lvl6pPr>
      <a:lvl7pPr marL="8717280" indent="-670560" algn="l" defTabSz="2682240" rtl="0" eaLnBrk="1" latinLnBrk="0" hangingPunct="1">
        <a:lnSpc>
          <a:spcPct val="90000"/>
        </a:lnSpc>
        <a:spcBef>
          <a:spcPts val="1465"/>
        </a:spcBef>
        <a:buFont typeface="Arial" panose="020B0604020202020204" pitchFamily="34" charset="0"/>
        <a:buChar char="•"/>
        <a:defRPr sz="5280" kern="1200">
          <a:solidFill>
            <a:schemeClr val="tx1"/>
          </a:solidFill>
          <a:latin typeface="+mn-lt"/>
          <a:ea typeface="+mn-ea"/>
          <a:cs typeface="+mn-cs"/>
        </a:defRPr>
      </a:lvl7pPr>
      <a:lvl8pPr marL="10058400" indent="-670560" algn="l" defTabSz="2682240" rtl="0" eaLnBrk="1" latinLnBrk="0" hangingPunct="1">
        <a:lnSpc>
          <a:spcPct val="90000"/>
        </a:lnSpc>
        <a:spcBef>
          <a:spcPts val="1465"/>
        </a:spcBef>
        <a:buFont typeface="Arial" panose="020B0604020202020204" pitchFamily="34" charset="0"/>
        <a:buChar char="•"/>
        <a:defRPr sz="5280" kern="1200">
          <a:solidFill>
            <a:schemeClr val="tx1"/>
          </a:solidFill>
          <a:latin typeface="+mn-lt"/>
          <a:ea typeface="+mn-ea"/>
          <a:cs typeface="+mn-cs"/>
        </a:defRPr>
      </a:lvl8pPr>
      <a:lvl9pPr marL="11399520" indent="-670560" algn="l" defTabSz="2682240" rtl="0" eaLnBrk="1" latinLnBrk="0" hangingPunct="1">
        <a:lnSpc>
          <a:spcPct val="90000"/>
        </a:lnSpc>
        <a:spcBef>
          <a:spcPts val="1465"/>
        </a:spcBef>
        <a:buFont typeface="Arial" panose="020B0604020202020204" pitchFamily="34" charset="0"/>
        <a:buChar char="•"/>
        <a:defRPr sz="5280" kern="1200">
          <a:solidFill>
            <a:schemeClr val="tx1"/>
          </a:solidFill>
          <a:latin typeface="+mn-lt"/>
          <a:ea typeface="+mn-ea"/>
          <a:cs typeface="+mn-cs"/>
        </a:defRPr>
      </a:lvl9pPr>
    </p:bodyStyle>
    <p:otherStyle>
      <a:defPPr>
        <a:defRPr lang="en-US"/>
      </a:defPPr>
      <a:lvl1pPr marL="0" algn="l" defTabSz="2682240" rtl="0" eaLnBrk="1" latinLnBrk="0" hangingPunct="1">
        <a:defRPr sz="5280" kern="1200">
          <a:solidFill>
            <a:schemeClr val="tx1"/>
          </a:solidFill>
          <a:latin typeface="+mn-lt"/>
          <a:ea typeface="+mn-ea"/>
          <a:cs typeface="+mn-cs"/>
        </a:defRPr>
      </a:lvl1pPr>
      <a:lvl2pPr marL="1341120" algn="l" defTabSz="2682240" rtl="0" eaLnBrk="1" latinLnBrk="0" hangingPunct="1">
        <a:defRPr sz="5280" kern="1200">
          <a:solidFill>
            <a:schemeClr val="tx1"/>
          </a:solidFill>
          <a:latin typeface="+mn-lt"/>
          <a:ea typeface="+mn-ea"/>
          <a:cs typeface="+mn-cs"/>
        </a:defRPr>
      </a:lvl2pPr>
      <a:lvl3pPr marL="2682240" algn="l" defTabSz="2682240" rtl="0" eaLnBrk="1" latinLnBrk="0" hangingPunct="1">
        <a:defRPr sz="5280" kern="1200">
          <a:solidFill>
            <a:schemeClr val="tx1"/>
          </a:solidFill>
          <a:latin typeface="+mn-lt"/>
          <a:ea typeface="+mn-ea"/>
          <a:cs typeface="+mn-cs"/>
        </a:defRPr>
      </a:lvl3pPr>
      <a:lvl4pPr marL="4023360" algn="l" defTabSz="2682240" rtl="0" eaLnBrk="1" latinLnBrk="0" hangingPunct="1">
        <a:defRPr sz="5280" kern="1200">
          <a:solidFill>
            <a:schemeClr val="tx1"/>
          </a:solidFill>
          <a:latin typeface="+mn-lt"/>
          <a:ea typeface="+mn-ea"/>
          <a:cs typeface="+mn-cs"/>
        </a:defRPr>
      </a:lvl4pPr>
      <a:lvl5pPr marL="5364480" algn="l" defTabSz="2682240" rtl="0" eaLnBrk="1" latinLnBrk="0" hangingPunct="1">
        <a:defRPr sz="5280" kern="1200">
          <a:solidFill>
            <a:schemeClr val="tx1"/>
          </a:solidFill>
          <a:latin typeface="+mn-lt"/>
          <a:ea typeface="+mn-ea"/>
          <a:cs typeface="+mn-cs"/>
        </a:defRPr>
      </a:lvl5pPr>
      <a:lvl6pPr marL="6705600" algn="l" defTabSz="2682240" rtl="0" eaLnBrk="1" latinLnBrk="0" hangingPunct="1">
        <a:defRPr sz="5280" kern="1200">
          <a:solidFill>
            <a:schemeClr val="tx1"/>
          </a:solidFill>
          <a:latin typeface="+mn-lt"/>
          <a:ea typeface="+mn-ea"/>
          <a:cs typeface="+mn-cs"/>
        </a:defRPr>
      </a:lvl6pPr>
      <a:lvl7pPr marL="8046720" algn="l" defTabSz="2682240" rtl="0" eaLnBrk="1" latinLnBrk="0" hangingPunct="1">
        <a:defRPr sz="5280" kern="1200">
          <a:solidFill>
            <a:schemeClr val="tx1"/>
          </a:solidFill>
          <a:latin typeface="+mn-lt"/>
          <a:ea typeface="+mn-ea"/>
          <a:cs typeface="+mn-cs"/>
        </a:defRPr>
      </a:lvl7pPr>
      <a:lvl8pPr marL="9387840" algn="l" defTabSz="2682240" rtl="0" eaLnBrk="1" latinLnBrk="0" hangingPunct="1">
        <a:defRPr sz="5280" kern="1200">
          <a:solidFill>
            <a:schemeClr val="tx1"/>
          </a:solidFill>
          <a:latin typeface="+mn-lt"/>
          <a:ea typeface="+mn-ea"/>
          <a:cs typeface="+mn-cs"/>
        </a:defRPr>
      </a:lvl8pPr>
      <a:lvl9pPr marL="10728960" algn="l" defTabSz="2682240" rtl="0" eaLnBrk="1" latinLnBrk="0" hangingPunct="1">
        <a:defRPr sz="52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54949" y="3468250"/>
            <a:ext cx="25637461" cy="5226492"/>
          </a:xfrm>
        </p:spPr>
        <p:txBody>
          <a:bodyPr>
            <a:normAutofit/>
          </a:bodyPr>
          <a:lstStyle/>
          <a:p>
            <a:pPr algn="ctr"/>
            <a:r>
              <a:rPr lang="en-US" sz="5300" b="1">
                <a:latin typeface="Times New Roman" panose="02020603050405020304" pitchFamily="18" charset="0"/>
                <a:cs typeface="Times New Roman" panose="02020603050405020304" pitchFamily="18" charset="0"/>
              </a:rPr>
              <a:t>GOKARAJU RANGARAJU </a:t>
            </a:r>
            <a:br>
              <a:rPr lang="en-US" sz="5300" b="1">
                <a:latin typeface="Times New Roman" panose="02020603050405020304" pitchFamily="18" charset="0"/>
                <a:cs typeface="Times New Roman" panose="02020603050405020304" pitchFamily="18" charset="0"/>
              </a:rPr>
            </a:br>
            <a:r>
              <a:rPr lang="en-US" sz="5300" b="1">
                <a:latin typeface="Times New Roman" panose="02020603050405020304" pitchFamily="18" charset="0"/>
                <a:cs typeface="Times New Roman" panose="02020603050405020304" pitchFamily="18" charset="0"/>
              </a:rPr>
              <a:t>INSTITUTE OF ENGINEERING AND TECHNOLOGY</a:t>
            </a:r>
            <a:br>
              <a:rPr lang="en-US" sz="5300" b="1">
                <a:latin typeface="Times New Roman" panose="02020603050405020304" pitchFamily="18" charset="0"/>
                <a:cs typeface="Times New Roman" panose="02020603050405020304" pitchFamily="18" charset="0"/>
              </a:rPr>
            </a:br>
            <a:r>
              <a:rPr lang="en-US" sz="4900" b="1">
                <a:latin typeface="Times New Roman" panose="02020603050405020304" pitchFamily="18" charset="0"/>
                <a:cs typeface="Times New Roman" panose="02020603050405020304" pitchFamily="18" charset="0"/>
              </a:rPr>
              <a:t>Department of Computer Science and Engineering</a:t>
            </a:r>
            <a:br>
              <a:rPr lang="en-US" sz="4900" b="1"/>
            </a:br>
            <a:br>
              <a:rPr lang="en-US" sz="4900"/>
            </a:br>
            <a:r>
              <a:rPr lang="en-US" sz="6600" b="1" u="sng">
                <a:latin typeface="Times New Roman" panose="02020603050405020304" pitchFamily="18" charset="0"/>
                <a:cs typeface="Times New Roman" panose="02020603050405020304" pitchFamily="18" charset="0"/>
              </a:rPr>
              <a:t>Realtime Research Project/Societal Related Project</a:t>
            </a:r>
            <a:br>
              <a:rPr lang="en-US" sz="6600" b="1" u="sng">
                <a:latin typeface="Times New Roman" panose="02020603050405020304" pitchFamily="18" charset="0"/>
                <a:cs typeface="Times New Roman" panose="02020603050405020304" pitchFamily="18" charset="0"/>
              </a:rPr>
            </a:br>
            <a:endParaRPr lang="en-US" sz="6600" b="1" u="sng">
              <a:latin typeface="Times New Roman" panose="02020603050405020304" pitchFamily="18" charset="0"/>
              <a:cs typeface="Times New Roman" panose="02020603050405020304" pitchFamily="18" charset="0"/>
            </a:endParaRPr>
          </a:p>
        </p:txBody>
      </p:sp>
      <p:pic>
        <p:nvPicPr>
          <p:cNvPr id="4" name="image1.jpeg" descr="C:\Users\admin\Desktop\download.png"/>
          <p:cNvPicPr/>
          <p:nvPr/>
        </p:nvPicPr>
        <p:blipFill>
          <a:blip r:embed="rId1" cstate="print"/>
          <a:stretch>
            <a:fillRect/>
          </a:stretch>
        </p:blipFill>
        <p:spPr>
          <a:xfrm>
            <a:off x="16256121" y="906898"/>
            <a:ext cx="2594900" cy="2207981"/>
          </a:xfrm>
          <a:prstGeom prst="rect">
            <a:avLst/>
          </a:prstGeom>
        </p:spPr>
      </p:pic>
      <p:sp>
        <p:nvSpPr>
          <p:cNvPr id="6" name="TextBox 5"/>
          <p:cNvSpPr txBox="1"/>
          <p:nvPr/>
        </p:nvSpPr>
        <p:spPr>
          <a:xfrm>
            <a:off x="4314735" y="8310610"/>
            <a:ext cx="26477675" cy="4154984"/>
          </a:xfrm>
          <a:prstGeom prst="rect">
            <a:avLst/>
          </a:prstGeom>
          <a:noFill/>
        </p:spPr>
        <p:txBody>
          <a:bodyPr wrap="square" rtlCol="0">
            <a:spAutoFit/>
          </a:bodyPr>
          <a:lstStyle/>
          <a:p>
            <a:pPr algn="ctr"/>
            <a:r>
              <a:rPr lang="en-US" sz="8800" b="1">
                <a:latin typeface="Times New Roman" panose="02020603050405020304" pitchFamily="18" charset="0"/>
                <a:cs typeface="Times New Roman" panose="02020603050405020304" pitchFamily="18" charset="0"/>
              </a:rPr>
              <a:t>Real-time Pothole Detection System: Mitigating Road Hazards through Image Processing</a:t>
            </a:r>
            <a:endParaRPr lang="en-US" sz="8800" b="1">
              <a:latin typeface="Times New Roman" panose="02020603050405020304" pitchFamily="18" charset="0"/>
              <a:cs typeface="Times New Roman" panose="02020603050405020304" pitchFamily="18" charset="0"/>
            </a:endParaRPr>
          </a:p>
          <a:p>
            <a:endParaRPr lang="en-US" sz="8800"/>
          </a:p>
        </p:txBody>
      </p:sp>
      <p:sp>
        <p:nvSpPr>
          <p:cNvPr id="3" name="Rectangle 2"/>
          <p:cNvSpPr/>
          <p:nvPr/>
        </p:nvSpPr>
        <p:spPr>
          <a:xfrm>
            <a:off x="7818119" y="11422059"/>
            <a:ext cx="27332145" cy="8679299"/>
          </a:xfrm>
          <a:prstGeom prst="rect">
            <a:avLst/>
          </a:prstGeom>
        </p:spPr>
        <p:txBody>
          <a:bodyPr wrap="square">
            <a:spAutoFit/>
          </a:bodyPr>
          <a:lstStyle/>
          <a:p>
            <a:pPr algn="r"/>
            <a:r>
              <a:rPr lang="en-US" sz="6000">
                <a:latin typeface="Times New Roman" panose="02020603050405020304" pitchFamily="18" charset="0"/>
                <a:cs typeface="Times New Roman" panose="02020603050405020304" pitchFamily="18" charset="0"/>
              </a:rPr>
              <a:t>Under the esteemed Guidance of</a:t>
            </a:r>
            <a:endParaRPr lang="en-US" sz="6000">
              <a:latin typeface="Times New Roman" panose="02020603050405020304" pitchFamily="18" charset="0"/>
              <a:cs typeface="Times New Roman" panose="02020603050405020304" pitchFamily="18" charset="0"/>
            </a:endParaRPr>
          </a:p>
          <a:p>
            <a:pPr algn="r"/>
            <a:r>
              <a:rPr lang="en-US" sz="6000">
                <a:latin typeface="Times New Roman" panose="02020603050405020304" pitchFamily="18" charset="0"/>
                <a:cs typeface="Times New Roman" panose="02020603050405020304" pitchFamily="18" charset="0"/>
              </a:rPr>
              <a:t>-</a:t>
            </a:r>
            <a:r>
              <a:rPr lang="en-US" sz="6000" b="1" i="1">
                <a:latin typeface="Times New Roman" panose="02020603050405020304" pitchFamily="18" charset="0"/>
                <a:cs typeface="Times New Roman" panose="02020603050405020304" pitchFamily="18" charset="0"/>
              </a:rPr>
              <a:t> Dr. P. Chandra Sekhar Reddy</a:t>
            </a:r>
            <a:endParaRPr lang="en-US" sz="6000" b="1" i="1">
              <a:latin typeface="Times New Roman" panose="02020603050405020304" pitchFamily="18" charset="0"/>
              <a:cs typeface="Times New Roman" panose="02020603050405020304" pitchFamily="18" charset="0"/>
            </a:endParaRPr>
          </a:p>
          <a:p>
            <a:pPr algn="r"/>
            <a:r>
              <a:rPr lang="en-US" sz="6000" b="1" i="1">
                <a:latin typeface="Times New Roman" panose="02020603050405020304" pitchFamily="18" charset="0"/>
                <a:cs typeface="Times New Roman" panose="02020603050405020304" pitchFamily="18" charset="0"/>
              </a:rPr>
              <a:t>(Professor)</a:t>
            </a:r>
            <a:endParaRPr lang="en-US" sz="6000">
              <a:latin typeface="Times New Roman" panose="02020603050405020304" pitchFamily="18" charset="0"/>
              <a:cs typeface="Times New Roman" panose="02020603050405020304" pitchFamily="18" charset="0"/>
            </a:endParaRPr>
          </a:p>
          <a:p>
            <a:pPr algn="ctr"/>
            <a:endParaRPr lang="en-US" sz="5400" i="1">
              <a:latin typeface="Times New Roman" panose="02020603050405020304" pitchFamily="18" charset="0"/>
              <a:cs typeface="Times New Roman" panose="02020603050405020304" pitchFamily="18" charset="0"/>
            </a:endParaRPr>
          </a:p>
          <a:p>
            <a:pPr algn="r"/>
            <a:r>
              <a:rPr lang="en-US" sz="5400" b="1">
                <a:latin typeface="Times New Roman" panose="02020603050405020304" pitchFamily="18" charset="0"/>
                <a:cs typeface="Times New Roman" panose="02020603050405020304" pitchFamily="18" charset="0"/>
              </a:rPr>
              <a:t>Team Members</a:t>
            </a:r>
            <a:endParaRPr lang="en-US" sz="5400" b="1">
              <a:latin typeface="Times New Roman" panose="02020603050405020304" pitchFamily="18" charset="0"/>
              <a:cs typeface="Times New Roman" panose="02020603050405020304" pitchFamily="18" charset="0"/>
            </a:endParaRPr>
          </a:p>
          <a:p>
            <a:pPr algn="r"/>
            <a:r>
              <a:rPr lang="en-US" sz="5400" i="1">
                <a:latin typeface="Times New Roman" panose="02020603050405020304" pitchFamily="18" charset="0"/>
                <a:cs typeface="Times New Roman" panose="02020603050405020304" pitchFamily="18" charset="0"/>
              </a:rPr>
              <a:t>Sai Priya-22241A0567</a:t>
            </a:r>
            <a:endParaRPr lang="en-US" sz="5400" i="1">
              <a:latin typeface="Times New Roman" panose="02020603050405020304" pitchFamily="18" charset="0"/>
              <a:cs typeface="Times New Roman" panose="02020603050405020304" pitchFamily="18" charset="0"/>
            </a:endParaRPr>
          </a:p>
          <a:p>
            <a:pPr algn="r"/>
            <a:r>
              <a:rPr lang="en-US" sz="5400" i="1">
                <a:latin typeface="Times New Roman" panose="02020603050405020304" pitchFamily="18" charset="0"/>
                <a:cs typeface="Times New Roman" panose="02020603050405020304" pitchFamily="18" charset="0"/>
              </a:rPr>
              <a:t>Anushka Kumar-22241A0570</a:t>
            </a:r>
            <a:endParaRPr lang="en-US" sz="5400" i="1">
              <a:latin typeface="Times New Roman" panose="02020603050405020304" pitchFamily="18" charset="0"/>
              <a:cs typeface="Times New Roman" panose="02020603050405020304" pitchFamily="18" charset="0"/>
            </a:endParaRPr>
          </a:p>
          <a:p>
            <a:pPr algn="r"/>
            <a:r>
              <a:rPr lang="en-US" sz="5400" i="1">
                <a:latin typeface="Times New Roman" panose="02020603050405020304" pitchFamily="18" charset="0"/>
                <a:cs typeface="Times New Roman" panose="02020603050405020304" pitchFamily="18" charset="0"/>
              </a:rPr>
              <a:t>K. Sannitha-22241A0586</a:t>
            </a:r>
            <a:endParaRPr lang="en-US" sz="5400" i="1">
              <a:latin typeface="Times New Roman" panose="02020603050405020304" pitchFamily="18" charset="0"/>
              <a:cs typeface="Times New Roman" panose="02020603050405020304" pitchFamily="18" charset="0"/>
            </a:endParaRPr>
          </a:p>
          <a:p>
            <a:pPr algn="r"/>
            <a:r>
              <a:rPr lang="en-US" sz="5400" i="1" err="1">
                <a:latin typeface="Times New Roman" panose="02020603050405020304" pitchFamily="18" charset="0"/>
                <a:cs typeface="Times New Roman" panose="02020603050405020304" pitchFamily="18" charset="0"/>
              </a:rPr>
              <a:t>Surugu</a:t>
            </a:r>
            <a:r>
              <a:rPr lang="en-US" sz="5400" i="1">
                <a:latin typeface="Times New Roman" panose="02020603050405020304" pitchFamily="18" charset="0"/>
                <a:cs typeface="Times New Roman" panose="02020603050405020304" pitchFamily="18" charset="0"/>
              </a:rPr>
              <a:t> Akshaya-22241A05C1</a:t>
            </a:r>
            <a:endParaRPr lang="en-US" sz="5400" i="1">
              <a:latin typeface="Times New Roman" panose="02020603050405020304" pitchFamily="18" charset="0"/>
              <a:cs typeface="Times New Roman" panose="02020603050405020304" pitchFamily="18" charset="0"/>
            </a:endParaRPr>
          </a:p>
          <a:p>
            <a:pPr algn="r"/>
            <a:r>
              <a:rPr lang="en-US" sz="5400" i="1">
                <a:latin typeface="Times New Roman" panose="02020603050405020304" pitchFamily="18" charset="0"/>
                <a:cs typeface="Times New Roman" panose="02020603050405020304" pitchFamily="18" charset="0"/>
              </a:rPr>
              <a:t>Sneha Padhi-22241A05C2</a:t>
            </a:r>
            <a:endParaRPr lang="en-US" sz="5400" i="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160"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Proposed</a:t>
            </a:r>
            <a:r>
              <a:rPr lang="en-US" sz="13200">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System</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72969" y="2725790"/>
            <a:ext cx="33205513" cy="16538675"/>
          </a:xfrm>
        </p:spPr>
        <p:txBody>
          <a:bodyPr vert="horz" lIns="91440" tIns="45720" rIns="91440" bIns="45720" rtlCol="0" anchor="t">
            <a:noAutofit/>
          </a:bodyPr>
          <a:lstStyle/>
          <a:p>
            <a:pPr marL="0" indent="0">
              <a:buNone/>
            </a:pPr>
            <a:r>
              <a:rPr lang="en-US" sz="6600" dirty="0">
                <a:latin typeface="Times New Roman" panose="02020603050405020304"/>
                <a:ea typeface="+mn-lt"/>
                <a:cs typeface="Times New Roman" panose="02020603050405020304"/>
              </a:rPr>
              <a:t>Building upon the identified problem of pothole-related accidents, our project proposes a real-time pothole detection system leveraging image processing techniques. This system aims to revolutionize traditional, time-consuming methods by offering an automated, proactive solution.</a:t>
            </a:r>
            <a:endParaRPr lang="en-US" sz="6600" dirty="0">
              <a:latin typeface="Times New Roman" panose="02020603050405020304"/>
              <a:cs typeface="Times New Roman" panose="02020603050405020304"/>
            </a:endParaRPr>
          </a:p>
          <a:p>
            <a:pPr marL="0" indent="0">
              <a:buNone/>
            </a:pPr>
            <a:r>
              <a:rPr lang="en-US" sz="6600" b="1" u="sng" dirty="0">
                <a:latin typeface="Times New Roman" panose="02020603050405020304"/>
                <a:ea typeface="+mn-lt"/>
                <a:cs typeface="Times New Roman" panose="02020603050405020304"/>
              </a:rPr>
              <a:t>Core Functionalities</a:t>
            </a:r>
            <a:r>
              <a:rPr lang="en-US" sz="6600" dirty="0">
                <a:latin typeface="Times New Roman" panose="02020603050405020304"/>
                <a:ea typeface="+mn-lt"/>
                <a:cs typeface="Times New Roman" panose="02020603050405020304"/>
              </a:rPr>
              <a:t>:</a:t>
            </a:r>
            <a:endParaRPr lang="en-US" sz="6600" dirty="0">
              <a:latin typeface="Times New Roman" panose="02020603050405020304"/>
              <a:cs typeface="Times New Roman" panose="02020603050405020304"/>
            </a:endParaRPr>
          </a:p>
          <a:p>
            <a:pPr marL="669925" indent="-669925"/>
            <a:r>
              <a:rPr lang="en-US" sz="6600" b="1" dirty="0">
                <a:latin typeface="Times New Roman" panose="02020603050405020304"/>
                <a:ea typeface="+mn-lt"/>
                <a:cs typeface="Times New Roman" panose="02020603050405020304"/>
              </a:rPr>
              <a:t>Image Acquisition</a:t>
            </a:r>
            <a:r>
              <a:rPr lang="en-US" sz="6600" dirty="0">
                <a:latin typeface="Times New Roman" panose="02020603050405020304"/>
                <a:ea typeface="+mn-lt"/>
                <a:cs typeface="Times New Roman" panose="02020603050405020304"/>
              </a:rPr>
              <a:t>: A camera mounted on a vehicle captures continuous footage of the road surface.</a:t>
            </a:r>
            <a:endParaRPr lang="en-US" sz="6600" dirty="0">
              <a:latin typeface="Times New Roman" panose="02020603050405020304"/>
              <a:cs typeface="Times New Roman" panose="02020603050405020304"/>
            </a:endParaRPr>
          </a:p>
          <a:p>
            <a:pPr marL="669925" indent="-669925"/>
            <a:r>
              <a:rPr lang="en-US" sz="6600" b="1" dirty="0">
                <a:latin typeface="Times New Roman" panose="02020603050405020304"/>
                <a:ea typeface="+mn-lt"/>
                <a:cs typeface="Times New Roman" panose="02020603050405020304"/>
              </a:rPr>
              <a:t>Deep Learning-based Detection</a:t>
            </a:r>
            <a:r>
              <a:rPr lang="en-US" sz="6600" dirty="0">
                <a:latin typeface="Times New Roman" panose="02020603050405020304"/>
                <a:ea typeface="+mn-lt"/>
                <a:cs typeface="Times New Roman" panose="02020603050405020304"/>
              </a:rPr>
              <a:t>: The captured images are fed into a Convolutional Neural Network (CNN) specifically trained to identify potholes. This CNN, dubbed SPFVN-Yolo v7, leverages deep learning algorithms for:</a:t>
            </a:r>
            <a:endParaRPr lang="en-US" sz="6600" dirty="0">
              <a:latin typeface="Times New Roman" panose="02020603050405020304"/>
              <a:cs typeface="Times New Roman" panose="02020603050405020304"/>
            </a:endParaRPr>
          </a:p>
          <a:p>
            <a:pPr marL="2011045" lvl="1" indent="-669925"/>
            <a:r>
              <a:rPr lang="en-US" sz="6600" b="1" dirty="0">
                <a:latin typeface="Times New Roman" panose="02020603050405020304"/>
                <a:ea typeface="+mn-lt"/>
                <a:cs typeface="Times New Roman" panose="02020603050405020304"/>
              </a:rPr>
              <a:t>High Accuracy</a:t>
            </a:r>
            <a:r>
              <a:rPr lang="en-US" sz="6600" dirty="0">
                <a:latin typeface="Times New Roman" panose="02020603050405020304"/>
                <a:ea typeface="+mn-lt"/>
                <a:cs typeface="Times New Roman" panose="02020603050405020304"/>
              </a:rPr>
              <a:t>: Precise pothole detection with minimal false positives or negatives, even in challenging lighting or weather conditions.</a:t>
            </a:r>
            <a:endParaRPr lang="en-US" sz="6600" dirty="0">
              <a:latin typeface="Times New Roman" panose="02020603050405020304"/>
              <a:cs typeface="Times New Roman" panose="02020603050405020304"/>
            </a:endParaRPr>
          </a:p>
          <a:p>
            <a:pPr marL="2011045" lvl="1" indent="-669925"/>
            <a:r>
              <a:rPr lang="en-US" sz="6600" b="1" dirty="0">
                <a:latin typeface="Times New Roman" panose="02020603050405020304"/>
                <a:ea typeface="+mn-lt"/>
                <a:cs typeface="Times New Roman" panose="02020603050405020304"/>
              </a:rPr>
              <a:t>Sophisticated Pattern Recognition</a:t>
            </a:r>
            <a:r>
              <a:rPr lang="en-US" sz="6600" dirty="0">
                <a:latin typeface="Times New Roman" panose="02020603050405020304"/>
                <a:ea typeface="+mn-lt"/>
                <a:cs typeface="Times New Roman" panose="02020603050405020304"/>
              </a:rPr>
              <a:t>: Differentiation between genuine potholes and other road irregularities, ensuring only actual hazards are flagged.</a:t>
            </a:r>
            <a:endParaRPr lang="en-US" sz="6600" dirty="0">
              <a:latin typeface="Times New Roman" panose="02020603050405020304"/>
              <a:cs typeface="Times New Roman" panose="02020603050405020304"/>
            </a:endParaRPr>
          </a:p>
          <a:p>
            <a:pPr marL="669925" indent="-669925"/>
            <a:r>
              <a:rPr lang="en-US" sz="6600" b="1" dirty="0">
                <a:latin typeface="Times New Roman" panose="02020603050405020304"/>
                <a:ea typeface="+mn-lt"/>
                <a:cs typeface="Times New Roman" panose="02020603050405020304"/>
              </a:rPr>
              <a:t>Severity Assessment</a:t>
            </a:r>
            <a:r>
              <a:rPr lang="en-US" sz="6600" dirty="0">
                <a:latin typeface="Times New Roman" panose="02020603050405020304"/>
                <a:ea typeface="+mn-lt"/>
                <a:cs typeface="Times New Roman" panose="02020603050405020304"/>
              </a:rPr>
              <a:t>: The system goes beyond simple detection by assessing the severity of each pothole identified. This data provides valuable insights for prioritizing road maintenance efforts.</a:t>
            </a:r>
            <a:endParaRPr lang="en-US" sz="6600" dirty="0">
              <a:latin typeface="Times New Roman" panose="02020603050405020304"/>
              <a:cs typeface="Times New Roman" panose="02020603050405020304"/>
            </a:endParaRPr>
          </a:p>
          <a:p>
            <a:pPr marL="669925" indent="-669925"/>
            <a:endParaRPr lang="en-US" sz="820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67436"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System Architecture</a:t>
            </a:r>
            <a:endParaRPr lang="en-US" b="1">
              <a:latin typeface="Times New Roman" panose="02020603050405020304" pitchFamily="18" charset="0"/>
              <a:cs typeface="Times New Roman" panose="02020603050405020304" pitchFamily="18" charset="0"/>
            </a:endParaRPr>
          </a:p>
        </p:txBody>
      </p:sp>
      <p:pic>
        <p:nvPicPr>
          <p:cNvPr id="7" name="Content Placeholder 6" descr="A diagram of pothole detection system&#10;&#10;Description automatically generated"/>
          <p:cNvPicPr>
            <a:picLocks noGrp="1" noChangeAspect="1"/>
          </p:cNvPicPr>
          <p:nvPr>
            <p:ph idx="1"/>
          </p:nvPr>
        </p:nvPicPr>
        <p:blipFill rotWithShape="1">
          <a:blip r:embed="rId1"/>
          <a:srcRect b="11529"/>
          <a:stretch>
            <a:fillRect/>
          </a:stretch>
        </p:blipFill>
        <p:spPr>
          <a:xfrm>
            <a:off x="806824" y="2850775"/>
            <a:ext cx="33698329" cy="1508760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a:latin typeface="Times New Roman" panose="02020603050405020304" pitchFamily="18" charset="0"/>
                <a:cs typeface="Times New Roman" panose="02020603050405020304" pitchFamily="18" charset="0"/>
              </a:rPr>
              <a:t>Use Case Diagram</a:t>
            </a:r>
            <a:endParaRPr lang="en-US">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567436"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Design – UML Diagrams</a:t>
            </a:r>
            <a:endParaRPr lang="en-US" b="1">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1">
            <a:extLst>
              <a:ext uri="{28A0092B-C50C-407E-A947-70E740481C1C}">
                <a14:useLocalDpi xmlns:a14="http://schemas.microsoft.com/office/drawing/2010/main" val="0"/>
              </a:ext>
            </a:extLst>
          </a:blip>
          <a:srcRect r="3072"/>
          <a:stretch>
            <a:fillRect/>
          </a:stretch>
        </p:blipFill>
        <p:spPr>
          <a:xfrm>
            <a:off x="6531535" y="4374962"/>
            <a:ext cx="20722103" cy="144299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a:latin typeface="Times New Roman" panose="02020603050405020304" pitchFamily="18" charset="0"/>
                <a:cs typeface="Times New Roman" panose="02020603050405020304" pitchFamily="18" charset="0"/>
              </a:rPr>
              <a:t>Class Diagram</a:t>
            </a:r>
            <a:endParaRPr lang="en-US">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567436"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Design – UML Diagrams</a:t>
            </a:r>
            <a:endParaRPr lang="en-US" b="1">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4284" y="4547784"/>
            <a:ext cx="34709831" cy="137742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a:latin typeface="Times New Roman" panose="02020603050405020304" pitchFamily="18" charset="0"/>
                <a:cs typeface="Times New Roman" panose="02020603050405020304" pitchFamily="18" charset="0"/>
              </a:rPr>
              <a:t>Sequence Diagram – Full Stack/ Web Applications</a:t>
            </a:r>
            <a:endParaRPr lang="en-US">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567436"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Design – UML Diagrams</a:t>
            </a:r>
            <a:endParaRPr lang="en-US" b="1">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927900" y="4794406"/>
            <a:ext cx="19907399" cy="1439221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a:latin typeface="Times New Roman" panose="02020603050405020304" pitchFamily="18" charset="0"/>
                <a:cs typeface="Times New Roman" panose="02020603050405020304" pitchFamily="18" charset="0"/>
              </a:rPr>
              <a:t>Component Diagram</a:t>
            </a:r>
            <a:endParaRPr lang="en-US">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567436"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Design – UML Diagrams</a:t>
            </a:r>
            <a:endParaRPr lang="en-US" b="1">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23589" y="5189944"/>
            <a:ext cx="23516021" cy="1205879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vert="horz" lIns="91440" tIns="45720" rIns="91440" bIns="45720" rtlCol="0" anchor="t">
            <a:normAutofit lnSpcReduction="10000"/>
          </a:bodyPr>
          <a:lstStyle/>
          <a:p>
            <a:pPr marL="669925" indent="-669925"/>
            <a:r>
              <a:rPr lang="en-US" sz="8200">
                <a:latin typeface="Times New Roman" panose="02020603050405020304" pitchFamily="18" charset="0"/>
                <a:cs typeface="Times New Roman" panose="02020603050405020304" pitchFamily="18" charset="0"/>
              </a:rPr>
              <a:t>Software Requirements:</a:t>
            </a:r>
            <a:endParaRPr lang="en-US">
              <a:latin typeface="Times New Roman" panose="02020603050405020304" pitchFamily="18" charset="0"/>
              <a:cs typeface="Times New Roman" panose="02020603050405020304" pitchFamily="18" charset="0"/>
            </a:endParaRPr>
          </a:p>
          <a:p>
            <a:pPr marL="0" indent="0">
              <a:buNone/>
            </a:pPr>
            <a:r>
              <a:rPr lang="en-US" sz="8200">
                <a:latin typeface="Times New Roman" panose="02020603050405020304" pitchFamily="18" charset="0"/>
                <a:cs typeface="Times New Roman" panose="02020603050405020304" pitchFamily="18" charset="0"/>
              </a:rPr>
              <a:t>Python and Machine Learning libraries (TensorFlow, </a:t>
            </a:r>
            <a:r>
              <a:rPr lang="en-US" sz="8200" err="1">
                <a:latin typeface="Times New Roman" panose="02020603050405020304" pitchFamily="18" charset="0"/>
                <a:cs typeface="Times New Roman" panose="02020603050405020304" pitchFamily="18" charset="0"/>
              </a:rPr>
              <a:t>PyTorch</a:t>
            </a:r>
            <a:r>
              <a:rPr lang="en-US" sz="8200">
                <a:latin typeface="Times New Roman" panose="02020603050405020304" pitchFamily="18" charset="0"/>
                <a:cs typeface="Times New Roman" panose="02020603050405020304" pitchFamily="18" charset="0"/>
              </a:rPr>
              <a:t>)</a:t>
            </a:r>
            <a:endParaRPr lang="en-US" sz="8200">
              <a:latin typeface="Times New Roman" panose="02020603050405020304" pitchFamily="18" charset="0"/>
              <a:cs typeface="Times New Roman" panose="02020603050405020304" pitchFamily="18" charset="0"/>
            </a:endParaRPr>
          </a:p>
          <a:p>
            <a:pPr marL="0" indent="0">
              <a:buNone/>
            </a:pPr>
            <a:r>
              <a:rPr lang="en-US" sz="8200">
                <a:latin typeface="Times New Roman" panose="02020603050405020304" pitchFamily="18" charset="0"/>
                <a:cs typeface="Times New Roman" panose="02020603050405020304" pitchFamily="18" charset="0"/>
              </a:rPr>
              <a:t>OpenCV (for image processing)</a:t>
            </a:r>
            <a:endParaRPr lang="en-US">
              <a:latin typeface="Times New Roman" panose="02020603050405020304" pitchFamily="18" charset="0"/>
              <a:ea typeface="Calibri" panose="020F0502020204030204"/>
              <a:cs typeface="Times New Roman" panose="02020603050405020304" pitchFamily="18" charset="0"/>
            </a:endParaRPr>
          </a:p>
          <a:p>
            <a:pPr marL="0" indent="0">
              <a:buNone/>
            </a:pPr>
            <a:r>
              <a:rPr lang="en-US" sz="8200">
                <a:latin typeface="Times New Roman" panose="02020603050405020304" pitchFamily="18" charset="0"/>
                <a:cs typeface="Times New Roman" panose="02020603050405020304" pitchFamily="18" charset="0"/>
              </a:rPr>
              <a:t>Flutter (Cross-Platform Development) </a:t>
            </a:r>
            <a:endParaRPr lang="en-US" sz="8200">
              <a:latin typeface="Times New Roman" panose="02020603050405020304" pitchFamily="18" charset="0"/>
              <a:ea typeface="Calibri" panose="020F0502020204030204"/>
              <a:cs typeface="Times New Roman" panose="02020603050405020304" pitchFamily="18" charset="0"/>
            </a:endParaRPr>
          </a:p>
          <a:p>
            <a:pPr marL="0" indent="0">
              <a:buNone/>
            </a:pPr>
            <a:r>
              <a:rPr lang="en-US" sz="8200">
                <a:latin typeface="Times New Roman" panose="02020603050405020304" pitchFamily="18" charset="0"/>
                <a:cs typeface="Times New Roman" panose="02020603050405020304" pitchFamily="18" charset="0"/>
              </a:rPr>
              <a:t>Dart (Programming Language for developing flutter applications)</a:t>
            </a:r>
            <a:endParaRPr lang="en-US" sz="8200">
              <a:latin typeface="Times New Roman" panose="02020603050405020304" pitchFamily="18" charset="0"/>
              <a:ea typeface="Calibri" panose="020F0502020204030204"/>
              <a:cs typeface="Times New Roman" panose="02020603050405020304" pitchFamily="18" charset="0"/>
            </a:endParaRPr>
          </a:p>
          <a:p>
            <a:pPr marL="0" indent="0">
              <a:buNone/>
            </a:pPr>
            <a:r>
              <a:rPr lang="en-US" sz="8200">
                <a:latin typeface="Times New Roman" panose="02020603050405020304" pitchFamily="18" charset="0"/>
                <a:cs typeface="Times New Roman" panose="02020603050405020304" pitchFamily="18" charset="0"/>
              </a:rPr>
              <a:t>Flask/Django (Create Web Application).</a:t>
            </a:r>
            <a:endParaRPr lang="en-US" sz="8200">
              <a:latin typeface="Times New Roman" panose="02020603050405020304" pitchFamily="18" charset="0"/>
              <a:ea typeface="Calibri" panose="020F0502020204030204"/>
              <a:cs typeface="Times New Roman" panose="02020603050405020304" pitchFamily="18" charset="0"/>
            </a:endParaRPr>
          </a:p>
          <a:p>
            <a:pPr marL="669925" indent="-669925"/>
            <a:endParaRPr lang="en-US" sz="8200">
              <a:latin typeface="Times New Roman" panose="02020603050405020304" pitchFamily="18" charset="0"/>
              <a:cs typeface="Times New Roman" panose="02020603050405020304" pitchFamily="18" charset="0"/>
            </a:endParaRPr>
          </a:p>
          <a:p>
            <a:pPr marL="669925" indent="-669925"/>
            <a:r>
              <a:rPr lang="en-US" sz="8200">
                <a:latin typeface="Times New Roman" panose="02020603050405020304" pitchFamily="18" charset="0"/>
                <a:cs typeface="Times New Roman" panose="02020603050405020304" pitchFamily="18" charset="0"/>
              </a:rPr>
              <a:t>Hardware Requirements:</a:t>
            </a:r>
            <a:endParaRPr lang="en-US" sz="8200">
              <a:latin typeface="Times New Roman" panose="02020603050405020304" pitchFamily="18" charset="0"/>
              <a:cs typeface="Times New Roman" panose="02020603050405020304" pitchFamily="18" charset="0"/>
            </a:endParaRPr>
          </a:p>
          <a:p>
            <a:pPr marL="0" indent="0">
              <a:buNone/>
            </a:pPr>
            <a:r>
              <a:rPr lang="en-US" sz="8200">
                <a:latin typeface="Times New Roman" panose="02020603050405020304" pitchFamily="18" charset="0"/>
                <a:cs typeface="Times New Roman" panose="02020603050405020304" pitchFamily="18" charset="0"/>
              </a:rPr>
              <a:t>Processing Unit: GPU or VPU for real-time image or sensor data processing.</a:t>
            </a:r>
            <a:endParaRPr lang="en-US" sz="8200">
              <a:latin typeface="Times New Roman" panose="02020603050405020304" pitchFamily="18" charset="0"/>
              <a:cs typeface="Times New Roman" panose="02020603050405020304" pitchFamily="18" charset="0"/>
            </a:endParaRPr>
          </a:p>
          <a:p>
            <a:pPr marL="0" indent="0">
              <a:buNone/>
            </a:pPr>
            <a:r>
              <a:rPr lang="en-US" sz="8200">
                <a:latin typeface="Times New Roman" panose="02020603050405020304" pitchFamily="18" charset="0"/>
                <a:cs typeface="Times New Roman" panose="02020603050405020304" pitchFamily="18" charset="0"/>
              </a:rPr>
              <a:t>Sensors: Cameras to capture road surface image.</a:t>
            </a:r>
            <a:endParaRPr lang="en-US" sz="8200">
              <a:latin typeface="Times New Roman" panose="02020603050405020304" pitchFamily="18" charset="0"/>
              <a:cs typeface="Times New Roman" panose="02020603050405020304" pitchFamily="18" charset="0"/>
            </a:endParaRPr>
          </a:p>
          <a:p>
            <a:pPr marL="0" indent="0">
              <a:buNone/>
            </a:pPr>
            <a:r>
              <a:rPr lang="en-US" sz="8200">
                <a:latin typeface="Times New Roman" panose="02020603050405020304" pitchFamily="18" charset="0"/>
                <a:cs typeface="Times New Roman" panose="02020603050405020304" pitchFamily="18" charset="0"/>
              </a:rPr>
              <a:t>Connectivity: Internet Connection</a:t>
            </a:r>
            <a:endParaRPr lang="en-US" sz="820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567436"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Requirements</a:t>
            </a:r>
            <a:endParaRPr lang="en-US" b="1">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a:latin typeface="Times New Roman" panose="02020603050405020304" pitchFamily="18" charset="0"/>
                <a:cs typeface="Times New Roman" panose="02020603050405020304" pitchFamily="18" charset="0"/>
              </a:rPr>
              <a:t>Execution of Program</a:t>
            </a:r>
            <a:endParaRPr lang="en-US">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567436" y="339515"/>
            <a:ext cx="30845760" cy="2037925"/>
          </a:xfrm>
        </p:spPr>
        <p:txBody>
          <a:bodyPr>
            <a:normAutofit/>
          </a:bodyPr>
          <a:lstStyle/>
          <a:p>
            <a:r>
              <a:rPr lang="en-US" b="1">
                <a:latin typeface="Times New Roman" panose="02020603050405020304" pitchFamily="18" charset="0"/>
                <a:cs typeface="Times New Roman" panose="02020603050405020304" pitchFamily="18" charset="0"/>
              </a:rPr>
              <a:t>Implementation</a:t>
            </a:r>
            <a:endParaRPr lang="en-US" b="1">
              <a:latin typeface="Times New Roman" panose="02020603050405020304" pitchFamily="18" charset="0"/>
              <a:cs typeface="Times New Roman" panose="02020603050405020304" pitchFamily="18" charset="0"/>
            </a:endParaRPr>
          </a:p>
        </p:txBody>
      </p:sp>
      <p:pic>
        <p:nvPicPr>
          <p:cNvPr id="4" name="Picture 3" descr="A screenshot of a phone&#10;&#10;Description automatically generated"/>
          <p:cNvPicPr>
            <a:picLocks noChangeAspect="1"/>
          </p:cNvPicPr>
          <p:nvPr/>
        </p:nvPicPr>
        <p:blipFill rotWithShape="1">
          <a:blip r:embed="rId1"/>
          <a:srcRect b="14067"/>
          <a:stretch>
            <a:fillRect/>
          </a:stretch>
        </p:blipFill>
        <p:spPr>
          <a:xfrm>
            <a:off x="7191685" y="4358664"/>
            <a:ext cx="21400247" cy="1508375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22087170" y="9199244"/>
            <a:ext cx="2089566" cy="2654544"/>
          </a:xfrm>
        </p:spPr>
      </p:pic>
      <p:sp>
        <p:nvSpPr>
          <p:cNvPr id="5" name="TextBox 4"/>
          <p:cNvSpPr txBox="1"/>
          <p:nvPr/>
        </p:nvSpPr>
        <p:spPr>
          <a:xfrm>
            <a:off x="11917395" y="6294628"/>
            <a:ext cx="11517574" cy="2123658"/>
          </a:xfrm>
          <a:prstGeom prst="rect">
            <a:avLst/>
          </a:prstGeom>
          <a:noFill/>
        </p:spPr>
        <p:txBody>
          <a:bodyPr wrap="square" rtlCol="0">
            <a:spAutoFit/>
          </a:bodyPr>
          <a:lstStyle/>
          <a:p>
            <a:r>
              <a:rPr lang="en-US" sz="13200" b="1">
                <a:latin typeface="Times New Roman" panose="02020603050405020304" pitchFamily="18" charset="0"/>
                <a:cs typeface="Times New Roman" panose="02020603050405020304" pitchFamily="18" charset="0"/>
              </a:rPr>
              <a:t>THANK YOU</a:t>
            </a:r>
            <a:endParaRPr lang="en-US" sz="13200" b="1">
              <a:latin typeface="Times New Roman" panose="02020603050405020304" pitchFamily="18" charset="0"/>
              <a:cs typeface="Times New Roman" panose="02020603050405020304" pitchFamily="18" charset="0"/>
            </a:endParaRPr>
          </a:p>
        </p:txBody>
      </p:sp>
      <p:sp>
        <p:nvSpPr>
          <p:cNvPr id="6" name="TextBox 5"/>
          <p:cNvSpPr txBox="1"/>
          <p:nvPr/>
        </p:nvSpPr>
        <p:spPr>
          <a:xfrm>
            <a:off x="11917398" y="9580279"/>
            <a:ext cx="10169772" cy="2326791"/>
          </a:xfrm>
          <a:prstGeom prst="rect">
            <a:avLst/>
          </a:prstGeom>
          <a:noFill/>
        </p:spPr>
        <p:txBody>
          <a:bodyPr wrap="none" rtlCol="0">
            <a:spAutoFit/>
          </a:bodyPr>
          <a:lstStyle/>
          <a:p>
            <a:r>
              <a:rPr lang="en-US" sz="14520" b="1">
                <a:latin typeface="Times New Roman" panose="02020603050405020304" pitchFamily="18" charset="0"/>
                <a:cs typeface="Times New Roman" panose="02020603050405020304" pitchFamily="18" charset="0"/>
              </a:rPr>
              <a:t>Any Queries</a:t>
            </a:r>
            <a:endParaRPr lang="en-US" sz="14520" b="1">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 y="0"/>
            <a:ext cx="30845760" cy="2633472"/>
          </a:xfrm>
        </p:spPr>
        <p:txBody>
          <a:bodyPr/>
          <a:lstStyle/>
          <a:p>
            <a:r>
              <a:rPr lang="en-US" b="1">
                <a:latin typeface="Times New Roman" panose="02020603050405020304" pitchFamily="18" charset="0"/>
                <a:cs typeface="Times New Roman" panose="02020603050405020304" pitchFamily="18" charset="0"/>
              </a:rPr>
              <a:t>Contents</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16075" y="3157921"/>
            <a:ext cx="33521397" cy="15480581"/>
          </a:xfrm>
        </p:spPr>
        <p:txBody>
          <a:bodyPr>
            <a:normAutofit/>
          </a:bodyPr>
          <a:lstStyle/>
          <a:p>
            <a:r>
              <a:rPr lang="en-US" sz="7920">
                <a:latin typeface="Times New Roman" panose="02020603050405020304" pitchFamily="18" charset="0"/>
                <a:cs typeface="Times New Roman" panose="02020603050405020304" pitchFamily="18" charset="0"/>
              </a:rPr>
              <a:t>Abstract</a:t>
            </a:r>
            <a:endParaRPr lang="en-US" sz="7920">
              <a:latin typeface="Times New Roman" panose="02020603050405020304" pitchFamily="18" charset="0"/>
              <a:cs typeface="Times New Roman" panose="02020603050405020304" pitchFamily="18" charset="0"/>
            </a:endParaRPr>
          </a:p>
          <a:p>
            <a:r>
              <a:rPr lang="en-US" sz="7920">
                <a:latin typeface="Times New Roman" panose="02020603050405020304" pitchFamily="18" charset="0"/>
                <a:cs typeface="Times New Roman" panose="02020603050405020304" pitchFamily="18" charset="0"/>
              </a:rPr>
              <a:t>Literature Survey</a:t>
            </a:r>
            <a:endParaRPr lang="en-US" sz="7920">
              <a:latin typeface="Times New Roman" panose="02020603050405020304" pitchFamily="18" charset="0"/>
              <a:cs typeface="Times New Roman" panose="02020603050405020304" pitchFamily="18" charset="0"/>
            </a:endParaRPr>
          </a:p>
          <a:p>
            <a:r>
              <a:rPr lang="en-US" sz="7920">
                <a:latin typeface="Times New Roman" panose="02020603050405020304" pitchFamily="18" charset="0"/>
                <a:cs typeface="Times New Roman" panose="02020603050405020304" pitchFamily="18" charset="0"/>
              </a:rPr>
              <a:t>Gaps in the Existing System</a:t>
            </a:r>
            <a:endParaRPr lang="en-US" sz="7920">
              <a:latin typeface="Times New Roman" panose="02020603050405020304" pitchFamily="18" charset="0"/>
              <a:cs typeface="Times New Roman" panose="02020603050405020304" pitchFamily="18" charset="0"/>
            </a:endParaRPr>
          </a:p>
          <a:p>
            <a:r>
              <a:rPr lang="en-US" sz="7920">
                <a:latin typeface="Times New Roman" panose="02020603050405020304" pitchFamily="18" charset="0"/>
                <a:cs typeface="Times New Roman" panose="02020603050405020304" pitchFamily="18" charset="0"/>
              </a:rPr>
              <a:t>Proposed System</a:t>
            </a:r>
            <a:endParaRPr lang="en-US" sz="7920">
              <a:latin typeface="Times New Roman" panose="02020603050405020304" pitchFamily="18" charset="0"/>
              <a:cs typeface="Times New Roman" panose="02020603050405020304" pitchFamily="18" charset="0"/>
            </a:endParaRPr>
          </a:p>
          <a:p>
            <a:r>
              <a:rPr lang="en-US" sz="7920">
                <a:latin typeface="Times New Roman" panose="02020603050405020304" pitchFamily="18" charset="0"/>
                <a:cs typeface="Times New Roman" panose="02020603050405020304" pitchFamily="18" charset="0"/>
              </a:rPr>
              <a:t>System Architecture</a:t>
            </a:r>
            <a:endParaRPr lang="en-US" sz="7920">
              <a:latin typeface="Times New Roman" panose="02020603050405020304" pitchFamily="18" charset="0"/>
              <a:cs typeface="Times New Roman" panose="02020603050405020304" pitchFamily="18" charset="0"/>
            </a:endParaRPr>
          </a:p>
          <a:p>
            <a:r>
              <a:rPr lang="en-US" sz="7920">
                <a:latin typeface="Times New Roman" panose="02020603050405020304" pitchFamily="18" charset="0"/>
                <a:cs typeface="Times New Roman" panose="02020603050405020304" pitchFamily="18" charset="0"/>
              </a:rPr>
              <a:t>Design – UML Diagrams</a:t>
            </a:r>
            <a:endParaRPr lang="en-US" sz="7920">
              <a:latin typeface="Times New Roman" panose="02020603050405020304" pitchFamily="18" charset="0"/>
              <a:cs typeface="Times New Roman" panose="02020603050405020304" pitchFamily="18" charset="0"/>
            </a:endParaRPr>
          </a:p>
          <a:p>
            <a:r>
              <a:rPr lang="en-US" sz="7920">
                <a:latin typeface="Times New Roman" panose="02020603050405020304" pitchFamily="18" charset="0"/>
                <a:cs typeface="Times New Roman" panose="02020603050405020304" pitchFamily="18" charset="0"/>
              </a:rPr>
              <a:t>Requirements</a:t>
            </a:r>
            <a:endParaRPr lang="en-US" sz="7920">
              <a:latin typeface="Times New Roman" panose="02020603050405020304" pitchFamily="18" charset="0"/>
              <a:cs typeface="Times New Roman" panose="02020603050405020304" pitchFamily="18" charset="0"/>
            </a:endParaRPr>
          </a:p>
          <a:p>
            <a:r>
              <a:rPr lang="en-US" sz="7920">
                <a:latin typeface="Times New Roman" panose="02020603050405020304" pitchFamily="18" charset="0"/>
                <a:cs typeface="Times New Roman" panose="02020603050405020304" pitchFamily="18" charset="0"/>
              </a:rPr>
              <a:t>Implementation (50%)</a:t>
            </a:r>
            <a:endParaRPr lang="en-US" sz="7920">
              <a:latin typeface="Times New Roman" panose="02020603050405020304" pitchFamily="18" charset="0"/>
              <a:cs typeface="Times New Roman" panose="02020603050405020304" pitchFamily="18" charset="0"/>
            </a:endParaRPr>
          </a:p>
          <a:p>
            <a:pPr marL="0" indent="0">
              <a:buNone/>
            </a:pPr>
            <a:endParaRPr lang="en-US" sz="792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708" y="266363"/>
            <a:ext cx="30845760" cy="2476837"/>
          </a:xfrm>
        </p:spPr>
        <p:txBody>
          <a:bodyPr vert="horz" lIns="91440" tIns="45720" rIns="91440" bIns="45720" rtlCol="0" anchor="ctr">
            <a:normAutofit/>
          </a:bodyPr>
          <a:lstStyle/>
          <a:p>
            <a:r>
              <a:rPr lang="en-US" b="1">
                <a:latin typeface="Times New Roman" panose="02020603050405020304" pitchFamily="18" charset="0"/>
                <a:cs typeface="Times New Roman" panose="02020603050405020304" pitchFamily="18" charset="0"/>
              </a:rPr>
              <a:t>Abstract</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708" y="3185403"/>
            <a:ext cx="34701480" cy="15538944"/>
          </a:xfrm>
        </p:spPr>
        <p:txBody>
          <a:bodyPr>
            <a:normAutofit lnSpcReduction="10000"/>
          </a:bodyPr>
          <a:lstStyle/>
          <a:p>
            <a:pPr marL="0" indent="0" algn="just">
              <a:lnSpc>
                <a:spcPct val="150000"/>
              </a:lnSpc>
              <a:spcBef>
                <a:spcPts val="0"/>
              </a:spcBef>
              <a:buNone/>
            </a:pPr>
            <a:r>
              <a:rPr lang="en-US" sz="6600">
                <a:latin typeface="Times New Roman" panose="02020603050405020304" pitchFamily="18" charset="0"/>
                <a:cs typeface="Times New Roman" panose="02020603050405020304" pitchFamily="18" charset="0"/>
              </a:rPr>
              <a:t>Our roads are riddled with a hidden danger: potholes. These ubiquitous menaces threaten drivers, cyclists, and pedestrians alike. In just 2022, they were linked to over 4,400 tragic fatalities.</a:t>
            </a:r>
            <a:endParaRPr lang="en-US" sz="660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6600">
                <a:latin typeface="Times New Roman" panose="02020603050405020304" pitchFamily="18" charset="0"/>
                <a:cs typeface="Times New Roman" panose="02020603050405020304" pitchFamily="18" charset="0"/>
              </a:rPr>
              <a:t>We propose a revolutionary solution that leverages the power of cutting-edge image processing.  Our system harnesses the capabilities of computer vision and machine learning, employing real-time pothole identification.  At its core lies a sophisticated convolutional neural network (CNN), meticulously trained on a vast collection of diverse road images. This empowers our system to achieve precise detection, even when faced with challenging weather conditions.</a:t>
            </a:r>
            <a:endParaRPr lang="en-US" sz="660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6600">
                <a:latin typeface="Times New Roman" panose="02020603050405020304" pitchFamily="18" charset="0"/>
                <a:cs typeface="Times New Roman" panose="02020603050405020304" pitchFamily="18" charset="0"/>
              </a:rPr>
              <a:t>By incorporating transfer learning techniques and utilizing advanced models like YOLO (You Only Look Once), we push the boundaries of existing pothole detection methods.  Our system possesses the remarkable ability to differentiate between harmless road imperfections and genuine hazards, ensuring a robust and reliable solution.</a:t>
            </a:r>
            <a:endParaRPr lang="en-US" sz="66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562388"/>
            <a:ext cx="34701480" cy="3087615"/>
          </a:xfrm>
        </p:spPr>
        <p:txBody>
          <a:bodyPr vert="horz" lIns="91440" tIns="45720" rIns="91440" bIns="45720" rtlCol="0" anchor="ctr">
            <a:normAutofit/>
          </a:bodyPr>
          <a:lstStyle/>
          <a:p>
            <a:r>
              <a:rPr lang="en-US" b="1">
                <a:latin typeface="Times New Roman" panose="02020603050405020304" pitchFamily="18" charset="0"/>
                <a:cs typeface="Times New Roman" panose="02020603050405020304" pitchFamily="18" charset="0"/>
              </a:rPr>
              <a:t>Literature Survey</a:t>
            </a:r>
            <a:endParaRPr lang="en-US" b="1">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nvPr>
        </p:nvGraphicFramePr>
        <p:xfrm>
          <a:off x="530860" y="1799874"/>
          <a:ext cx="34701481" cy="18011409"/>
        </p:xfrm>
        <a:graphic>
          <a:graphicData uri="http://schemas.openxmlformats.org/drawingml/2006/table">
            <a:tbl>
              <a:tblPr firstRow="1" bandRow="1">
                <a:tableStyleId>{5940675A-B579-460E-94D1-54222C63F5DA}</a:tableStyleId>
              </a:tblPr>
              <a:tblGrid>
                <a:gridCol w="2095182"/>
                <a:gridCol w="9020278"/>
                <a:gridCol w="5616456"/>
                <a:gridCol w="5616456"/>
                <a:gridCol w="5616456"/>
                <a:gridCol w="6736653"/>
              </a:tblGrid>
              <a:tr h="2368344">
                <a:tc>
                  <a:txBody>
                    <a:bodyPr/>
                    <a:lstStyle/>
                    <a:p>
                      <a:pPr marL="0" marR="0" lvl="0" algn="ctr" defTabSz="914400" rtl="0" eaLnBrk="1" latinLnBrk="0" hangingPunct="1">
                        <a:lnSpc>
                          <a:spcPct val="100000"/>
                        </a:lnSpc>
                        <a:spcBef>
                          <a:spcPts val="1200"/>
                        </a:spcBef>
                        <a:spcAft>
                          <a:spcPts val="800"/>
                        </a:spcAft>
                      </a:pPr>
                      <a:r>
                        <a:rPr lang="en-US" sz="5400" kern="1200">
                          <a:effectLst/>
                          <a:latin typeface="Times New Roman" panose="02020603050405020304" pitchFamily="18" charset="0"/>
                          <a:cs typeface="Times New Roman" panose="02020603050405020304" pitchFamily="18" charset="0"/>
                        </a:rPr>
                        <a:t>S.No.</a:t>
                      </a:r>
                      <a:endParaRPr lang="en-US" sz="54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Title of The Paper &amp; Year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Authors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endParaRPr lang="en-US" sz="540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0"/>
                        </a:spcAft>
                      </a:pPr>
                      <a:r>
                        <a:rPr lang="en-US" sz="5400">
                          <a:effectLst/>
                          <a:latin typeface="Times New Roman" panose="02020603050405020304" pitchFamily="18" charset="0"/>
                          <a:cs typeface="Times New Roman" panose="02020603050405020304" pitchFamily="18" charset="0"/>
                        </a:rPr>
                        <a:t>Datasets Used</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Observed Shortcomings/</a:t>
                      </a:r>
                      <a:endParaRPr lang="en-US" sz="540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Gaps in The Paper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r>
              <a:tr h="5977905">
                <a:tc>
                  <a:txBody>
                    <a:bodyPr/>
                    <a:lstStyle/>
                    <a:p>
                      <a:pPr algn="ctr"/>
                      <a:r>
                        <a:rPr lang="en-US" sz="4400">
                          <a:latin typeface="Times New Roman" panose="02020603050405020304" pitchFamily="18" charset="0"/>
                          <a:cs typeface="Times New Roman" panose="02020603050405020304" pitchFamily="18" charset="0"/>
                        </a:rPr>
                        <a:t>1</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400">
                          <a:latin typeface="Times New Roman" panose="02020603050405020304" pitchFamily="18" charset="0"/>
                          <a:cs typeface="Times New Roman" panose="02020603050405020304" pitchFamily="18" charset="0"/>
                        </a:rPr>
                        <a:t>Pothole Detection System using deep learning (2021)</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a:latin typeface="Times New Roman" panose="02020603050405020304" pitchFamily="18" charset="0"/>
                          <a:cs typeface="Times New Roman" panose="02020603050405020304" pitchFamily="18" charset="0"/>
                        </a:rPr>
                        <a:t>Samir </a:t>
                      </a:r>
                      <a:r>
                        <a:rPr lang="en-IN" sz="4400" err="1">
                          <a:latin typeface="Times New Roman" panose="02020603050405020304" pitchFamily="18" charset="0"/>
                          <a:cs typeface="Times New Roman" panose="02020603050405020304" pitchFamily="18" charset="0"/>
                        </a:rPr>
                        <a:t>Berjaoui</a:t>
                      </a:r>
                      <a:r>
                        <a:rPr lang="en-IN" sz="4400">
                          <a:latin typeface="Times New Roman" panose="02020603050405020304" pitchFamily="18" charset="0"/>
                          <a:cs typeface="Times New Roman" panose="02020603050405020304" pitchFamily="18" charset="0"/>
                        </a:rPr>
                        <a:t>, Anas Al-</a:t>
                      </a:r>
                      <a:r>
                        <a:rPr lang="en-IN" sz="4400" err="1">
                          <a:latin typeface="Times New Roman" panose="02020603050405020304" pitchFamily="18" charset="0"/>
                          <a:cs typeface="Times New Roman" panose="02020603050405020304" pitchFamily="18" charset="0"/>
                        </a:rPr>
                        <a:t>Shaghouri</a:t>
                      </a:r>
                      <a:r>
                        <a:rPr lang="en-IN" sz="4400">
                          <a:latin typeface="Times New Roman" panose="02020603050405020304" pitchFamily="18" charset="0"/>
                          <a:cs typeface="Times New Roman" panose="02020603050405020304" pitchFamily="18" charset="0"/>
                        </a:rPr>
                        <a:t>, Rami </a:t>
                      </a:r>
                      <a:r>
                        <a:rPr lang="en-IN" sz="4400" err="1">
                          <a:latin typeface="Times New Roman" panose="02020603050405020304" pitchFamily="18" charset="0"/>
                          <a:cs typeface="Times New Roman" panose="02020603050405020304" pitchFamily="18" charset="0"/>
                        </a:rPr>
                        <a:t>Alkhatib</a:t>
                      </a:r>
                      <a:r>
                        <a:rPr lang="en-IN" sz="4400">
                          <a:latin typeface="Times New Roman" panose="02020603050405020304" pitchFamily="18" charset="0"/>
                          <a:cs typeface="Times New Roman" panose="02020603050405020304" pitchFamily="18" charset="0"/>
                        </a:rPr>
                        <a:t> </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100" b="0" i="0" kern="1200">
                          <a:solidFill>
                            <a:schemeClr val="tx1"/>
                          </a:solidFill>
                          <a:effectLst/>
                          <a:latin typeface="Times New Roman" panose="02020603050405020304" pitchFamily="18" charset="0"/>
                          <a:ea typeface="+mn-ea"/>
                          <a:cs typeface="Times New Roman" panose="02020603050405020304" pitchFamily="18" charset="0"/>
                        </a:rPr>
                        <a:t>2D imaging &amp; 3D reconstruction evaluated with Deep Learning (SSD-TF, YOLOv3, YOLOv4). YOLOv4 achieves best accuracy (</a:t>
                      </a:r>
                      <a:r>
                        <a:rPr lang="en-US" sz="4100" b="0" i="0" kern="1200" err="1">
                          <a:solidFill>
                            <a:schemeClr val="tx1"/>
                          </a:solidFill>
                          <a:effectLst/>
                          <a:latin typeface="Times New Roman" panose="02020603050405020304" pitchFamily="18" charset="0"/>
                          <a:ea typeface="+mn-ea"/>
                          <a:cs typeface="Times New Roman" panose="02020603050405020304" pitchFamily="18" charset="0"/>
                        </a:rPr>
                        <a:t>mAP</a:t>
                      </a:r>
                      <a:r>
                        <a:rPr lang="en-US" sz="4100" b="0" i="0" kern="1200">
                          <a:solidFill>
                            <a:schemeClr val="tx1"/>
                          </a:solidFill>
                          <a:effectLst/>
                          <a:latin typeface="Times New Roman" panose="02020603050405020304" pitchFamily="18" charset="0"/>
                          <a:ea typeface="+mn-ea"/>
                          <a:cs typeface="Times New Roman" panose="02020603050405020304" pitchFamily="18" charset="0"/>
                        </a:rPr>
                        <a:t> 85.39%) &amp; speed (FPS) at 832x832 resolution.</a:t>
                      </a:r>
                      <a:endParaRPr lang="en-US" sz="41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b="0" i="0" kern="1200">
                          <a:solidFill>
                            <a:schemeClr val="tx1"/>
                          </a:solidFill>
                          <a:effectLst/>
                          <a:latin typeface="Times New Roman" panose="02020603050405020304" pitchFamily="18" charset="0"/>
                          <a:ea typeface="+mn-ea"/>
                          <a:cs typeface="Times New Roman" panose="02020603050405020304" pitchFamily="18" charset="0"/>
                        </a:rPr>
                        <a:t>Online database with 431 images.</a:t>
                      </a:r>
                      <a:endParaRPr lang="en-US" sz="4300" b="0" i="0" kern="1200">
                        <a:solidFill>
                          <a:schemeClr val="tx1"/>
                        </a:solidFill>
                        <a:effectLst/>
                        <a:latin typeface="Times New Roman" panose="02020603050405020304" pitchFamily="18" charset="0"/>
                        <a:ea typeface="+mn-ea"/>
                        <a:cs typeface="Times New Roman" panose="02020603050405020304" pitchFamily="18" charset="0"/>
                      </a:endParaRPr>
                    </a:p>
                    <a:p>
                      <a:r>
                        <a:rPr lang="en-US" sz="4300" b="0" i="0" kern="1200">
                          <a:solidFill>
                            <a:schemeClr val="tx1"/>
                          </a:solidFill>
                          <a:effectLst/>
                          <a:latin typeface="Times New Roman" panose="02020603050405020304" pitchFamily="18" charset="0"/>
                          <a:ea typeface="+mn-ea"/>
                          <a:cs typeface="Times New Roman" panose="02020603050405020304" pitchFamily="18" charset="0"/>
                        </a:rPr>
                        <a:t>Combined: Lebanese roads (344) &amp; web sources (312, mostly dashcam).</a:t>
                      </a:r>
                      <a:endParaRPr lang="en-US" sz="4300" b="0" i="0" kern="1200">
                        <a:solidFill>
                          <a:schemeClr val="tx1"/>
                        </a:solidFill>
                        <a:effectLst/>
                        <a:latin typeface="Times New Roman" panose="02020603050405020304" pitchFamily="18" charset="0"/>
                        <a:ea typeface="+mn-ea"/>
                        <a:cs typeface="Times New Roman" panose="02020603050405020304" pitchFamily="18" charset="0"/>
                      </a:endParaRPr>
                    </a:p>
                    <a:p>
                      <a:endParaRPr lang="en-US" sz="37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a:latin typeface="Times New Roman" panose="02020603050405020304" pitchFamily="18" charset="0"/>
                          <a:cs typeface="Times New Roman" panose="02020603050405020304" pitchFamily="18" charset="0"/>
                        </a:rPr>
                        <a:t>more complexity, less accuracy, less user-friendly, less robust to variations. </a:t>
                      </a:r>
                      <a:endParaRPr lang="en-US" sz="4300">
                        <a:latin typeface="Times New Roman" panose="02020603050405020304" pitchFamily="18" charset="0"/>
                        <a:cs typeface="Times New Roman" panose="02020603050405020304" pitchFamily="18" charset="0"/>
                      </a:endParaRPr>
                    </a:p>
                  </a:txBody>
                  <a:tcPr marL="301752" marR="301752" marT="150876" marB="150876"/>
                </a:tc>
              </a:tr>
              <a:tr h="1927633">
                <a:tc>
                  <a:txBody>
                    <a:bodyPr/>
                    <a:lstStyle/>
                    <a:p>
                      <a:pPr algn="ctr"/>
                      <a:r>
                        <a:rPr lang="en-US" sz="4400">
                          <a:latin typeface="Times New Roman" panose="02020603050405020304" pitchFamily="18" charset="0"/>
                          <a:cs typeface="Times New Roman" panose="02020603050405020304" pitchFamily="18" charset="0"/>
                        </a:rPr>
                        <a:t>2</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400">
                          <a:latin typeface="Times New Roman" panose="02020603050405020304" pitchFamily="18" charset="0"/>
                          <a:cs typeface="Times New Roman" panose="02020603050405020304" pitchFamily="18" charset="0"/>
                        </a:rPr>
                        <a:t>Detection and segmentation of concrete pothole based on Image Processing (2020)</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err="1">
                          <a:latin typeface="Times New Roman" panose="02020603050405020304" pitchFamily="18" charset="0"/>
                          <a:cs typeface="Times New Roman" panose="02020603050405020304" pitchFamily="18" charset="0"/>
                        </a:rPr>
                        <a:t>Mingxing</a:t>
                      </a:r>
                      <a:r>
                        <a:rPr lang="en-IN" sz="4400">
                          <a:latin typeface="Times New Roman" panose="02020603050405020304" pitchFamily="18" charset="0"/>
                          <a:cs typeface="Times New Roman" panose="02020603050405020304" pitchFamily="18" charset="0"/>
                        </a:rPr>
                        <a:t> Gao, Xu Wang, </a:t>
                      </a:r>
                      <a:r>
                        <a:rPr lang="en-IN" sz="4400" err="1">
                          <a:latin typeface="Times New Roman" panose="02020603050405020304" pitchFamily="18" charset="0"/>
                          <a:cs typeface="Times New Roman" panose="02020603050405020304" pitchFamily="18" charset="0"/>
                        </a:rPr>
                        <a:t>Shoulin</a:t>
                      </a:r>
                      <a:r>
                        <a:rPr lang="en-IN" sz="4400">
                          <a:latin typeface="Times New Roman" panose="02020603050405020304" pitchFamily="18" charset="0"/>
                          <a:cs typeface="Times New Roman" panose="02020603050405020304" pitchFamily="18" charset="0"/>
                        </a:rPr>
                        <a:t> Zhu, Peng Guan</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100" b="0" i="0" kern="1200">
                          <a:solidFill>
                            <a:schemeClr val="tx1"/>
                          </a:solidFill>
                          <a:effectLst/>
                          <a:latin typeface="Times New Roman" panose="02020603050405020304" pitchFamily="18" charset="0"/>
                          <a:ea typeface="+mn-ea"/>
                          <a:cs typeface="Times New Roman" panose="02020603050405020304" pitchFamily="18" charset="0"/>
                        </a:rPr>
                        <a:t>Texture, grayscale, morphology features + SVM for vehicle data. Evaluated with Recall, Precision, Accuracy, F1.</a:t>
                      </a:r>
                      <a:endParaRPr lang="en-US" sz="4100" b="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40" rtl="0" eaLnBrk="1" fontAlgn="auto" latinLnBrk="0" hangingPunct="1">
                        <a:lnSpc>
                          <a:spcPct val="100000"/>
                        </a:lnSpc>
                        <a:spcBef>
                          <a:spcPts val="0"/>
                        </a:spcBef>
                        <a:spcAft>
                          <a:spcPts val="0"/>
                        </a:spcAft>
                        <a:buClrTx/>
                        <a:buSzTx/>
                        <a:buFontTx/>
                        <a:buNone/>
                        <a:defRPr/>
                      </a:pPr>
                      <a:r>
                        <a:rPr lang="en-US" sz="4300" b="0" i="0" kern="1200">
                          <a:solidFill>
                            <a:schemeClr val="tx1"/>
                          </a:solidFill>
                          <a:effectLst/>
                          <a:latin typeface="Times New Roman" panose="02020603050405020304" pitchFamily="18" charset="0"/>
                          <a:ea typeface="+mn-ea"/>
                          <a:cs typeface="Times New Roman" panose="02020603050405020304" pitchFamily="18" charset="0"/>
                        </a:rPr>
                        <a:t>Images collected from agricultural and pastoral areas of Inner Mongolia, China. The exact number of images is not specified.</a:t>
                      </a:r>
                      <a:endParaRPr lang="en-US" sz="4300" b="0" i="0" kern="1200">
                        <a:solidFill>
                          <a:schemeClr val="tx1"/>
                        </a:solidFill>
                        <a:effectLst/>
                        <a:latin typeface="Times New Roman" panose="02020603050405020304" pitchFamily="18" charset="0"/>
                        <a:ea typeface="+mn-ea"/>
                        <a:cs typeface="Times New Roman" panose="02020603050405020304" pitchFamily="18" charset="0"/>
                      </a:endParaRPr>
                    </a:p>
                  </a:txBody>
                  <a:tcPr marL="301752" marR="301752" marT="150876" marB="150876"/>
                </a:tc>
                <a:tc>
                  <a:txBody>
                    <a:bodyPr/>
                    <a:lstStyle/>
                    <a:p>
                      <a:pPr algn="l"/>
                      <a:r>
                        <a:rPr lang="en-US" sz="4300" b="0" i="0" kern="1200">
                          <a:solidFill>
                            <a:schemeClr val="tx1"/>
                          </a:solidFill>
                          <a:effectLst/>
                          <a:latin typeface="Times New Roman" panose="02020603050405020304" pitchFamily="18" charset="0"/>
                          <a:ea typeface="+mn-ea"/>
                          <a:cs typeface="Times New Roman" panose="02020603050405020304" pitchFamily="18" charset="0"/>
                        </a:rPr>
                        <a:t>Image quality, Generalizability, External factors, Processing time, Feature </a:t>
                      </a:r>
                      <a:r>
                        <a:rPr lang="en-US" sz="4400" b="0" i="0" kern="1200">
                          <a:solidFill>
                            <a:schemeClr val="tx1"/>
                          </a:solidFill>
                          <a:effectLst/>
                          <a:latin typeface="Times New Roman" panose="02020603050405020304" pitchFamily="18" charset="0"/>
                          <a:ea typeface="+mn-ea"/>
                          <a:cs typeface="Times New Roman" panose="02020603050405020304" pitchFamily="18" charset="0"/>
                        </a:rPr>
                        <a:t>selection, Sandy soil.</a:t>
                      </a:r>
                      <a:endParaRPr lang="en-US" sz="3200">
                        <a:latin typeface="Times New Roman" panose="02020603050405020304" pitchFamily="18" charset="0"/>
                        <a:cs typeface="Times New Roman" panose="02020603050405020304" pitchFamily="18" charset="0"/>
                      </a:endParaRPr>
                    </a:p>
                  </a:txBody>
                  <a:tcPr marL="301752" marR="301752" marT="150876" marB="150876"/>
                </a:tc>
              </a:tr>
              <a:tr h="1732316">
                <a:tc>
                  <a:txBody>
                    <a:bodyPr/>
                    <a:lstStyle/>
                    <a:p>
                      <a:pPr algn="ctr"/>
                      <a:r>
                        <a:rPr lang="en-US" sz="4400">
                          <a:latin typeface="Times New Roman" panose="02020603050405020304" pitchFamily="18" charset="0"/>
                          <a:cs typeface="Times New Roman" panose="02020603050405020304" pitchFamily="18" charset="0"/>
                        </a:rPr>
                        <a:t>3</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US" sz="4400" b="0" i="0" u="none" strike="noStrike" noProof="0">
                          <a:solidFill>
                            <a:srgbClr val="000000"/>
                          </a:solidFill>
                          <a:latin typeface="Times New Roman" panose="02020603050405020304" pitchFamily="18" charset="0"/>
                          <a:cs typeface="Times New Roman" panose="02020603050405020304" pitchFamily="18" charset="0"/>
                        </a:rPr>
                        <a:t>Real-time machine learning based approach for Pothole detection (2021)</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a:latin typeface="Times New Roman" panose="02020603050405020304" pitchFamily="18" charset="0"/>
                          <a:cs typeface="Times New Roman" panose="02020603050405020304" pitchFamily="18" charset="0"/>
                        </a:rPr>
                        <a:t>Oche Alexander </a:t>
                      </a:r>
                      <a:r>
                        <a:rPr lang="en-IN" sz="4400" err="1">
                          <a:latin typeface="Times New Roman" panose="02020603050405020304" pitchFamily="18" charset="0"/>
                          <a:cs typeface="Times New Roman" panose="02020603050405020304" pitchFamily="18" charset="0"/>
                        </a:rPr>
                        <a:t>Egaji</a:t>
                      </a:r>
                      <a:r>
                        <a:rPr lang="en-IN" sz="4400">
                          <a:latin typeface="Times New Roman" panose="02020603050405020304" pitchFamily="18" charset="0"/>
                          <a:cs typeface="Times New Roman" panose="02020603050405020304" pitchFamily="18" charset="0"/>
                        </a:rPr>
                        <a:t>, Gareth Evans, Mark Graham Griffiths, Gregory Islas </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40" rtl="0" eaLnBrk="1" fontAlgn="auto" latinLnBrk="0" hangingPunct="1">
                        <a:lnSpc>
                          <a:spcPct val="100000"/>
                        </a:lnSpc>
                        <a:spcBef>
                          <a:spcPts val="0"/>
                        </a:spcBef>
                        <a:spcAft>
                          <a:spcPts val="0"/>
                        </a:spcAft>
                        <a:buClrTx/>
                        <a:buSzTx/>
                        <a:buFontTx/>
                        <a:buNone/>
                        <a:defRPr/>
                      </a:pPr>
                      <a:r>
                        <a:rPr lang="en-US" sz="4100" b="0" i="0" kern="1200">
                          <a:solidFill>
                            <a:schemeClr val="tx1"/>
                          </a:solidFill>
                          <a:effectLst/>
                          <a:latin typeface="Times New Roman" panose="02020603050405020304" pitchFamily="18" charset="0"/>
                          <a:ea typeface="+mn-ea"/>
                          <a:cs typeface="Times New Roman" panose="02020603050405020304" pitchFamily="18" charset="0"/>
                        </a:rPr>
                        <a:t>Naive Bayes, Logistic Regression, KNN, SVM, Random Forest evaluated on k-fold CV with Accuracy, Precision, Recall, F1, AUC.</a:t>
                      </a:r>
                      <a:endParaRPr lang="en-US" sz="4100" b="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b="0" i="0" kern="1200">
                          <a:solidFill>
                            <a:schemeClr val="tx1"/>
                          </a:solidFill>
                          <a:effectLst/>
                          <a:latin typeface="Times New Roman" panose="02020603050405020304" pitchFamily="18" charset="0"/>
                          <a:ea typeface="+mn-ea"/>
                          <a:cs typeface="Times New Roman" panose="02020603050405020304" pitchFamily="18" charset="0"/>
                        </a:rPr>
                        <a:t>Phone/car sensor data (various routes) split into 2-second windows for training a classifier.</a:t>
                      </a:r>
                      <a:endParaRPr lang="en-US" sz="43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IN" sz="4300" b="0" i="0" u="none" strike="noStrike" noProof="0">
                          <a:solidFill>
                            <a:srgbClr val="000000"/>
                          </a:solidFill>
                          <a:latin typeface="Times New Roman" panose="02020603050405020304" pitchFamily="18" charset="0"/>
                          <a:cs typeface="Times New Roman" panose="02020603050405020304" pitchFamily="18" charset="0"/>
                        </a:rPr>
                        <a:t>Data imbalance, real-world variations</a:t>
                      </a:r>
                      <a:endParaRPr lang="en-US" sz="4300">
                        <a:latin typeface="Times New Roman" panose="02020603050405020304" pitchFamily="18" charset="0"/>
                        <a:cs typeface="Times New Roman" panose="02020603050405020304" pitchFamily="18" charset="0"/>
                      </a:endParaRPr>
                    </a:p>
                  </a:txBody>
                  <a:tcPr marL="301752" marR="301752" marT="150876" marB="150876"/>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562388"/>
            <a:ext cx="34701480" cy="3087615"/>
          </a:xfrm>
        </p:spPr>
        <p:txBody>
          <a:bodyPr vert="horz" lIns="91440" tIns="45720" rIns="91440" bIns="45720" rtlCol="0" anchor="ctr">
            <a:normAutofit/>
          </a:bodyPr>
          <a:lstStyle/>
          <a:p>
            <a:r>
              <a:rPr lang="en-US" b="1">
                <a:latin typeface="Times New Roman" panose="02020603050405020304" pitchFamily="18" charset="0"/>
                <a:cs typeface="Times New Roman" panose="02020603050405020304" pitchFamily="18" charset="0"/>
              </a:rPr>
              <a:t>Literature Survey</a:t>
            </a:r>
            <a:endParaRPr lang="en-US" b="1">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nvPr>
        </p:nvGraphicFramePr>
        <p:xfrm>
          <a:off x="530860" y="2148710"/>
          <a:ext cx="34701481" cy="17502228"/>
        </p:xfrm>
        <a:graphic>
          <a:graphicData uri="http://schemas.openxmlformats.org/drawingml/2006/table">
            <a:tbl>
              <a:tblPr firstRow="1" bandRow="1">
                <a:tableStyleId>{5940675A-B579-460E-94D1-54222C63F5DA}</a:tableStyleId>
              </a:tblPr>
              <a:tblGrid>
                <a:gridCol w="2341363"/>
                <a:gridCol w="8853658"/>
                <a:gridCol w="5597510"/>
                <a:gridCol w="5597510"/>
                <a:gridCol w="5597510"/>
                <a:gridCol w="6713930"/>
              </a:tblGrid>
              <a:tr h="2236750">
                <a:tc>
                  <a:txBody>
                    <a:bodyPr/>
                    <a:lstStyle/>
                    <a:p>
                      <a:pPr marL="0" marR="0" lvl="0" algn="ctr" defTabSz="914400" rtl="0" eaLnBrk="1" latinLnBrk="0" hangingPunct="1">
                        <a:lnSpc>
                          <a:spcPct val="100000"/>
                        </a:lnSpc>
                        <a:spcBef>
                          <a:spcPts val="1200"/>
                        </a:spcBef>
                        <a:spcAft>
                          <a:spcPts val="800"/>
                        </a:spcAft>
                      </a:pPr>
                      <a:r>
                        <a:rPr lang="en-US" sz="5400" kern="1200">
                          <a:effectLst/>
                          <a:latin typeface="Times New Roman" panose="02020603050405020304" pitchFamily="18" charset="0"/>
                          <a:cs typeface="Times New Roman" panose="02020603050405020304" pitchFamily="18" charset="0"/>
                        </a:rPr>
                        <a:t>S.No.</a:t>
                      </a:r>
                      <a:endParaRPr lang="en-US" sz="54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Title of The Paper &amp; Year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Authors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endParaRPr lang="en-US" sz="540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0"/>
                        </a:spcAft>
                      </a:pPr>
                      <a:r>
                        <a:rPr lang="en-US" sz="5400">
                          <a:effectLst/>
                          <a:latin typeface="Times New Roman" panose="02020603050405020304" pitchFamily="18" charset="0"/>
                          <a:cs typeface="Times New Roman" panose="02020603050405020304" pitchFamily="18" charset="0"/>
                        </a:rPr>
                        <a:t>Datasets Used</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Observed Shortcomings/</a:t>
                      </a:r>
                      <a:endParaRPr lang="en-US" sz="540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Gaps in The Paper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r>
              <a:tr h="4565911">
                <a:tc>
                  <a:txBody>
                    <a:bodyPr/>
                    <a:lstStyle/>
                    <a:p>
                      <a:pPr algn="ctr"/>
                      <a:r>
                        <a:rPr lang="en-US" sz="4400">
                          <a:latin typeface="Times New Roman" panose="02020603050405020304" pitchFamily="18" charset="0"/>
                          <a:cs typeface="Times New Roman" panose="02020603050405020304" pitchFamily="18" charset="0"/>
                        </a:rPr>
                        <a:t>4</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400">
                          <a:latin typeface="Times New Roman" panose="02020603050405020304" pitchFamily="18" charset="0"/>
                          <a:cs typeface="Times New Roman" panose="02020603050405020304" pitchFamily="18" charset="0"/>
                        </a:rPr>
                        <a:t>Pothole detection system design with proximity sensor to provide motorcycle with warning system and increase road safety. (2020)</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err="1">
                          <a:latin typeface="Times New Roman" panose="02020603050405020304" pitchFamily="18" charset="0"/>
                          <a:cs typeface="Times New Roman" panose="02020603050405020304" pitchFamily="18" charset="0"/>
                        </a:rPr>
                        <a:t>Hadistian</a:t>
                      </a:r>
                      <a:r>
                        <a:rPr lang="en-IN" sz="4400">
                          <a:latin typeface="Times New Roman" panose="02020603050405020304" pitchFamily="18" charset="0"/>
                          <a:cs typeface="Times New Roman" panose="02020603050405020304" pitchFamily="18" charset="0"/>
                        </a:rPr>
                        <a:t> Muhammad Hanif , Zener Sukra Lie, Winda Astuti , </a:t>
                      </a:r>
                      <a:r>
                        <a:rPr lang="en-IN" sz="4400" err="1">
                          <a:latin typeface="Times New Roman" panose="02020603050405020304" pitchFamily="18" charset="0"/>
                          <a:cs typeface="Times New Roman" panose="02020603050405020304" pitchFamily="18" charset="0"/>
                        </a:rPr>
                        <a:t>Sofyan</a:t>
                      </a:r>
                      <a:r>
                        <a:rPr lang="en-IN" sz="4400">
                          <a:latin typeface="Times New Roman" panose="02020603050405020304" pitchFamily="18" charset="0"/>
                          <a:cs typeface="Times New Roman" panose="02020603050405020304" pitchFamily="18" charset="0"/>
                        </a:rPr>
                        <a:t> Tan</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100" b="0" i="0" kern="1200">
                          <a:solidFill>
                            <a:schemeClr val="tx1"/>
                          </a:solidFill>
                          <a:effectLst/>
                          <a:latin typeface="Times New Roman" panose="02020603050405020304" pitchFamily="18" charset="0"/>
                          <a:ea typeface="+mn-ea"/>
                          <a:cs typeface="Times New Roman" panose="02020603050405020304" pitchFamily="18" charset="0"/>
                        </a:rPr>
                        <a:t>Sensors (Proximity, </a:t>
                      </a:r>
                      <a:r>
                        <a:rPr lang="en-IN" sz="4100" b="0" i="0" kern="1200" err="1">
                          <a:solidFill>
                            <a:schemeClr val="tx1"/>
                          </a:solidFill>
                          <a:effectLst/>
                          <a:latin typeface="Times New Roman" panose="02020603050405020304" pitchFamily="18" charset="0"/>
                          <a:ea typeface="+mn-ea"/>
                          <a:cs typeface="Times New Roman" panose="02020603050405020304" pitchFamily="18" charset="0"/>
                        </a:rPr>
                        <a:t>ToF</a:t>
                      </a:r>
                      <a:r>
                        <a:rPr lang="en-IN" sz="4100" b="0" i="0" kern="1200">
                          <a:solidFill>
                            <a:schemeClr val="tx1"/>
                          </a:solidFill>
                          <a:effectLst/>
                          <a:latin typeface="Times New Roman" panose="02020603050405020304" pitchFamily="18" charset="0"/>
                          <a:ea typeface="+mn-ea"/>
                          <a:cs typeface="Times New Roman" panose="02020603050405020304" pitchFamily="18" charset="0"/>
                        </a:rPr>
                        <a:t>, Gyro, Hall Effect) + Arduino for distance, voltage, gyro, speed.</a:t>
                      </a:r>
                      <a:endParaRPr lang="en-US" sz="4100" b="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200" err="1">
                          <a:latin typeface="Times New Roman" panose="02020603050405020304" pitchFamily="18" charset="0"/>
                          <a:cs typeface="Times New Roman" panose="02020603050405020304" pitchFamily="18" charset="0"/>
                        </a:rPr>
                        <a:t>Roboflow</a:t>
                      </a:r>
                      <a:r>
                        <a:rPr lang="en-US" sz="4200">
                          <a:latin typeface="Times New Roman" panose="02020603050405020304" pitchFamily="18" charset="0"/>
                          <a:cs typeface="Times New Roman" panose="02020603050405020304" pitchFamily="18" charset="0"/>
                        </a:rPr>
                        <a:t> and Kaggle Pothole Detection Dataset</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a:latin typeface="Times New Roman" panose="02020603050405020304" pitchFamily="18" charset="0"/>
                          <a:cs typeface="Times New Roman" panose="02020603050405020304" pitchFamily="18" charset="0"/>
                        </a:rPr>
                        <a:t>Limited detection range, potential error in speed measurement, dependency on controlled conditions, complexity in implementation. </a:t>
                      </a:r>
                      <a:endParaRPr lang="en-US" sz="4300">
                        <a:latin typeface="Times New Roman" panose="02020603050405020304" pitchFamily="18" charset="0"/>
                        <a:cs typeface="Times New Roman" panose="02020603050405020304" pitchFamily="18" charset="0"/>
                      </a:endParaRPr>
                    </a:p>
                  </a:txBody>
                  <a:tcPr marL="301752" marR="301752" marT="150876" marB="150876"/>
                </a:tc>
              </a:tr>
              <a:tr h="5151064">
                <a:tc>
                  <a:txBody>
                    <a:bodyPr/>
                    <a:lstStyle/>
                    <a:p>
                      <a:pPr algn="ctr"/>
                      <a:r>
                        <a:rPr lang="en-US" sz="4400">
                          <a:latin typeface="Times New Roman" panose="02020603050405020304" pitchFamily="18" charset="0"/>
                          <a:cs typeface="Times New Roman" panose="02020603050405020304" pitchFamily="18" charset="0"/>
                        </a:rPr>
                        <a:t>5</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400" err="1">
                          <a:latin typeface="Times New Roman" panose="02020603050405020304" pitchFamily="18" charset="0"/>
                          <a:cs typeface="Times New Roman" panose="02020603050405020304" pitchFamily="18" charset="0"/>
                        </a:rPr>
                        <a:t>PotSpot</a:t>
                      </a:r>
                      <a:r>
                        <a:rPr lang="en-US" sz="4400">
                          <a:latin typeface="Times New Roman" panose="02020603050405020304" pitchFamily="18" charset="0"/>
                          <a:cs typeface="Times New Roman" panose="02020603050405020304" pitchFamily="18" charset="0"/>
                        </a:rPr>
                        <a:t>: Participatory sensing-based monitoring system for pothole detection using deep learning (2021)</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err="1">
                          <a:latin typeface="Times New Roman" panose="02020603050405020304" pitchFamily="18" charset="0"/>
                          <a:cs typeface="Times New Roman" panose="02020603050405020304" pitchFamily="18" charset="0"/>
                        </a:rPr>
                        <a:t>Susmita</a:t>
                      </a:r>
                      <a:r>
                        <a:rPr lang="en-IN" sz="4400">
                          <a:latin typeface="Times New Roman" panose="02020603050405020304" pitchFamily="18" charset="0"/>
                          <a:cs typeface="Times New Roman" panose="02020603050405020304" pitchFamily="18" charset="0"/>
                        </a:rPr>
                        <a:t> Patra, Asif Iqbal </a:t>
                      </a:r>
                      <a:r>
                        <a:rPr lang="en-IN" sz="4400" err="1">
                          <a:latin typeface="Times New Roman" panose="02020603050405020304" pitchFamily="18" charset="0"/>
                          <a:cs typeface="Times New Roman" panose="02020603050405020304" pitchFamily="18" charset="0"/>
                        </a:rPr>
                        <a:t>Middya</a:t>
                      </a:r>
                      <a:r>
                        <a:rPr lang="en-IN" sz="4400">
                          <a:latin typeface="Times New Roman" panose="02020603050405020304" pitchFamily="18" charset="0"/>
                          <a:cs typeface="Times New Roman" panose="02020603050405020304" pitchFamily="18" charset="0"/>
                        </a:rPr>
                        <a:t>, </a:t>
                      </a:r>
                      <a:r>
                        <a:rPr lang="en-IN" sz="4400" err="1">
                          <a:latin typeface="Times New Roman" panose="02020603050405020304" pitchFamily="18" charset="0"/>
                          <a:cs typeface="Times New Roman" panose="02020603050405020304" pitchFamily="18" charset="0"/>
                        </a:rPr>
                        <a:t>Sarbani</a:t>
                      </a:r>
                      <a:r>
                        <a:rPr lang="en-IN" sz="4400">
                          <a:latin typeface="Times New Roman" panose="02020603050405020304" pitchFamily="18" charset="0"/>
                          <a:cs typeface="Times New Roman" panose="02020603050405020304" pitchFamily="18" charset="0"/>
                        </a:rPr>
                        <a:t> Roy</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100" b="0" i="0" kern="1200">
                          <a:solidFill>
                            <a:schemeClr val="tx1"/>
                          </a:solidFill>
                          <a:effectLst/>
                          <a:latin typeface="Times New Roman" panose="02020603050405020304" pitchFamily="18" charset="0"/>
                          <a:ea typeface="+mn-ea"/>
                          <a:cs typeface="Times New Roman" panose="02020603050405020304" pitchFamily="18" charset="0"/>
                        </a:rPr>
                        <a:t>Participatory sensing &amp; custom CNN (TensorFlow Lite) achieve 97.5% accuracy on 3424 road images (InceptionV3, VGG16, VGG19).</a:t>
                      </a:r>
                      <a:endParaRPr lang="en-US" sz="41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IN" sz="4200" b="0" i="0" u="none" strike="noStrike" noProof="0">
                          <a:solidFill>
                            <a:srgbClr val="000000"/>
                          </a:solidFill>
                          <a:latin typeface="Times New Roman" panose="02020603050405020304" pitchFamily="18" charset="0"/>
                          <a:cs typeface="Times New Roman" panose="02020603050405020304" pitchFamily="18" charset="0"/>
                        </a:rPr>
                        <a:t>3424 road images dataset collected from real world scenarios</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a:latin typeface="Times New Roman" panose="02020603050405020304" pitchFamily="18" charset="0"/>
                          <a:cs typeface="Times New Roman" panose="02020603050405020304" pitchFamily="18" charset="0"/>
                        </a:rPr>
                        <a:t>data quality issues, user participation, and scalability concerns </a:t>
                      </a:r>
                      <a:endParaRPr lang="en-US" sz="4300">
                        <a:latin typeface="Times New Roman" panose="02020603050405020304" pitchFamily="18" charset="0"/>
                        <a:cs typeface="Times New Roman" panose="02020603050405020304" pitchFamily="18" charset="0"/>
                      </a:endParaRPr>
                    </a:p>
                  </a:txBody>
                  <a:tcPr marL="301752" marR="301752" marT="150876" marB="150876"/>
                </a:tc>
              </a:tr>
              <a:tr h="5316373">
                <a:tc>
                  <a:txBody>
                    <a:bodyPr/>
                    <a:lstStyle/>
                    <a:p>
                      <a:pPr algn="ctr"/>
                      <a:r>
                        <a:rPr lang="en-US" sz="4400">
                          <a:latin typeface="Times New Roman" panose="02020603050405020304" pitchFamily="18" charset="0"/>
                          <a:cs typeface="Times New Roman" panose="02020603050405020304" pitchFamily="18" charset="0"/>
                        </a:rPr>
                        <a:t>6</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US" sz="4400" b="0" i="0" u="none" strike="noStrike" noProof="0">
                          <a:solidFill>
                            <a:srgbClr val="000000"/>
                          </a:solidFill>
                          <a:latin typeface="Times New Roman" panose="02020603050405020304" pitchFamily="18" charset="0"/>
                          <a:cs typeface="Times New Roman" panose="02020603050405020304" pitchFamily="18" charset="0"/>
                        </a:rPr>
                        <a:t>Application of various YOLO Models for Computer Vision-Based Real-Time Pothole Detection (2021)</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a:latin typeface="Times New Roman" panose="02020603050405020304" pitchFamily="18" charset="0"/>
                          <a:cs typeface="Times New Roman" panose="02020603050405020304" pitchFamily="18" charset="0"/>
                        </a:rPr>
                        <a:t>Sung-</a:t>
                      </a:r>
                      <a:r>
                        <a:rPr lang="en-IN" sz="4400" err="1">
                          <a:latin typeface="Times New Roman" panose="02020603050405020304" pitchFamily="18" charset="0"/>
                          <a:cs typeface="Times New Roman" panose="02020603050405020304" pitchFamily="18" charset="0"/>
                        </a:rPr>
                        <a:t>Sik</a:t>
                      </a:r>
                      <a:r>
                        <a:rPr lang="en-IN" sz="4400">
                          <a:latin typeface="Times New Roman" panose="02020603050405020304" pitchFamily="18" charset="0"/>
                          <a:cs typeface="Times New Roman" panose="02020603050405020304" pitchFamily="18" charset="0"/>
                        </a:rPr>
                        <a:t> Park, Van-Than Tran, Dong-Eun Lee</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100" b="0" i="0" kern="1200">
                          <a:solidFill>
                            <a:schemeClr val="tx1"/>
                          </a:solidFill>
                          <a:effectLst/>
                          <a:latin typeface="Times New Roman" panose="02020603050405020304" pitchFamily="18" charset="0"/>
                          <a:ea typeface="+mn-ea"/>
                          <a:cs typeface="Times New Roman" panose="02020603050405020304" pitchFamily="18" charset="0"/>
                        </a:rPr>
                        <a:t>YOLOv4/Tiny/v5 &amp; </a:t>
                      </a:r>
                      <a:r>
                        <a:rPr lang="en-US" sz="4100" b="0" i="0" kern="1200" err="1">
                          <a:solidFill>
                            <a:schemeClr val="tx1"/>
                          </a:solidFill>
                          <a:effectLst/>
                          <a:latin typeface="Times New Roman" panose="02020603050405020304" pitchFamily="18" charset="0"/>
                          <a:ea typeface="+mn-ea"/>
                          <a:cs typeface="Times New Roman" panose="02020603050405020304" pitchFamily="18" charset="0"/>
                        </a:rPr>
                        <a:t>AlexNet</a:t>
                      </a:r>
                      <a:r>
                        <a:rPr lang="en-US" sz="4100" b="0" i="0" kern="1200">
                          <a:solidFill>
                            <a:schemeClr val="tx1"/>
                          </a:solidFill>
                          <a:effectLst/>
                          <a:latin typeface="Times New Roman" panose="02020603050405020304" pitchFamily="18" charset="0"/>
                          <a:ea typeface="+mn-ea"/>
                          <a:cs typeface="Times New Roman" panose="02020603050405020304" pitchFamily="18" charset="0"/>
                        </a:rPr>
                        <a:t> on 665 image dataset (mAP_0.5, Precision, Recall).</a:t>
                      </a:r>
                      <a:endParaRPr lang="en-US" sz="41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200" b="0" i="0" kern="1200">
                          <a:solidFill>
                            <a:schemeClr val="tx1"/>
                          </a:solidFill>
                          <a:effectLst/>
                          <a:latin typeface="Times New Roman" panose="02020603050405020304" pitchFamily="18" charset="0"/>
                          <a:ea typeface="+mn-ea"/>
                          <a:cs typeface="Times New Roman" panose="02020603050405020304" pitchFamily="18" charset="0"/>
                        </a:rPr>
                        <a:t>collection of 665 images captured at 720 × 720 resolution</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US" sz="4300" b="0" i="0" u="none" strike="noStrike" noProof="0">
                          <a:solidFill>
                            <a:srgbClr val="000000"/>
                          </a:solidFill>
                          <a:latin typeface="Times New Roman" panose="02020603050405020304" pitchFamily="18" charset="0"/>
                          <a:cs typeface="Times New Roman" panose="02020603050405020304" pitchFamily="18" charset="0"/>
                        </a:rPr>
                        <a:t>Limited detection in certain conditions, manual labelling requirement, dependency on hardware resources, </a:t>
                      </a:r>
                      <a:r>
                        <a:rPr lang="en-US" sz="4300" b="0" i="0" u="none" strike="noStrike" noProof="0" err="1">
                          <a:solidFill>
                            <a:srgbClr val="000000"/>
                          </a:solidFill>
                          <a:latin typeface="Times New Roman" panose="02020603050405020304" pitchFamily="18" charset="0"/>
                          <a:cs typeface="Times New Roman" panose="02020603050405020304" pitchFamily="18" charset="0"/>
                        </a:rPr>
                        <a:t>generalisation</a:t>
                      </a:r>
                      <a:r>
                        <a:rPr lang="en-US" sz="4300" b="0" i="0" u="none" strike="noStrike" noProof="0">
                          <a:solidFill>
                            <a:srgbClr val="000000"/>
                          </a:solidFill>
                          <a:latin typeface="Times New Roman" panose="02020603050405020304" pitchFamily="18" charset="0"/>
                          <a:cs typeface="Times New Roman" panose="02020603050405020304" pitchFamily="18" charset="0"/>
                        </a:rPr>
                        <a:t> limitations.</a:t>
                      </a:r>
                      <a:endParaRPr lang="en-US" sz="4300">
                        <a:latin typeface="Times New Roman" panose="02020603050405020304" pitchFamily="18" charset="0"/>
                        <a:cs typeface="Times New Roman" panose="02020603050405020304" pitchFamily="18" charset="0"/>
                      </a:endParaRPr>
                    </a:p>
                  </a:txBody>
                  <a:tcPr marL="301752" marR="301752" marT="150876" marB="150876"/>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562388"/>
            <a:ext cx="34701480" cy="3087615"/>
          </a:xfrm>
        </p:spPr>
        <p:txBody>
          <a:bodyPr vert="horz" lIns="91440" tIns="45720" rIns="91440" bIns="45720" rtlCol="0" anchor="ctr">
            <a:normAutofit/>
          </a:bodyPr>
          <a:lstStyle/>
          <a:p>
            <a:r>
              <a:rPr lang="en-US" b="1">
                <a:latin typeface="Times New Roman" panose="02020603050405020304" pitchFamily="18" charset="0"/>
                <a:cs typeface="Times New Roman" panose="02020603050405020304" pitchFamily="18" charset="0"/>
              </a:rPr>
              <a:t>Literature Survey</a:t>
            </a:r>
            <a:endParaRPr lang="en-US" b="1">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nvPr>
        </p:nvGraphicFramePr>
        <p:xfrm>
          <a:off x="376518" y="2525227"/>
          <a:ext cx="34989247" cy="16527766"/>
        </p:xfrm>
        <a:graphic>
          <a:graphicData uri="http://schemas.openxmlformats.org/drawingml/2006/table">
            <a:tbl>
              <a:tblPr firstRow="1" bandRow="1">
                <a:tableStyleId>{5940675A-B579-460E-94D1-54222C63F5DA}</a:tableStyleId>
              </a:tblPr>
              <a:tblGrid>
                <a:gridCol w="2871314"/>
                <a:gridCol w="8701884"/>
                <a:gridCol w="5501555"/>
                <a:gridCol w="5501555"/>
                <a:gridCol w="5501555"/>
                <a:gridCol w="6911384"/>
              </a:tblGrid>
              <a:tr h="4101070">
                <a:tc>
                  <a:txBody>
                    <a:bodyPr/>
                    <a:lstStyle/>
                    <a:p>
                      <a:pPr marL="0" marR="0" lvl="0" algn="ctr" defTabSz="914400" rtl="0" eaLnBrk="1" latinLnBrk="0" hangingPunct="1">
                        <a:lnSpc>
                          <a:spcPct val="100000"/>
                        </a:lnSpc>
                        <a:spcBef>
                          <a:spcPts val="1200"/>
                        </a:spcBef>
                        <a:spcAft>
                          <a:spcPts val="800"/>
                        </a:spcAft>
                      </a:pPr>
                      <a:r>
                        <a:rPr lang="en-US" sz="5400" kern="1200">
                          <a:effectLst/>
                          <a:latin typeface="Times New Roman" panose="02020603050405020304" pitchFamily="18" charset="0"/>
                          <a:cs typeface="Times New Roman" panose="02020603050405020304" pitchFamily="18" charset="0"/>
                        </a:rPr>
                        <a:t>S.No.</a:t>
                      </a:r>
                      <a:endParaRPr lang="en-US" sz="54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Title of The Paper &amp; Year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Authors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endParaRPr lang="en-US" sz="540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0"/>
                        </a:spcAft>
                      </a:pPr>
                      <a:r>
                        <a:rPr lang="en-US" sz="5400">
                          <a:effectLst/>
                          <a:latin typeface="Times New Roman" panose="02020603050405020304" pitchFamily="18" charset="0"/>
                          <a:cs typeface="Times New Roman" panose="02020603050405020304" pitchFamily="18" charset="0"/>
                        </a:rPr>
                        <a:t>Datasets Used</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Observed Shortcomings/</a:t>
                      </a:r>
                      <a:endParaRPr lang="en-US" sz="540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Gaps in The Paper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r>
              <a:tr h="2581354">
                <a:tc>
                  <a:txBody>
                    <a:bodyPr/>
                    <a:lstStyle/>
                    <a:p>
                      <a:pPr algn="ctr"/>
                      <a:r>
                        <a:rPr lang="en-US" sz="4400">
                          <a:latin typeface="Times New Roman" panose="02020603050405020304" pitchFamily="18" charset="0"/>
                          <a:cs typeface="Times New Roman" panose="02020603050405020304" pitchFamily="18" charset="0"/>
                        </a:rPr>
                        <a:t>7</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400" err="1">
                          <a:latin typeface="Times New Roman" panose="02020603050405020304" pitchFamily="18" charset="0"/>
                          <a:cs typeface="Times New Roman" panose="02020603050405020304" pitchFamily="18" charset="0"/>
                        </a:rPr>
                        <a:t>PotNet</a:t>
                      </a:r>
                      <a:r>
                        <a:rPr lang="en-US" sz="4400">
                          <a:latin typeface="Times New Roman" panose="02020603050405020304" pitchFamily="18" charset="0"/>
                          <a:cs typeface="Times New Roman" panose="02020603050405020304" pitchFamily="18" charset="0"/>
                        </a:rPr>
                        <a:t>: Pothole detection for autonomous vehicle system using Convolutional Neural Network. (2020)</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a:latin typeface="Times New Roman" panose="02020603050405020304" pitchFamily="18" charset="0"/>
                          <a:cs typeface="Times New Roman" panose="02020603050405020304" pitchFamily="18" charset="0"/>
                        </a:rPr>
                        <a:t>Deepak Kumar </a:t>
                      </a:r>
                      <a:r>
                        <a:rPr lang="en-IN" sz="4400" err="1">
                          <a:latin typeface="Times New Roman" panose="02020603050405020304" pitchFamily="18" charset="0"/>
                          <a:cs typeface="Times New Roman" panose="02020603050405020304" pitchFamily="18" charset="0"/>
                        </a:rPr>
                        <a:t>Dewangan</a:t>
                      </a:r>
                      <a:r>
                        <a:rPr lang="en-IN" sz="4400">
                          <a:latin typeface="Times New Roman" panose="02020603050405020304" pitchFamily="18" charset="0"/>
                          <a:cs typeface="Times New Roman" panose="02020603050405020304" pitchFamily="18" charset="0"/>
                        </a:rPr>
                        <a:t>, Satya Prakash Sahu </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200" b="0" i="0" kern="1200">
                          <a:solidFill>
                            <a:schemeClr val="tx1"/>
                          </a:solidFill>
                          <a:effectLst/>
                          <a:latin typeface="Times New Roman" panose="02020603050405020304" pitchFamily="18" charset="0"/>
                          <a:ea typeface="+mn-ea"/>
                          <a:cs typeface="Times New Roman" panose="02020603050405020304" pitchFamily="18" charset="0"/>
                        </a:rPr>
                        <a:t>CNN (camera, </a:t>
                      </a:r>
                      <a:r>
                        <a:rPr lang="en-IN" sz="4200">
                          <a:latin typeface="Times New Roman" panose="02020603050405020304" pitchFamily="18" charset="0"/>
                          <a:cs typeface="Times New Roman" panose="02020603050405020304" pitchFamily="18" charset="0"/>
                        </a:rPr>
                        <a:t>Raspberry </a:t>
                      </a:r>
                      <a:r>
                        <a:rPr lang="en-IN" sz="4200" b="0" i="0" kern="1200">
                          <a:solidFill>
                            <a:schemeClr val="tx1"/>
                          </a:solidFill>
                          <a:effectLst/>
                          <a:latin typeface="Times New Roman" panose="02020603050405020304" pitchFamily="18" charset="0"/>
                          <a:ea typeface="+mn-ea"/>
                          <a:cs typeface="Times New Roman" panose="02020603050405020304" pitchFamily="18" charset="0"/>
                        </a:rPr>
                        <a:t>Pi) achieves 99.02% accuracy (Specificity 99.01%, Sensitivity 99.03%, Precision 98.03%, F1 98.33%).</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200" b="0" i="0" kern="1200">
                          <a:solidFill>
                            <a:schemeClr val="tx1"/>
                          </a:solidFill>
                          <a:effectLst/>
                          <a:latin typeface="Times New Roman" panose="02020603050405020304" pitchFamily="18" charset="0"/>
                          <a:ea typeface="+mn-ea"/>
                          <a:cs typeface="Times New Roman" panose="02020603050405020304" pitchFamily="18" charset="0"/>
                        </a:rPr>
                        <a:t>public dataset named "Nienaber Potholes" accessed from Kaggle</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a:latin typeface="Times New Roman" panose="02020603050405020304" pitchFamily="18" charset="0"/>
                          <a:cs typeface="Times New Roman" panose="02020603050405020304" pitchFamily="18" charset="0"/>
                        </a:rPr>
                        <a:t>Camera Calibration Needed, Distance Measurement Challenges </a:t>
                      </a:r>
                      <a:endParaRPr lang="en-US" sz="4300">
                        <a:latin typeface="Times New Roman" panose="02020603050405020304" pitchFamily="18" charset="0"/>
                        <a:cs typeface="Times New Roman" panose="02020603050405020304" pitchFamily="18" charset="0"/>
                      </a:endParaRPr>
                    </a:p>
                  </a:txBody>
                  <a:tcPr marL="301752" marR="301752" marT="150876" marB="150876"/>
                </a:tc>
              </a:tr>
              <a:tr h="2581354">
                <a:tc>
                  <a:txBody>
                    <a:bodyPr/>
                    <a:lstStyle/>
                    <a:p>
                      <a:pPr algn="ctr"/>
                      <a:r>
                        <a:rPr lang="en-US" sz="4400">
                          <a:latin typeface="Times New Roman" panose="02020603050405020304" pitchFamily="18" charset="0"/>
                          <a:cs typeface="Times New Roman" panose="02020603050405020304" pitchFamily="18" charset="0"/>
                        </a:rPr>
                        <a:t>8</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400">
                          <a:latin typeface="Times New Roman" panose="02020603050405020304" pitchFamily="18" charset="0"/>
                          <a:cs typeface="Times New Roman" panose="02020603050405020304" pitchFamily="18" charset="0"/>
                        </a:rPr>
                        <a:t>A Real-time Pothole Detection Based on Deep Learning Approach  (2021)</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a:latin typeface="Times New Roman" panose="02020603050405020304" pitchFamily="18" charset="0"/>
                          <a:cs typeface="Times New Roman" panose="02020603050405020304" pitchFamily="18" charset="0"/>
                        </a:rPr>
                        <a:t>Yeoh Keng </a:t>
                      </a:r>
                      <a:r>
                        <a:rPr lang="en-IN" sz="4400" err="1">
                          <a:latin typeface="Times New Roman" panose="02020603050405020304" pitchFamily="18" charset="0"/>
                          <a:cs typeface="Times New Roman" panose="02020603050405020304" pitchFamily="18" charset="0"/>
                        </a:rPr>
                        <a:t>Yik</a:t>
                      </a:r>
                      <a:r>
                        <a:rPr lang="en-IN" sz="4400">
                          <a:latin typeface="Times New Roman" panose="02020603050405020304" pitchFamily="18" charset="0"/>
                          <a:cs typeface="Times New Roman" panose="02020603050405020304" pitchFamily="18" charset="0"/>
                        </a:rPr>
                        <a:t>, Nurul </a:t>
                      </a:r>
                      <a:r>
                        <a:rPr lang="en-IN" sz="4400" err="1">
                          <a:latin typeface="Times New Roman" panose="02020603050405020304" pitchFamily="18" charset="0"/>
                          <a:cs typeface="Times New Roman" panose="02020603050405020304" pitchFamily="18" charset="0"/>
                        </a:rPr>
                        <a:t>Ezaila</a:t>
                      </a:r>
                      <a:r>
                        <a:rPr lang="en-IN" sz="4400">
                          <a:latin typeface="Times New Roman" panose="02020603050405020304" pitchFamily="18" charset="0"/>
                          <a:cs typeface="Times New Roman" panose="02020603050405020304" pitchFamily="18" charset="0"/>
                        </a:rPr>
                        <a:t> Alias, </a:t>
                      </a:r>
                      <a:r>
                        <a:rPr lang="en-IN" sz="4400" err="1">
                          <a:latin typeface="Times New Roman" panose="02020603050405020304" pitchFamily="18" charset="0"/>
                          <a:cs typeface="Times New Roman" panose="02020603050405020304" pitchFamily="18" charset="0"/>
                        </a:rPr>
                        <a:t>Yusmeeraz</a:t>
                      </a:r>
                      <a:r>
                        <a:rPr lang="en-IN" sz="4400">
                          <a:latin typeface="Times New Roman" panose="02020603050405020304" pitchFamily="18" charset="0"/>
                          <a:cs typeface="Times New Roman" panose="02020603050405020304" pitchFamily="18" charset="0"/>
                        </a:rPr>
                        <a:t> Yusof and </a:t>
                      </a:r>
                      <a:r>
                        <a:rPr lang="en-IN" sz="4400" err="1">
                          <a:latin typeface="Times New Roman" panose="02020603050405020304" pitchFamily="18" charset="0"/>
                          <a:cs typeface="Times New Roman" panose="02020603050405020304" pitchFamily="18" charset="0"/>
                        </a:rPr>
                        <a:t>Suhaila</a:t>
                      </a:r>
                      <a:r>
                        <a:rPr lang="en-IN" sz="4400">
                          <a:latin typeface="Times New Roman" panose="02020603050405020304" pitchFamily="18" charset="0"/>
                          <a:cs typeface="Times New Roman" panose="02020603050405020304" pitchFamily="18" charset="0"/>
                        </a:rPr>
                        <a:t> Isaak </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200" b="0" i="0" kern="1200">
                          <a:solidFill>
                            <a:schemeClr val="tx1"/>
                          </a:solidFill>
                          <a:effectLst/>
                          <a:latin typeface="Times New Roman" panose="02020603050405020304" pitchFamily="18" charset="0"/>
                          <a:ea typeface="+mn-ea"/>
                          <a:cs typeface="Times New Roman" panose="02020603050405020304" pitchFamily="18" charset="0"/>
                        </a:rPr>
                        <a:t>YOLOv3 (Webcam, Multiprocessing) - </a:t>
                      </a:r>
                      <a:r>
                        <a:rPr lang="en-US" sz="4200" b="0" i="0" kern="1200" err="1">
                          <a:solidFill>
                            <a:schemeClr val="tx1"/>
                          </a:solidFill>
                          <a:effectLst/>
                          <a:latin typeface="Times New Roman" panose="02020603050405020304" pitchFamily="18" charset="0"/>
                          <a:ea typeface="+mn-ea"/>
                          <a:cs typeface="Times New Roman" panose="02020603050405020304" pitchFamily="18" charset="0"/>
                        </a:rPr>
                        <a:t>mAP</a:t>
                      </a:r>
                      <a:r>
                        <a:rPr lang="en-US" sz="4200" b="0" i="0" kern="1200">
                          <a:solidFill>
                            <a:schemeClr val="tx1"/>
                          </a:solidFill>
                          <a:effectLst/>
                          <a:latin typeface="Times New Roman" panose="02020603050405020304" pitchFamily="18" charset="0"/>
                          <a:ea typeface="+mn-ea"/>
                          <a:cs typeface="Times New Roman" panose="02020603050405020304" pitchFamily="18" charset="0"/>
                        </a:rPr>
                        <a:t> 65.05% (Precision 0.9%, Recall 0.45%).</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200" b="0" i="0" kern="1200">
                          <a:solidFill>
                            <a:schemeClr val="tx1"/>
                          </a:solidFill>
                          <a:effectLst/>
                          <a:latin typeface="Times New Roman" panose="02020603050405020304" pitchFamily="18" charset="0"/>
                          <a:ea typeface="+mn-ea"/>
                          <a:cs typeface="Times New Roman" panose="02020603050405020304" pitchFamily="18" charset="0"/>
                        </a:rPr>
                        <a:t>330 pothole images used to train the YOLOv3 model for real-time pothole detection</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a:latin typeface="Times New Roman" panose="02020603050405020304" pitchFamily="18" charset="0"/>
                          <a:cs typeface="Times New Roman" panose="02020603050405020304" pitchFamily="18" charset="0"/>
                        </a:rPr>
                        <a:t>Calibration, Small Dataset, Low Power, Precision-Recall Tradeoff</a:t>
                      </a:r>
                      <a:endParaRPr lang="en-US" sz="4300">
                        <a:latin typeface="Times New Roman" panose="02020603050405020304" pitchFamily="18" charset="0"/>
                        <a:cs typeface="Times New Roman" panose="02020603050405020304" pitchFamily="18" charset="0"/>
                      </a:endParaRPr>
                    </a:p>
                  </a:txBody>
                  <a:tcPr marL="301752" marR="301752" marT="150876" marB="150876"/>
                </a:tc>
              </a:tr>
              <a:tr h="2581354">
                <a:tc>
                  <a:txBody>
                    <a:bodyPr/>
                    <a:lstStyle/>
                    <a:p>
                      <a:pPr algn="ctr"/>
                      <a:r>
                        <a:rPr lang="en-US" sz="4400">
                          <a:latin typeface="Times New Roman" panose="02020603050405020304" pitchFamily="18" charset="0"/>
                          <a:cs typeface="Times New Roman" panose="02020603050405020304" pitchFamily="18" charset="0"/>
                        </a:rPr>
                        <a:t>9</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US" sz="4400" b="0" i="0" u="none" strike="noStrike" noProof="0" err="1">
                          <a:solidFill>
                            <a:srgbClr val="000000"/>
                          </a:solidFill>
                          <a:latin typeface="Times New Roman" panose="02020603050405020304" pitchFamily="18" charset="0"/>
                          <a:cs typeface="Times New Roman" panose="02020603050405020304" pitchFamily="18" charset="0"/>
                        </a:rPr>
                        <a:t>DeepBus</a:t>
                      </a:r>
                      <a:r>
                        <a:rPr lang="en-US" sz="4400" b="0" i="0" u="none" strike="noStrike" noProof="0">
                          <a:solidFill>
                            <a:srgbClr val="000000"/>
                          </a:solidFill>
                          <a:latin typeface="Times New Roman" panose="02020603050405020304" pitchFamily="18" charset="0"/>
                          <a:cs typeface="Times New Roman" panose="02020603050405020304" pitchFamily="18" charset="0"/>
                        </a:rPr>
                        <a:t>: Machine Learning based Real Time Pothole Detection system for smart transportation using IoT (2020)</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a:latin typeface="Times New Roman" panose="02020603050405020304" pitchFamily="18" charset="0"/>
                          <a:cs typeface="Times New Roman" panose="02020603050405020304" pitchFamily="18" charset="0"/>
                        </a:rPr>
                        <a:t>Kashish Bansal, Kashish Mittal, Gautam Ahuja, Ashima Singh, </a:t>
                      </a:r>
                      <a:r>
                        <a:rPr lang="en-IN" sz="4400" err="1">
                          <a:latin typeface="Times New Roman" panose="02020603050405020304" pitchFamily="18" charset="0"/>
                          <a:cs typeface="Times New Roman" panose="02020603050405020304" pitchFamily="18" charset="0"/>
                        </a:rPr>
                        <a:t>Sukhpal</a:t>
                      </a:r>
                      <a:r>
                        <a:rPr lang="en-IN" sz="4400">
                          <a:latin typeface="Times New Roman" panose="02020603050405020304" pitchFamily="18" charset="0"/>
                          <a:cs typeface="Times New Roman" panose="02020603050405020304" pitchFamily="18" charset="0"/>
                        </a:rPr>
                        <a:t> Singh Gill </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200">
                          <a:latin typeface="Times New Roman" panose="02020603050405020304" pitchFamily="18" charset="0"/>
                          <a:cs typeface="Times New Roman" panose="02020603050405020304" pitchFamily="18" charset="0"/>
                        </a:rPr>
                        <a:t>Accelerometer, Gyroscope, Random Forest tree</a:t>
                      </a:r>
                      <a:r>
                        <a:rPr lang="en-US" sz="4200" b="0" i="0" kern="1200">
                          <a:solidFill>
                            <a:schemeClr val="tx1"/>
                          </a:solidFill>
                          <a:effectLst/>
                          <a:latin typeface="Times New Roman" panose="02020603050405020304" pitchFamily="18" charset="0"/>
                          <a:ea typeface="+mn-ea"/>
                          <a:cs typeface="Times New Roman" panose="02020603050405020304" pitchFamily="18" charset="0"/>
                        </a:rPr>
                        <a:t>-&gt; Real-time map (86.8% Accuracy, 83.7% Precision, Rec, F1).</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200" b="0" i="0" kern="1200">
                          <a:solidFill>
                            <a:schemeClr val="tx1"/>
                          </a:solidFill>
                          <a:effectLst/>
                          <a:latin typeface="Times New Roman" panose="02020603050405020304" pitchFamily="18" charset="0"/>
                          <a:ea typeface="+mn-ea"/>
                          <a:cs typeface="Times New Roman" panose="02020603050405020304" pitchFamily="18" charset="0"/>
                        </a:rPr>
                        <a:t>custom dataset was created for training the pothole detection system</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US" sz="4300" b="0" i="0" u="none" strike="noStrike" noProof="0">
                          <a:solidFill>
                            <a:srgbClr val="000000"/>
                          </a:solidFill>
                          <a:latin typeface="Times New Roman" panose="02020603050405020304" pitchFamily="18" charset="0"/>
                          <a:cs typeface="Times New Roman" panose="02020603050405020304" pitchFamily="18" charset="0"/>
                        </a:rPr>
                        <a:t>Misclassifications, limited pothole severity detection, smartphone dependency</a:t>
                      </a:r>
                      <a:endParaRPr lang="en-US" sz="4300">
                        <a:latin typeface="Times New Roman" panose="02020603050405020304" pitchFamily="18" charset="0"/>
                        <a:cs typeface="Times New Roman" panose="02020603050405020304" pitchFamily="18" charset="0"/>
                      </a:endParaRPr>
                    </a:p>
                  </a:txBody>
                  <a:tcPr marL="301752" marR="301752" marT="150876" marB="150876"/>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562388"/>
            <a:ext cx="34701480" cy="3087615"/>
          </a:xfrm>
        </p:spPr>
        <p:txBody>
          <a:bodyPr vert="horz" lIns="91440" tIns="45720" rIns="91440" bIns="45720" rtlCol="0" anchor="ctr">
            <a:normAutofit/>
          </a:bodyPr>
          <a:lstStyle/>
          <a:p>
            <a:r>
              <a:rPr lang="en-US" b="1">
                <a:latin typeface="Times New Roman" panose="02020603050405020304" pitchFamily="18" charset="0"/>
                <a:cs typeface="Times New Roman" panose="02020603050405020304" pitchFamily="18" charset="0"/>
              </a:rPr>
              <a:t>Literature Survey</a:t>
            </a:r>
            <a:endParaRPr lang="en-US" b="1">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nvPr>
        </p:nvGraphicFramePr>
        <p:xfrm>
          <a:off x="430306" y="2552121"/>
          <a:ext cx="34854776" cy="17200223"/>
        </p:xfrm>
        <a:graphic>
          <a:graphicData uri="http://schemas.openxmlformats.org/drawingml/2006/table">
            <a:tbl>
              <a:tblPr firstRow="1" bandRow="1">
                <a:tableStyleId>{5940675A-B579-460E-94D1-54222C63F5DA}</a:tableStyleId>
              </a:tblPr>
              <a:tblGrid>
                <a:gridCol w="2699215"/>
                <a:gridCol w="8701884"/>
                <a:gridCol w="5501555"/>
                <a:gridCol w="5501555"/>
                <a:gridCol w="5501555"/>
                <a:gridCol w="6949012"/>
              </a:tblGrid>
              <a:tr h="2947544">
                <a:tc>
                  <a:txBody>
                    <a:bodyPr/>
                    <a:lstStyle/>
                    <a:p>
                      <a:pPr marL="0" marR="0" lvl="0" algn="ctr" defTabSz="914400" rtl="0" eaLnBrk="1" latinLnBrk="0" hangingPunct="1">
                        <a:lnSpc>
                          <a:spcPct val="100000"/>
                        </a:lnSpc>
                        <a:spcBef>
                          <a:spcPts val="1200"/>
                        </a:spcBef>
                        <a:spcAft>
                          <a:spcPts val="800"/>
                        </a:spcAft>
                      </a:pPr>
                      <a:r>
                        <a:rPr lang="en-US" sz="5400" kern="1200">
                          <a:effectLst/>
                          <a:latin typeface="Times New Roman" panose="02020603050405020304" pitchFamily="18" charset="0"/>
                          <a:cs typeface="Times New Roman" panose="02020603050405020304" pitchFamily="18" charset="0"/>
                        </a:rPr>
                        <a:t>S.No.</a:t>
                      </a:r>
                      <a:endParaRPr lang="en-US" sz="54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Title of The Paper &amp; Year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Authors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endParaRPr lang="en-US" sz="540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0"/>
                        </a:spcAft>
                      </a:pPr>
                      <a:r>
                        <a:rPr lang="en-US" sz="5400">
                          <a:effectLst/>
                          <a:latin typeface="Times New Roman" panose="02020603050405020304" pitchFamily="18" charset="0"/>
                          <a:cs typeface="Times New Roman" panose="02020603050405020304" pitchFamily="18" charset="0"/>
                        </a:rPr>
                        <a:t>Datasets Used</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Observed Shortcomings/</a:t>
                      </a:r>
                      <a:endParaRPr lang="en-US" sz="540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Gaps in The Paper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r>
              <a:tr h="6484302">
                <a:tc>
                  <a:txBody>
                    <a:bodyPr/>
                    <a:lstStyle/>
                    <a:p>
                      <a:pPr algn="ctr"/>
                      <a:r>
                        <a:rPr lang="en-US" sz="4400">
                          <a:latin typeface="Times New Roman" panose="02020603050405020304"/>
                          <a:cs typeface="Times New Roman" panose="02020603050405020304"/>
                        </a:rPr>
                        <a:t>10</a:t>
                      </a:r>
                      <a:endParaRPr lang="en-US" sz="4400">
                        <a:latin typeface="Times New Roman" panose="02020603050405020304"/>
                        <a:cs typeface="Times New Roman" panose="02020603050405020304"/>
                      </a:endParaRPr>
                    </a:p>
                  </a:txBody>
                  <a:tcPr marL="301752" marR="301752" marT="150876" marB="150876"/>
                </a:tc>
                <a:tc>
                  <a:txBody>
                    <a:bodyPr/>
                    <a:lstStyle/>
                    <a:p>
                      <a:r>
                        <a:rPr lang="en-US" sz="4400">
                          <a:latin typeface="Times New Roman" panose="02020603050405020304"/>
                          <a:cs typeface="Times New Roman" panose="02020603050405020304"/>
                        </a:rPr>
                        <a:t>Intelligent Real Time Pothole Detection and Warning System for Automobile Applications Based on IoT Technology (2020)</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a:latin typeface="Times New Roman" panose="02020603050405020304"/>
                          <a:cs typeface="Times New Roman" panose="02020603050405020304"/>
                        </a:rPr>
                        <a:t>M.S. Kamalesh, Bharatiraja Chokkalingam, Jeevanantham Arumugam, Gomathy Sengottaiyan, Shanmugavadivel Subramani, Mansoor Ahmad Shah </a:t>
                      </a:r>
                      <a:endParaRPr lang="en-US" sz="4400">
                        <a:latin typeface="Times New Roman" panose="02020603050405020304"/>
                        <a:cs typeface="Times New Roman" panose="02020603050405020304"/>
                      </a:endParaRPr>
                    </a:p>
                  </a:txBody>
                  <a:tcPr marL="301752" marR="301752" marT="150876" marB="150876"/>
                </a:tc>
                <a:tc>
                  <a:txBody>
                    <a:bodyPr/>
                    <a:lstStyle/>
                    <a:p>
                      <a:r>
                        <a:rPr lang="en-IN" sz="4100" b="0" i="0" kern="1200">
                          <a:solidFill>
                            <a:schemeClr val="tx1"/>
                          </a:solidFill>
                          <a:effectLst/>
                          <a:latin typeface="Times New Roman" panose="02020603050405020304"/>
                          <a:ea typeface="+mn-ea"/>
                          <a:cs typeface="Times New Roman" panose="02020603050405020304"/>
                        </a:rPr>
                        <a:t>Pi3, AWS, GSM/GPS, Accel, uC (ADXL345, Atmega328p) -&gt; Image Processing, IoT. Tests across conditions. GPS in AWS (XYZ for potholes).</a:t>
                      </a:r>
                      <a:endParaRPr lang="en-US" sz="4100">
                        <a:latin typeface="Times New Roman" panose="02020603050405020304"/>
                        <a:cs typeface="Times New Roman" panose="02020603050405020304"/>
                      </a:endParaRPr>
                    </a:p>
                  </a:txBody>
                  <a:tcPr marL="301752" marR="301752" marT="150876" marB="150876"/>
                </a:tc>
                <a:tc>
                  <a:txBody>
                    <a:bodyPr/>
                    <a:lstStyle/>
                    <a:p>
                      <a:r>
                        <a:rPr lang="en-US" sz="4200">
                          <a:latin typeface="Times New Roman" panose="02020603050405020304" pitchFamily="18" charset="0"/>
                          <a:cs typeface="Times New Roman" panose="02020603050405020304" pitchFamily="18" charset="0"/>
                        </a:rPr>
                        <a:t>Not specifically mentioned</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b="0" i="0" kern="1200">
                          <a:solidFill>
                            <a:schemeClr val="tx1"/>
                          </a:solidFill>
                          <a:effectLst/>
                          <a:latin typeface="Times New Roman" panose="02020603050405020304"/>
                          <a:ea typeface="+mn-ea"/>
                          <a:cs typeface="Times New Roman" panose="02020603050405020304"/>
                        </a:rPr>
                        <a:t>Processing power, network reliance, and potential device failures (ultrasonic). Optimal accuracy at 30 km/h.</a:t>
                      </a:r>
                      <a:endParaRPr lang="en-US" sz="4300">
                        <a:latin typeface="Times New Roman" panose="02020603050405020304"/>
                        <a:cs typeface="Times New Roman" panose="02020603050405020304"/>
                      </a:endParaRPr>
                    </a:p>
                  </a:txBody>
                  <a:tcPr marL="301752" marR="301752" marT="150876" marB="150876"/>
                </a:tc>
              </a:tr>
              <a:tr h="3505703">
                <a:tc>
                  <a:txBody>
                    <a:bodyPr/>
                    <a:lstStyle/>
                    <a:p>
                      <a:pPr algn="ctr"/>
                      <a:r>
                        <a:rPr lang="en-US" sz="4400">
                          <a:latin typeface="Times New Roman" panose="02020603050405020304"/>
                          <a:cs typeface="Times New Roman" panose="02020603050405020304"/>
                        </a:rPr>
                        <a:t>11</a:t>
                      </a:r>
                      <a:endParaRPr lang="en-US" sz="4400">
                        <a:latin typeface="Times New Roman" panose="02020603050405020304"/>
                        <a:cs typeface="Times New Roman" panose="02020603050405020304"/>
                      </a:endParaRPr>
                    </a:p>
                  </a:txBody>
                  <a:tcPr marL="301752" marR="301752" marT="150876" marB="150876"/>
                </a:tc>
                <a:tc>
                  <a:txBody>
                    <a:bodyPr/>
                    <a:lstStyle/>
                    <a:p>
                      <a:r>
                        <a:rPr lang="en-US" sz="4400">
                          <a:latin typeface="Times New Roman" panose="02020603050405020304"/>
                          <a:cs typeface="Times New Roman" panose="02020603050405020304"/>
                        </a:rPr>
                        <a:t>YOLOv8-Based Visual Detection of Road Hazards: Potholes, Sewer Covers, and Manholes (2023)</a:t>
                      </a:r>
                      <a:endParaRPr lang="en-US" sz="4400">
                        <a:latin typeface="Times New Roman" panose="02020603050405020304"/>
                        <a:cs typeface="Times New Roman" panose="02020603050405020304"/>
                      </a:endParaRPr>
                    </a:p>
                  </a:txBody>
                  <a:tcPr marL="301752" marR="301752" marT="150876" marB="150876"/>
                </a:tc>
                <a:tc>
                  <a:txBody>
                    <a:bodyPr/>
                    <a:lstStyle/>
                    <a:p>
                      <a:r>
                        <a:rPr lang="en-IN" sz="4400">
                          <a:latin typeface="Times New Roman" panose="02020603050405020304"/>
                          <a:cs typeface="Times New Roman" panose="02020603050405020304"/>
                        </a:rPr>
                        <a:t>Om Khare, Shubham Gandhi, Aditya Rahalkar, Sunil Mane </a:t>
                      </a:r>
                      <a:endParaRPr lang="en-US" sz="4400">
                        <a:latin typeface="Times New Roman" panose="02020603050405020304"/>
                        <a:cs typeface="Times New Roman" panose="02020603050405020304"/>
                      </a:endParaRPr>
                    </a:p>
                  </a:txBody>
                  <a:tcPr marL="301752" marR="301752" marT="150876" marB="150876"/>
                </a:tc>
                <a:tc>
                  <a:txBody>
                    <a:bodyPr/>
                    <a:lstStyle/>
                    <a:p>
                      <a:r>
                        <a:rPr lang="en-IN" sz="4100" b="0" i="0" kern="1200">
                          <a:solidFill>
                            <a:schemeClr val="tx1"/>
                          </a:solidFill>
                          <a:effectLst/>
                          <a:latin typeface="Times New Roman" panose="02020603050405020304"/>
                          <a:ea typeface="+mn-ea"/>
                          <a:cs typeface="Times New Roman" panose="02020603050405020304"/>
                        </a:rPr>
                        <a:t>YOLOv8 (norm, aug, hypertune) on Roboflow's Intel "Pothole Detection" (mAP).</a:t>
                      </a:r>
                      <a:endParaRPr lang="en-US" sz="4100">
                        <a:latin typeface="Times New Roman" panose="02020603050405020304"/>
                        <a:cs typeface="Times New Roman" panose="02020603050405020304"/>
                      </a:endParaRPr>
                    </a:p>
                  </a:txBody>
                  <a:tcPr marL="301752" marR="301752" marT="150876" marB="150876"/>
                </a:tc>
                <a:tc>
                  <a:txBody>
                    <a:bodyPr/>
                    <a:lstStyle/>
                    <a:p>
                      <a:r>
                        <a:rPr lang="en-IN" sz="4200" b="0" i="0" kern="1200" err="1">
                          <a:solidFill>
                            <a:schemeClr val="tx1"/>
                          </a:solidFill>
                          <a:effectLst/>
                          <a:latin typeface="Times New Roman" panose="02020603050405020304" pitchFamily="18" charset="0"/>
                          <a:ea typeface="+mn-ea"/>
                          <a:cs typeface="Times New Roman" panose="02020603050405020304" pitchFamily="18" charset="0"/>
                        </a:rPr>
                        <a:t>Roboflow</a:t>
                      </a:r>
                      <a:r>
                        <a:rPr lang="en-IN" sz="4200" b="0" i="0" kern="1200">
                          <a:solidFill>
                            <a:schemeClr val="tx1"/>
                          </a:solidFill>
                          <a:effectLst/>
                          <a:latin typeface="Times New Roman" panose="02020603050405020304" pitchFamily="18" charset="0"/>
                          <a:ea typeface="+mn-ea"/>
                          <a:cs typeface="Times New Roman" panose="02020603050405020304" pitchFamily="18" charset="0"/>
                        </a:rPr>
                        <a:t> Universe "Pothole Detection" dataset </a:t>
                      </a:r>
                      <a:r>
                        <a:rPr lang="en-US" sz="4200" b="0" i="0" kern="1200">
                          <a:solidFill>
                            <a:schemeClr val="tx1"/>
                          </a:solidFill>
                          <a:effectLst/>
                          <a:latin typeface="Times New Roman" panose="02020603050405020304" pitchFamily="18" charset="0"/>
                          <a:ea typeface="+mn-ea"/>
                          <a:cs typeface="Times New Roman" panose="02020603050405020304" pitchFamily="18" charset="0"/>
                        </a:rPr>
                        <a:t>and trained on a dashboard camera perspective.</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a:latin typeface="Times New Roman" panose="02020603050405020304"/>
                          <a:cs typeface="Times New Roman" panose="02020603050405020304"/>
                        </a:rPr>
                        <a:t>Requires diverse training data and further testing in various conditions. </a:t>
                      </a:r>
                      <a:endParaRPr lang="en-US" sz="4300">
                        <a:latin typeface="Times New Roman" panose="02020603050405020304" pitchFamily="18" charset="0"/>
                        <a:cs typeface="Times New Roman" panose="02020603050405020304" pitchFamily="18" charset="0"/>
                      </a:endParaRPr>
                    </a:p>
                  </a:txBody>
                  <a:tcPr marL="301752" marR="301752" marT="150876" marB="150876"/>
                </a:tc>
              </a:tr>
              <a:tr h="3739624">
                <a:tc>
                  <a:txBody>
                    <a:bodyPr/>
                    <a:lstStyle/>
                    <a:p>
                      <a:pPr algn="ctr"/>
                      <a:r>
                        <a:rPr lang="en-US" sz="4400">
                          <a:latin typeface="Times New Roman" panose="02020603050405020304"/>
                          <a:cs typeface="Times New Roman" panose="02020603050405020304"/>
                        </a:rPr>
                        <a:t>12</a:t>
                      </a:r>
                      <a:endParaRPr lang="en-US" sz="4400">
                        <a:latin typeface="Times New Roman" panose="02020603050405020304"/>
                        <a:cs typeface="Times New Roman" panose="02020603050405020304"/>
                      </a:endParaRPr>
                    </a:p>
                  </a:txBody>
                  <a:tcPr marL="301752" marR="301752" marT="150876" marB="150876"/>
                </a:tc>
                <a:tc>
                  <a:txBody>
                    <a:bodyPr/>
                    <a:lstStyle/>
                    <a:p>
                      <a:pPr lvl="0">
                        <a:buNone/>
                      </a:pPr>
                      <a:r>
                        <a:rPr lang="en-US" sz="4400" b="0" i="0" u="none" strike="noStrike" noProof="0">
                          <a:solidFill>
                            <a:srgbClr val="000000"/>
                          </a:solidFill>
                          <a:latin typeface="Times New Roman" panose="02020603050405020304"/>
                          <a:cs typeface="Times New Roman" panose="02020603050405020304"/>
                        </a:rPr>
                        <a:t>Pothole Detection and Dimension Estimation System using Deep Learning (YOLO) and Image Processing (2020)</a:t>
                      </a:r>
                      <a:endParaRPr lang="en-US" sz="4400">
                        <a:latin typeface="Times New Roman" panose="02020603050405020304"/>
                        <a:cs typeface="Times New Roman" panose="02020603050405020304"/>
                      </a:endParaRPr>
                    </a:p>
                  </a:txBody>
                  <a:tcPr marL="301752" marR="301752" marT="150876" marB="150876"/>
                </a:tc>
                <a:tc>
                  <a:txBody>
                    <a:bodyPr/>
                    <a:lstStyle/>
                    <a:p>
                      <a:r>
                        <a:rPr lang="en-IN" sz="4400">
                          <a:latin typeface="Times New Roman" panose="02020603050405020304"/>
                          <a:cs typeface="Times New Roman" panose="02020603050405020304"/>
                        </a:rPr>
                        <a:t>Pranjal A. Chitale, Kaustubh Y. Kekre, Hrishikesh R. Shenai, Ruhina Karani, Jay P. Gala</a:t>
                      </a:r>
                      <a:endParaRPr lang="en-US" sz="4400">
                        <a:latin typeface="Times New Roman" panose="02020603050405020304"/>
                        <a:cs typeface="Times New Roman" panose="02020603050405020304"/>
                      </a:endParaRPr>
                    </a:p>
                  </a:txBody>
                  <a:tcPr marL="301752" marR="301752" marT="150876" marB="150876"/>
                </a:tc>
                <a:tc>
                  <a:txBody>
                    <a:bodyPr/>
                    <a:lstStyle/>
                    <a:p>
                      <a:r>
                        <a:rPr lang="en-IN" sz="4100" b="0" i="0" kern="1200">
                          <a:solidFill>
                            <a:schemeClr val="tx1"/>
                          </a:solidFill>
                          <a:effectLst/>
                          <a:latin typeface="Times New Roman" panose="02020603050405020304"/>
                          <a:ea typeface="+mn-ea"/>
                          <a:cs typeface="Times New Roman" panose="02020603050405020304"/>
                        </a:rPr>
                        <a:t>YOLO, Image Processing, Triangular Similarity (mAP, IoU) - Custom India/Foreign Road Dataset.</a:t>
                      </a:r>
                      <a:endParaRPr lang="en-US" sz="4100">
                        <a:latin typeface="Times New Roman" panose="02020603050405020304"/>
                        <a:cs typeface="Times New Roman" panose="02020603050405020304"/>
                      </a:endParaRPr>
                    </a:p>
                  </a:txBody>
                  <a:tcPr marL="301752" marR="301752" marT="150876" marB="150876"/>
                </a:tc>
                <a:tc>
                  <a:txBody>
                    <a:bodyPr/>
                    <a:lstStyle/>
                    <a:p>
                      <a:pPr lvl="0">
                        <a:buNone/>
                      </a:pPr>
                      <a:r>
                        <a:rPr lang="en-IN" sz="4200" b="0" i="0" u="none" strike="noStrike" noProof="0">
                          <a:solidFill>
                            <a:srgbClr val="000000"/>
                          </a:solidFill>
                          <a:latin typeface="Times New Roman" panose="02020603050405020304"/>
                          <a:cs typeface="Times New Roman" panose="02020603050405020304"/>
                        </a:rPr>
                        <a:t>Custom Dataset (Indian and Foreign Roads)</a:t>
                      </a:r>
                      <a:endParaRPr lang="en-US" sz="4200">
                        <a:latin typeface="Times New Roman" panose="02020603050405020304"/>
                        <a:cs typeface="Times New Roman" panose="02020603050405020304"/>
                      </a:endParaRPr>
                    </a:p>
                  </a:txBody>
                  <a:tcPr marL="301752" marR="301752" marT="150876" marB="150876"/>
                </a:tc>
                <a:tc>
                  <a:txBody>
                    <a:bodyPr/>
                    <a:lstStyle/>
                    <a:p>
                      <a:pPr lvl="0">
                        <a:buNone/>
                      </a:pPr>
                      <a:r>
                        <a:rPr lang="en-US" sz="4300" b="0" i="0" u="none" strike="noStrike" noProof="0">
                          <a:solidFill>
                            <a:srgbClr val="000000"/>
                          </a:solidFill>
                          <a:latin typeface="Times New Roman" panose="02020603050405020304"/>
                          <a:cs typeface="Times New Roman" panose="02020603050405020304"/>
                        </a:rPr>
                        <a:t>Limited Dataset Size, Dependency on Camera Angle, Performance Variability with Environmental Factors</a:t>
                      </a:r>
                      <a:endParaRPr lang="en-US">
                        <a:latin typeface="Times New Roman" panose="02020603050405020304"/>
                        <a:cs typeface="Times New Roman" panose="02020603050405020304"/>
                      </a:endParaRPr>
                    </a:p>
                  </a:txBody>
                  <a:tcPr marL="301752" marR="301752" marT="150876" marB="150876"/>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562388"/>
            <a:ext cx="34701480" cy="3087615"/>
          </a:xfrm>
        </p:spPr>
        <p:txBody>
          <a:bodyPr vert="horz" lIns="91440" tIns="45720" rIns="91440" bIns="45720" rtlCol="0" anchor="ctr">
            <a:normAutofit/>
          </a:bodyPr>
          <a:lstStyle/>
          <a:p>
            <a:r>
              <a:rPr lang="en-US" b="1">
                <a:latin typeface="Times New Roman" panose="02020603050405020304" pitchFamily="18" charset="0"/>
                <a:cs typeface="Times New Roman" panose="02020603050405020304" pitchFamily="18" charset="0"/>
              </a:rPr>
              <a:t>Literature Survey</a:t>
            </a:r>
            <a:endParaRPr lang="en-US" b="1">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nvPr>
        </p:nvGraphicFramePr>
        <p:xfrm>
          <a:off x="828294" y="2525227"/>
          <a:ext cx="33623598" cy="14912326"/>
        </p:xfrm>
        <a:graphic>
          <a:graphicData uri="http://schemas.openxmlformats.org/drawingml/2006/table">
            <a:tbl>
              <a:tblPr firstRow="1" bandRow="1">
                <a:tableStyleId>{5940675A-B579-460E-94D1-54222C63F5DA}</a:tableStyleId>
              </a:tblPr>
              <a:tblGrid>
                <a:gridCol w="2301226"/>
                <a:gridCol w="8701881"/>
                <a:gridCol w="5501555"/>
                <a:gridCol w="7699425"/>
                <a:gridCol w="9419511"/>
              </a:tblGrid>
              <a:tr h="4101070">
                <a:tc>
                  <a:txBody>
                    <a:bodyPr/>
                    <a:lstStyle/>
                    <a:p>
                      <a:pPr marL="0" marR="0" lvl="0" algn="ctr" defTabSz="914400" rtl="0" eaLnBrk="1" latinLnBrk="0" hangingPunct="1">
                        <a:lnSpc>
                          <a:spcPct val="100000"/>
                        </a:lnSpc>
                        <a:spcBef>
                          <a:spcPts val="1200"/>
                        </a:spcBef>
                        <a:spcAft>
                          <a:spcPts val="800"/>
                        </a:spcAft>
                      </a:pPr>
                      <a:r>
                        <a:rPr lang="en-US" sz="5400" kern="1200">
                          <a:effectLst/>
                          <a:latin typeface="Times New Roman" panose="02020603050405020304" pitchFamily="18" charset="0"/>
                          <a:cs typeface="Times New Roman" panose="02020603050405020304" pitchFamily="18" charset="0"/>
                        </a:rPr>
                        <a:t>S.No.</a:t>
                      </a:r>
                      <a:endParaRPr lang="en-US" sz="54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a:effectLst/>
                          <a:latin typeface="Times New Roman" panose="02020603050405020304"/>
                          <a:cs typeface="Times New Roman" panose="02020603050405020304"/>
                        </a:rPr>
                        <a:t>Apps</a:t>
                      </a:r>
                      <a:endParaRPr lang="en-US" sz="5400">
                        <a:effectLst/>
                        <a:latin typeface="Times New Roman" panose="02020603050405020304"/>
                        <a:cs typeface="Times New Roman" panose="02020603050405020304"/>
                      </a:endParaRP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panose="02020603050405020304"/>
                          <a:cs typeface="Times New Roman" panose="02020603050405020304"/>
                        </a:rPr>
                        <a:t>Publishers</a:t>
                      </a:r>
                      <a:endParaRPr lang="en-US" sz="5400">
                        <a:effectLst/>
                        <a:latin typeface="Times New Roman" panose="02020603050405020304"/>
                        <a:cs typeface="Times New Roman" panose="02020603050405020304"/>
                      </a:endParaRP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endParaRPr lang="en-US" sz="540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Observed Shortcomings/</a:t>
                      </a:r>
                      <a:endParaRPr lang="en-US" sz="5400">
                        <a:effectLst/>
                        <a:latin typeface="Times New Roman" panose="02020603050405020304" pitchFamily="18" charset="0"/>
                        <a:cs typeface="Times New Roman" panose="02020603050405020304" pitchFamily="18" charset="0"/>
                      </a:endParaRPr>
                    </a:p>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Gaps in The Paper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r>
              <a:tr h="2581354">
                <a:tc>
                  <a:txBody>
                    <a:bodyPr/>
                    <a:lstStyle/>
                    <a:p>
                      <a:pPr algn="ctr"/>
                      <a:r>
                        <a:rPr lang="en-US" sz="5000">
                          <a:latin typeface="Times New Roman" panose="02020603050405020304" pitchFamily="18" charset="0"/>
                          <a:cs typeface="Times New Roman" panose="02020603050405020304" pitchFamily="18" charset="0"/>
                        </a:rPr>
                        <a:t>13</a:t>
                      </a:r>
                      <a:endParaRPr lang="en-US" sz="50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5000">
                          <a:latin typeface="Times New Roman" panose="02020603050405020304"/>
                          <a:cs typeface="Times New Roman" panose="02020603050405020304"/>
                        </a:rPr>
                        <a:t>Pothole Radar</a:t>
                      </a:r>
                      <a:endParaRPr lang="en-US" sz="5000">
                        <a:latin typeface="Times New Roman" panose="02020603050405020304"/>
                        <a:cs typeface="Times New Roman" panose="02020603050405020304"/>
                      </a:endParaRPr>
                    </a:p>
                  </a:txBody>
                  <a:tcPr marL="301752" marR="301752" marT="150876" marB="150876"/>
                </a:tc>
                <a:tc>
                  <a:txBody>
                    <a:bodyPr/>
                    <a:lstStyle/>
                    <a:p>
                      <a:r>
                        <a:rPr lang="en-US" sz="5000">
                          <a:latin typeface="Times New Roman" panose="02020603050405020304"/>
                          <a:cs typeface="Times New Roman" panose="02020603050405020304"/>
                        </a:rPr>
                        <a:t>JCL Apps</a:t>
                      </a:r>
                      <a:endParaRPr lang="en-US" sz="5000">
                        <a:latin typeface="Times New Roman" panose="02020603050405020304"/>
                        <a:cs typeface="Times New Roman" panose="02020603050405020304"/>
                      </a:endParaRPr>
                    </a:p>
                  </a:txBody>
                  <a:tcPr marL="301752" marR="301752" marT="150876" marB="150876"/>
                </a:tc>
                <a:tc>
                  <a:txBody>
                    <a:bodyPr/>
                    <a:lstStyle/>
                    <a:p>
                      <a:r>
                        <a:rPr lang="en-US" sz="5000">
                          <a:latin typeface="Times New Roman" panose="02020603050405020304"/>
                          <a:cs typeface="Times New Roman" panose="02020603050405020304"/>
                        </a:rPr>
                        <a:t>Centralized database stores all user marked potholes using </a:t>
                      </a:r>
                      <a:r>
                        <a:rPr lang="en-US" sz="5000" err="1">
                          <a:latin typeface="Times New Roman" panose="02020603050405020304"/>
                          <a:cs typeface="Times New Roman" panose="02020603050405020304"/>
                        </a:rPr>
                        <a:t>gps</a:t>
                      </a:r>
                      <a:r>
                        <a:rPr lang="en-US" sz="5000">
                          <a:latin typeface="Times New Roman" panose="02020603050405020304"/>
                          <a:cs typeface="Times New Roman" panose="02020603050405020304"/>
                        </a:rPr>
                        <a:t> and notify when a pothole is nearby</a:t>
                      </a:r>
                      <a:endParaRPr lang="en-US" sz="50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5000">
                          <a:latin typeface="Times New Roman" panose="02020603050405020304"/>
                          <a:cs typeface="Times New Roman" panose="02020603050405020304"/>
                        </a:rPr>
                        <a:t>not user friendly, bad UI, only uses GPS to find potholes marked by users priorly not real-time detection.</a:t>
                      </a:r>
                      <a:endParaRPr lang="en-US" sz="5000">
                        <a:latin typeface="Times New Roman" panose="02020603050405020304"/>
                        <a:cs typeface="Times New Roman" panose="02020603050405020304"/>
                      </a:endParaRPr>
                    </a:p>
                  </a:txBody>
                  <a:tcPr marL="301752" marR="301752" marT="150876" marB="150876"/>
                </a:tc>
              </a:tr>
              <a:tr h="2581354">
                <a:tc>
                  <a:txBody>
                    <a:bodyPr/>
                    <a:lstStyle/>
                    <a:p>
                      <a:pPr algn="ctr"/>
                      <a:r>
                        <a:rPr lang="en-US" sz="5000">
                          <a:latin typeface="Times New Roman" panose="02020603050405020304" pitchFamily="18" charset="0"/>
                          <a:cs typeface="Times New Roman" panose="02020603050405020304" pitchFamily="18" charset="0"/>
                        </a:rPr>
                        <a:t>14</a:t>
                      </a:r>
                      <a:endParaRPr lang="en-US" sz="50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5000" err="1">
                          <a:latin typeface="Times New Roman" panose="02020603050405020304"/>
                          <a:cs typeface="Times New Roman" panose="02020603050405020304"/>
                        </a:rPr>
                        <a:t>RoadBounce</a:t>
                      </a:r>
                      <a:r>
                        <a:rPr lang="en-IN" sz="5000">
                          <a:latin typeface="Times New Roman" panose="02020603050405020304"/>
                          <a:cs typeface="Times New Roman" panose="02020603050405020304"/>
                        </a:rPr>
                        <a:t> Pothole Guard </a:t>
                      </a:r>
                      <a:endParaRPr lang="en-US" sz="50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5000" err="1">
                          <a:latin typeface="Times New Roman" panose="02020603050405020304"/>
                          <a:cs typeface="Times New Roman" panose="02020603050405020304"/>
                        </a:rPr>
                        <a:t>Definitics</a:t>
                      </a:r>
                      <a:endParaRPr lang="en-US" sz="50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US" sz="5000" b="0" i="0" u="none" strike="noStrike" noProof="0">
                          <a:solidFill>
                            <a:schemeClr val="tx1"/>
                          </a:solidFill>
                          <a:latin typeface="Times New Roman" panose="02020603050405020304"/>
                        </a:rPr>
                        <a:t>Mounts in car, detects potholes and clicks pictures, records GPS location &amp; severity. Generates report after your drive</a:t>
                      </a:r>
                      <a:endParaRPr lang="en-US" sz="5000" b="0">
                        <a:solidFill>
                          <a:schemeClr val="tx1"/>
                        </a:solidFill>
                        <a:latin typeface="Times New Roman" panose="02020603050405020304"/>
                      </a:endParaRPr>
                    </a:p>
                  </a:txBody>
                  <a:tcPr marL="301752" marR="301752" marT="150876" marB="150876"/>
                </a:tc>
                <a:tc>
                  <a:txBody>
                    <a:bodyPr/>
                    <a:lstStyle/>
                    <a:p>
                      <a:r>
                        <a:rPr lang="en-US" sz="5000">
                          <a:latin typeface="Times New Roman" panose="02020603050405020304"/>
                          <a:cs typeface="Times New Roman" panose="02020603050405020304"/>
                        </a:rPr>
                        <a:t>relying solely on phone sensors might not detect all potholes, especially smaller ones</a:t>
                      </a:r>
                      <a:endParaRPr lang="en-US" sz="5000">
                        <a:latin typeface="Times New Roman" panose="02020603050405020304"/>
                        <a:cs typeface="Times New Roman" panose="02020603050405020304"/>
                      </a:endParaRPr>
                    </a:p>
                  </a:txBody>
                  <a:tcPr marL="301752" marR="301752" marT="150876" marB="150876"/>
                </a:tc>
              </a:tr>
              <a:tr h="2581354">
                <a:tc>
                  <a:txBody>
                    <a:bodyPr/>
                    <a:lstStyle/>
                    <a:p>
                      <a:pPr algn="ctr"/>
                      <a:r>
                        <a:rPr lang="en-US" sz="5000">
                          <a:latin typeface="Times New Roman" panose="02020603050405020304"/>
                          <a:cs typeface="Times New Roman" panose="02020603050405020304"/>
                        </a:rPr>
                        <a:t>15</a:t>
                      </a:r>
                      <a:endParaRPr lang="en-US" sz="5000">
                        <a:latin typeface="Times New Roman" panose="02020603050405020304"/>
                        <a:cs typeface="Times New Roman" panose="02020603050405020304"/>
                      </a:endParaRPr>
                    </a:p>
                  </a:txBody>
                  <a:tcPr marL="301752" marR="301752" marT="150876" marB="150876"/>
                </a:tc>
                <a:tc>
                  <a:txBody>
                    <a:bodyPr/>
                    <a:lstStyle/>
                    <a:p>
                      <a:pPr lvl="0">
                        <a:buNone/>
                      </a:pPr>
                      <a:r>
                        <a:rPr lang="en-IN" sz="5000" b="0" i="0" u="none" strike="noStrike" noProof="0">
                          <a:solidFill>
                            <a:srgbClr val="000000"/>
                          </a:solidFill>
                          <a:latin typeface="Times New Roman" panose="02020603050405020304"/>
                          <a:cs typeface="Times New Roman" panose="02020603050405020304"/>
                        </a:rPr>
                        <a:t>Pothole Patrol</a:t>
                      </a:r>
                      <a:endParaRPr lang="en-US" sz="5000">
                        <a:latin typeface="Times New Roman" panose="02020603050405020304"/>
                        <a:cs typeface="Times New Roman" panose="02020603050405020304"/>
                      </a:endParaRPr>
                    </a:p>
                  </a:txBody>
                  <a:tcPr marL="301752" marR="301752" marT="150876" marB="150876"/>
                </a:tc>
                <a:tc>
                  <a:txBody>
                    <a:bodyPr/>
                    <a:lstStyle/>
                    <a:p>
                      <a:r>
                        <a:rPr lang="en-US" sz="5000">
                          <a:latin typeface="Times New Roman" panose="02020603050405020304"/>
                          <a:cs typeface="Times New Roman" panose="02020603050405020304"/>
                        </a:rPr>
                        <a:t>UMSEBENZI PATROL (PTY) LTD</a:t>
                      </a:r>
                      <a:endParaRPr lang="en-US" sz="50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US" sz="5000" b="0" i="0" u="none" strike="noStrike" noProof="0">
                          <a:solidFill>
                            <a:schemeClr val="tx1"/>
                          </a:solidFill>
                          <a:latin typeface="Times New Roman" panose="02020603050405020304"/>
                        </a:rPr>
                        <a:t>Allows road users to report potholes in their area</a:t>
                      </a:r>
                      <a:endParaRPr lang="en-US" sz="5000">
                        <a:solidFill>
                          <a:schemeClr val="tx1"/>
                        </a:solidFill>
                        <a:latin typeface="Times New Roman" panose="02020603050405020304"/>
                      </a:endParaRPr>
                    </a:p>
                  </a:txBody>
                  <a:tcPr marL="301752" marR="301752" marT="150876" marB="150876"/>
                </a:tc>
                <a:tc>
                  <a:txBody>
                    <a:bodyPr/>
                    <a:lstStyle/>
                    <a:p>
                      <a:pPr lvl="0">
                        <a:buNone/>
                      </a:pPr>
                      <a:r>
                        <a:rPr lang="en-US" sz="5000" b="0" i="0" u="none" strike="noStrike" noProof="0">
                          <a:solidFill>
                            <a:srgbClr val="000000"/>
                          </a:solidFill>
                          <a:latin typeface="Times New Roman" panose="02020603050405020304"/>
                          <a:cs typeface="Times New Roman" panose="02020603050405020304"/>
                        </a:rPr>
                        <a:t>Slow loading times, lack of response to issues, and excessive data collection</a:t>
                      </a:r>
                      <a:endParaRPr lang="en-US" sz="5000">
                        <a:latin typeface="Times New Roman" panose="02020603050405020304"/>
                        <a:cs typeface="Times New Roman" panose="02020603050405020304"/>
                      </a:endParaRPr>
                    </a:p>
                  </a:txBody>
                  <a:tcPr marL="301752" marR="301752" marT="150876" marB="150876"/>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32" y="0"/>
            <a:ext cx="30845760" cy="2377440"/>
          </a:xfrm>
        </p:spPr>
        <p:txBody>
          <a:bodyPr vert="horz" lIns="91440" tIns="45720" rIns="91440" bIns="45720" rtlCol="0" anchor="ctr">
            <a:normAutofit/>
          </a:bodyPr>
          <a:lstStyle/>
          <a:p>
            <a:r>
              <a:rPr lang="en-US" b="1">
                <a:latin typeface="Times New Roman" panose="02020603050405020304" pitchFamily="18" charset="0"/>
                <a:cs typeface="Times New Roman" panose="02020603050405020304" pitchFamily="18" charset="0"/>
              </a:rPr>
              <a:t>Gaps in Existing System</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38511" y="3265300"/>
            <a:ext cx="33090822" cy="15326444"/>
          </a:xfrm>
        </p:spPr>
        <p:txBody>
          <a:bodyPr vert="horz" lIns="91440" tIns="45720" rIns="91440" bIns="45720" rtlCol="0" anchor="t">
            <a:normAutofit/>
          </a:bodyPr>
          <a:lstStyle/>
          <a:p>
            <a:pPr marL="669925" indent="-669925"/>
            <a:r>
              <a:rPr lang="en-US" sz="7200" b="1">
                <a:latin typeface="Times New Roman" panose="02020603050405020304"/>
                <a:cs typeface="Times New Roman" panose="02020603050405020304"/>
              </a:rPr>
              <a:t>Absence of Notification Integration</a:t>
            </a:r>
            <a:r>
              <a:rPr lang="en-US" sz="7200">
                <a:latin typeface="Times New Roman" panose="02020603050405020304"/>
                <a:cs typeface="Times New Roman" panose="02020603050405020304"/>
              </a:rPr>
              <a:t>: Users aren't promptly alerted about detected potholes, causing safety risks.</a:t>
            </a:r>
            <a:endParaRPr lang="en-US" sz="7200">
              <a:latin typeface="Times New Roman" panose="02020603050405020304"/>
              <a:cs typeface="Times New Roman" panose="02020603050405020304"/>
            </a:endParaRPr>
          </a:p>
          <a:p>
            <a:pPr marL="669925" indent="-669925"/>
            <a:r>
              <a:rPr lang="en-US" sz="7200" b="1">
                <a:latin typeface="Times New Roman" panose="02020603050405020304"/>
                <a:cs typeface="Times New Roman" panose="02020603050405020304"/>
              </a:rPr>
              <a:t>Fragmented Landscape</a:t>
            </a:r>
            <a:r>
              <a:rPr lang="en-US" sz="7200">
                <a:latin typeface="Times New Roman" panose="02020603050405020304"/>
                <a:cs typeface="Times New Roman" panose="02020603050405020304"/>
              </a:rPr>
              <a:t>: Multiple apps and websites, not all recognized by authorities, create confusion and discourage reporting.</a:t>
            </a:r>
            <a:endParaRPr lang="en-US" sz="7200">
              <a:latin typeface="Times New Roman" panose="02020603050405020304"/>
              <a:ea typeface="Calibri" panose="020F0502020204030204"/>
              <a:cs typeface="Times New Roman" panose="02020603050405020304"/>
            </a:endParaRPr>
          </a:p>
          <a:p>
            <a:pPr marL="669925" indent="-669925"/>
            <a:r>
              <a:rPr lang="en-US" sz="7200" b="1">
                <a:latin typeface="Times New Roman" panose="02020603050405020304"/>
                <a:cs typeface="Times New Roman" panose="02020603050405020304"/>
              </a:rPr>
              <a:t>Limited Functionality</a:t>
            </a:r>
            <a:r>
              <a:rPr lang="en-US" sz="7200">
                <a:latin typeface="Times New Roman" panose="02020603050405020304"/>
                <a:cs typeface="Times New Roman" panose="02020603050405020304"/>
              </a:rPr>
              <a:t>: Lack of real-time tracking and navigation integration slows down repairs.</a:t>
            </a:r>
            <a:endParaRPr lang="en-US" sz="7200">
              <a:latin typeface="Times New Roman" panose="02020603050405020304"/>
              <a:cs typeface="Times New Roman" panose="02020603050405020304"/>
            </a:endParaRPr>
          </a:p>
          <a:p>
            <a:pPr marL="669925" indent="-669925"/>
            <a:r>
              <a:rPr lang="en-US" sz="7200" b="1">
                <a:latin typeface="Times New Roman" panose="02020603050405020304"/>
                <a:cs typeface="Times New Roman" panose="02020603050405020304"/>
              </a:rPr>
              <a:t>Unreliable Data</a:t>
            </a:r>
            <a:r>
              <a:rPr lang="en-US" sz="7200">
                <a:latin typeface="Times New Roman" panose="02020603050405020304"/>
                <a:cs typeface="Times New Roman" panose="02020603050405020304"/>
              </a:rPr>
              <a:t>: Inconsistent user reporting and missing verification mechanisms make prioritizing repairs difficult.</a:t>
            </a:r>
            <a:endParaRPr lang="en-US" sz="7200">
              <a:latin typeface="Times New Roman" panose="02020603050405020304"/>
              <a:cs typeface="Times New Roman" panose="02020603050405020304"/>
            </a:endParaRPr>
          </a:p>
          <a:p>
            <a:pPr marL="669925" indent="-669925"/>
            <a:r>
              <a:rPr lang="en-US" sz="7200" b="1">
                <a:latin typeface="Times New Roman" panose="02020603050405020304"/>
                <a:cs typeface="Times New Roman" panose="02020603050405020304"/>
              </a:rPr>
              <a:t>Accessibility Barriers</a:t>
            </a:r>
            <a:r>
              <a:rPr lang="en-US" sz="7200">
                <a:latin typeface="Times New Roman" panose="02020603050405020304"/>
                <a:cs typeface="Times New Roman" panose="02020603050405020304"/>
              </a:rPr>
              <a:t>: Language barriers and technological illiteracy exclude some citizens from reporting.</a:t>
            </a:r>
            <a:endParaRPr lang="en-US" sz="7200">
              <a:latin typeface="Times New Roman" panose="02020603050405020304"/>
              <a:cs typeface="Times New Roman" panose="02020603050405020304"/>
            </a:endParaRPr>
          </a:p>
          <a:p>
            <a:pPr marL="669925" indent="-669925"/>
            <a:r>
              <a:rPr lang="en-US" sz="7200" b="1">
                <a:latin typeface="Times New Roman" panose="02020603050405020304"/>
                <a:cs typeface="Times New Roman" panose="02020603050405020304"/>
              </a:rPr>
              <a:t>Low Public Awareness</a:t>
            </a:r>
            <a:r>
              <a:rPr lang="en-US" sz="7200">
                <a:latin typeface="Times New Roman" panose="02020603050405020304"/>
                <a:cs typeface="Times New Roman" panose="02020603050405020304"/>
              </a:rPr>
              <a:t>: Limited government support keeps public awareness low, resulting in fewer people using these tools.</a:t>
            </a:r>
            <a:endParaRPr lang="en-US" sz="7200">
              <a:latin typeface="Times New Roman" panose="02020603050405020304"/>
              <a:cs typeface="Times New Roman" panose="02020603050405020304"/>
            </a:endParaRPr>
          </a:p>
          <a:p>
            <a:pPr marL="669925" indent="-669925"/>
            <a:endParaRPr lang="en-US" sz="8000">
              <a:latin typeface="Times New Roman" panose="02020603050405020304"/>
              <a:cs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10385</Words>
  <Application>WPS Presentation</Application>
  <PresentationFormat>Custom</PresentationFormat>
  <Paragraphs>349</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Times New Roman</vt:lpstr>
      <vt:lpstr>Calibri</vt:lpstr>
      <vt:lpstr>Times New Roman</vt:lpstr>
      <vt:lpstr>Calibri</vt:lpstr>
      <vt:lpstr>Calibri Light</vt:lpstr>
      <vt:lpstr>Microsoft YaHei</vt:lpstr>
      <vt:lpstr>Arial Unicode MS</vt:lpstr>
      <vt:lpstr>Office Theme</vt:lpstr>
      <vt:lpstr>GOKARAJU RANGARAJU  INSTITUTE OF ENGINEERING AND TECHNOLOGY Department of Computer Science and Engineering  Realtime Research Project/Societal Related Project </vt:lpstr>
      <vt:lpstr>Contents</vt:lpstr>
      <vt:lpstr>Abstract</vt:lpstr>
      <vt:lpstr>Literature Survey</vt:lpstr>
      <vt:lpstr>Literature Survey</vt:lpstr>
      <vt:lpstr>Literature Survey</vt:lpstr>
      <vt:lpstr>Literature Survey</vt:lpstr>
      <vt:lpstr>Literature Survey</vt:lpstr>
      <vt:lpstr>Gaps in Existing System</vt:lpstr>
      <vt:lpstr>Proposed System</vt:lpstr>
      <vt:lpstr>System Architecture</vt:lpstr>
      <vt:lpstr>Design – UML Diagrams</vt:lpstr>
      <vt:lpstr>Design – UML Diagrams</vt:lpstr>
      <vt:lpstr>Design – UML Diagrams</vt:lpstr>
      <vt:lpstr>Design – UML Diagrams</vt:lpstr>
      <vt:lpstr>Requirements</vt:lpstr>
      <vt:lpstr>Implementation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Department of Computer Science and Engineering  RTRP/SRP Review-0</dc:title>
  <dc:creator>hp</dc:creator>
  <cp:lastModifiedBy>chall</cp:lastModifiedBy>
  <cp:revision>7</cp:revision>
  <dcterms:created xsi:type="dcterms:W3CDTF">2024-03-13T07:24:00Z</dcterms:created>
  <dcterms:modified xsi:type="dcterms:W3CDTF">2024-04-24T04:23:45Z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F5592AF309AC4FD28E0209451A6F1659_12</vt:lpwstr>
  </property>
  <property fmtid="{D5CDD505-2E9C-101B-9397-08002B2CF9AE}" pid="3" name="KSOProductBuildVer">
    <vt:lpwstr>1033-12.2.0.13472</vt:lpwstr>
  </property>
</Properties>
</file>