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2F31-2E9D-96F0-1CEC-C24D591A7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FCF67-8C10-8701-07E7-C330B4AE1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FC23-A826-6EA0-B00E-C3D09A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71382-C3F6-BC9A-DC33-BF0579AD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2D1FF-EDE8-CF52-C7C9-674B837E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4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2AA1-1773-0D6D-5DA6-70949BE7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744F5-CF6E-92F3-73E9-0F93E4B99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4A3B-09EB-F859-0989-7D4A2122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66A0-103E-111B-3976-76E1271CA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602C0-205A-3D83-8694-C8819348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98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C4BB3C-26BB-15AA-4045-EE419DB7F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FAC03-BBF6-B89D-FC94-3FD7B192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54F48-FD3F-3EED-8C67-7831DD8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A373-F0FF-EB32-8287-26322AE2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D3A9-0DB5-764E-585C-F891FFC2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07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1987-563F-53CA-BB90-B1FADE1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C242-52B1-876C-3C4C-FCB50555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F5F3-82C8-2331-538E-1D1E9855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61D33-D220-4B34-3C5F-414D42D6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BE06B-E146-31F5-7416-3FCB81AE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33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85F3-9241-26DB-F417-AFB1F1D4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067A4-8622-3750-DF97-3E80A7A7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78E9-B680-EBD0-B4CD-BFBE4BFF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C9AA9-B96D-3047-728C-E1DB6963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BE22-0C0B-45AD-2479-B98465FA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57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ECF9-3423-FF19-99F7-66478404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27FC-F4BB-3B3E-D96C-DCDF14BF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F09D4-61CA-4139-5484-26E896AE3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E56F5-CDF7-1A72-534F-D1C7A5E1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721EC-6436-4335-5B5D-ADB6A7BA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C571C-89AF-0513-E718-E3AB5E5E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9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BCE8-0F3D-5414-91C7-DEBF59E0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7019F-D577-9E8D-46C3-1CD36E2EB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32870-8123-B476-98FD-EA53B13E0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3B357-E40C-A908-5DFD-E038B1F9A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780D0-4B5D-49DE-671B-739BD4FB2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7DE61-3CA7-58EC-1EFB-CD630605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BAA36-41A2-896B-E7F0-C276AA54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C3783-32FE-B556-CC16-CA09F560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03EC-200B-07C3-FAB0-87B28573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240F-5FA6-6C92-2B23-6058DB27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59DBE-1D0F-C02B-28F3-EDE7F403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34D2-2245-779E-40BC-ACA488FA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78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101BB-1D2E-C893-9818-82D40FCE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07C2C-AD16-1128-EF23-FB49B49E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F1553-A4AB-F7C1-AACC-69734349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0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1AD6-E436-6A86-8724-83F95085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2555-26C5-D716-D8CA-EDCC08EB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2E5F-1DE3-7769-ED7B-6BA34A0DD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892F1-4242-D385-0350-B0442E79F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D6D51-99D6-9B3D-D062-047AE3AD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CB2E0-80B2-A3FE-4481-692DB977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9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FC05-692D-BFCF-0798-49E786E4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13296-BB2E-F59F-F018-FEC8862BA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E8D7-AF57-AA6F-F334-464D3112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D424-19EE-CA1B-A5CD-07E9F2A5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6D033-B5D6-C2EF-15E7-7C0BA0CE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1EAB5-84F0-3D01-DA7A-50F5B362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0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DED35-F429-3C3C-E974-760258F4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023CD-19EE-1F5B-30C2-F0B6B80E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3408-3869-A2E3-41E0-4BE3E2359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CD28-BB76-4149-B612-2C0A8A4A9BAF}" type="datetimeFigureOut">
              <a:rPr lang="en-IN" smtClean="0"/>
              <a:t>21-09-2024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9E80-3BC3-40BB-DBD7-313324B6D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8EBA-53B9-3D39-6BD7-ED589B73A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FA3F-34D4-45A6-8C2D-716900BC4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9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7E8D5-4DA6-96F0-78C1-F0E305DD63AC}"/>
              </a:ext>
            </a:extLst>
          </p:cNvPr>
          <p:cNvSpPr txBox="1"/>
          <p:nvPr/>
        </p:nvSpPr>
        <p:spPr>
          <a:xfrm>
            <a:off x="1819835" y="479647"/>
            <a:ext cx="69835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Task 09: stakeholder mapping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3874C-750B-AA7B-EA30-C4C22800E5AC}"/>
              </a:ext>
            </a:extLst>
          </p:cNvPr>
          <p:cNvSpPr txBox="1"/>
          <p:nvPr/>
        </p:nvSpPr>
        <p:spPr>
          <a:xfrm>
            <a:off x="1963271" y="1551202"/>
            <a:ext cx="7575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ACTIVITY : Smart city with all vehicles as E-vehicles</a:t>
            </a:r>
            <a:endParaRPr lang="en-IN" sz="28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4AE1E-C34D-BEA7-54E9-1AEB5C4D3BD0}"/>
              </a:ext>
            </a:extLst>
          </p:cNvPr>
          <p:cNvSpPr txBox="1"/>
          <p:nvPr/>
        </p:nvSpPr>
        <p:spPr>
          <a:xfrm>
            <a:off x="448236" y="3116996"/>
            <a:ext cx="111341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A smart city with all-electric vehicles involves a complex ecosystem of stakeholders. Each stakeholder has unique interests, concerns, and potential impacts on the project. Here's a breakdown of key stakeholders and their likely </a:t>
            </a:r>
            <a:endParaRPr lang="en-IN" sz="4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20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FD7ACC-322D-A21E-7D29-A6F685344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514350"/>
            <a:ext cx="66675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12262B-3BEB-EE4A-AA58-0D87B0825F94}"/>
              </a:ext>
            </a:extLst>
          </p:cNvPr>
          <p:cNvSpPr txBox="1"/>
          <p:nvPr/>
        </p:nvSpPr>
        <p:spPr>
          <a:xfrm>
            <a:off x="132317" y="351585"/>
            <a:ext cx="748552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Arial Black" panose="020B0A04020102020204" pitchFamily="34" charset="0"/>
              </a:rPr>
              <a:t>City Administration</a:t>
            </a:r>
            <a:r>
              <a:rPr lang="en-US" sz="2000" dirty="0"/>
              <a:t>: Responsible for overall city planning, infrastructure development, and policy implementation</a:t>
            </a:r>
            <a:r>
              <a:rPr lang="en-US" sz="3200" dirty="0"/>
              <a:t>.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58ED1-F3CE-943F-27C2-43DC2C738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82771"/>
            <a:ext cx="3936855" cy="2624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82ED3-A570-2748-423B-F06EC3195948}"/>
              </a:ext>
            </a:extLst>
          </p:cNvPr>
          <p:cNvSpPr txBox="1"/>
          <p:nvPr/>
        </p:nvSpPr>
        <p:spPr>
          <a:xfrm>
            <a:off x="233083" y="1434353"/>
            <a:ext cx="61856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interests</a:t>
            </a:r>
            <a:r>
              <a:rPr lang="en-US" dirty="0"/>
              <a:t>: </a:t>
            </a:r>
            <a:r>
              <a:rPr lang="en-US" sz="2000" dirty="0"/>
              <a:t>Improved air quality, reduced noise pollution, energy efficiency, and enhanced public health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0C56E-21BF-434C-4F8D-36231F425D3E}"/>
              </a:ext>
            </a:extLst>
          </p:cNvPr>
          <p:cNvSpPr txBox="1"/>
          <p:nvPr/>
        </p:nvSpPr>
        <p:spPr>
          <a:xfrm>
            <a:off x="233083" y="247260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Arial Black" panose="020B0A04020102020204" pitchFamily="34" charset="0"/>
              </a:rPr>
              <a:t>Concerns</a:t>
            </a:r>
            <a:r>
              <a:rPr lang="en-US" dirty="0"/>
              <a:t>: </a:t>
            </a:r>
            <a:r>
              <a:rPr lang="en-US" sz="2000" dirty="0"/>
              <a:t>Initial investment costs, grid capacity, charging infrastructure development, and public acceptance.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826D57-F8C1-ABF4-4B5C-2A167CAE2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57" y="2897557"/>
            <a:ext cx="3726098" cy="3800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4C330F-F197-DC08-A2E9-5F47A7B28FBC}"/>
              </a:ext>
            </a:extLst>
          </p:cNvPr>
          <p:cNvSpPr txBox="1"/>
          <p:nvPr/>
        </p:nvSpPr>
        <p:spPr>
          <a:xfrm>
            <a:off x="233083" y="3757085"/>
            <a:ext cx="6096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Transportation Department: </a:t>
            </a:r>
            <a:r>
              <a:rPr lang="en-US" sz="2000" dirty="0"/>
              <a:t>Oversees transportation planning, traffic management, and public transit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>
                <a:latin typeface="Arial Black" panose="020B0A04020102020204" pitchFamily="34" charset="0"/>
              </a:rPr>
              <a:t>* Interests: </a:t>
            </a:r>
            <a:r>
              <a:rPr lang="en-US" sz="2000" dirty="0"/>
              <a:t>Reduced congestion, improved mobility, and sustainable transportation options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13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A19AED-F005-30C0-E55F-FFA10B879357}"/>
              </a:ext>
            </a:extLst>
          </p:cNvPr>
          <p:cNvSpPr txBox="1"/>
          <p:nvPr/>
        </p:nvSpPr>
        <p:spPr>
          <a:xfrm>
            <a:off x="430306" y="638326"/>
            <a:ext cx="6096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Concerns</a:t>
            </a:r>
            <a:r>
              <a:rPr lang="en-US" dirty="0"/>
              <a:t>: </a:t>
            </a:r>
            <a:r>
              <a:rPr lang="en-US" sz="2000" dirty="0">
                <a:latin typeface="Aptos Display" panose="020B0004020202020204" pitchFamily="34" charset="0"/>
              </a:rPr>
              <a:t>Transition costs for existing fleet, charging infrastructure availability, and integration with public transportation systems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Energy Department</a:t>
            </a:r>
            <a:r>
              <a:rPr lang="en-US" sz="2000" dirty="0">
                <a:latin typeface="Aptos Display" panose="020B0004020202020204" pitchFamily="34" charset="0"/>
              </a:rPr>
              <a:t>: Responsible for energy supply, distribution, and grid management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dirty="0">
                <a:latin typeface="Arial Black" panose="020B0A04020102020204" pitchFamily="34" charset="0"/>
              </a:rPr>
              <a:t>* Interests</a:t>
            </a:r>
            <a:r>
              <a:rPr lang="en-US" dirty="0"/>
              <a:t>: </a:t>
            </a:r>
            <a:r>
              <a:rPr lang="en-US" sz="2400" dirty="0"/>
              <a:t>Increased electricity demand, grid stability, and renewable energy integration</a:t>
            </a:r>
            <a:r>
              <a:rPr lang="en-US" dirty="0"/>
              <a:t>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Black" panose="020B0A04020102020204" pitchFamily="34" charset="0"/>
              </a:rPr>
              <a:t>* Concerns</a:t>
            </a:r>
            <a:r>
              <a:rPr lang="en-US" sz="2400" dirty="0"/>
              <a:t>: Grid capacity, peak load management, and pricing strategies Private Sector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AB3D2-13ED-D2F5-E78C-C285E9952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29" y="164968"/>
            <a:ext cx="4485995" cy="3089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2CE428-E1B1-F4B3-3599-6B2B0F8F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205" y="3324786"/>
            <a:ext cx="3590925" cy="31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ADC5E-23B8-0004-67DF-97C2E1A1969E}"/>
              </a:ext>
            </a:extLst>
          </p:cNvPr>
          <p:cNvSpPr txBox="1"/>
          <p:nvPr/>
        </p:nvSpPr>
        <p:spPr>
          <a:xfrm>
            <a:off x="591671" y="758896"/>
            <a:ext cx="60960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key Considerations</a:t>
            </a:r>
          </a:p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Collaboration and Coordination</a:t>
            </a:r>
            <a:r>
              <a:rPr lang="en-US" dirty="0"/>
              <a:t>: </a:t>
            </a:r>
            <a:r>
              <a:rPr lang="en-US" sz="2800" dirty="0"/>
              <a:t>Effective stakeholder engagement and collaboration are crucial for successful implementation. </a:t>
            </a:r>
          </a:p>
          <a:p>
            <a:endParaRPr lang="en-US" sz="2800" dirty="0"/>
          </a:p>
          <a:p>
            <a:r>
              <a:rPr lang="en-US" dirty="0">
                <a:latin typeface="Arial Black" panose="020B0A04020102020204" pitchFamily="34" charset="0"/>
              </a:rPr>
              <a:t>Incentives and Policies:</a:t>
            </a:r>
            <a:r>
              <a:rPr lang="en-US" dirty="0"/>
              <a:t> </a:t>
            </a:r>
            <a:r>
              <a:rPr lang="en-US" sz="2800" dirty="0"/>
              <a:t>Government incentives, such as tax credits, rebates, and infrastructure investments, can significantly influence adoption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400" dirty="0"/>
              <a:t>* </a:t>
            </a:r>
            <a:r>
              <a:rPr lang="en-US" sz="2400" dirty="0">
                <a:latin typeface="Arial Black" panose="020B0A04020102020204" pitchFamily="34" charset="0"/>
              </a:rPr>
              <a:t>Public Education</a:t>
            </a:r>
            <a:r>
              <a:rPr lang="en-US" sz="2800" dirty="0"/>
              <a:t>: Raising awareness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3EBE9-3CE3-2B8B-4516-0BC32541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676" y="1353670"/>
            <a:ext cx="5924323" cy="4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 Display</vt:lpstr>
      <vt:lpstr>Arial</vt:lpstr>
      <vt:lpstr>Arial Black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nagasaisriramyelavarthi@gmail.com</dc:creator>
  <cp:lastModifiedBy>nagasaisriramyelavarthi@gmail.com</cp:lastModifiedBy>
  <cp:revision>3</cp:revision>
  <dcterms:created xsi:type="dcterms:W3CDTF">2024-09-19T13:22:57Z</dcterms:created>
  <dcterms:modified xsi:type="dcterms:W3CDTF">2024-09-21T06:16:26Z</dcterms:modified>
</cp:coreProperties>
</file>