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Teko SemiBold"/>
      <p:regular r:id="rId36"/>
      <p:bold r:id="rId37"/>
    </p:embeddedFont>
    <p:embeddedFont>
      <p:font typeface="Teko"/>
      <p:regular r:id="rId38"/>
      <p:bold r:id="rId39"/>
    </p:embeddedFont>
    <p:embeddedFont>
      <p:font typeface="Source Sans 3 SemiBold"/>
      <p:regular r:id="rId40"/>
      <p:bold r:id="rId41"/>
      <p:italic r:id="rId42"/>
      <p:boldItalic r:id="rId43"/>
    </p:embeddedFont>
    <p:embeddedFont>
      <p:font typeface="Source Sans 3"/>
      <p:regular r:id="rId44"/>
      <p:bold r:id="rId45"/>
      <p:italic r:id="rId46"/>
      <p:boldItalic r:id="rId47"/>
    </p:embeddedFont>
    <p:embeddedFont>
      <p:font typeface="Teko Medium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3SemiBold-regular.fntdata"/><Relationship Id="rId42" Type="http://schemas.openxmlformats.org/officeDocument/2006/relationships/font" Target="fonts/SourceSans3SemiBold-italic.fntdata"/><Relationship Id="rId41" Type="http://schemas.openxmlformats.org/officeDocument/2006/relationships/font" Target="fonts/SourceSans3SemiBold-bold.fntdata"/><Relationship Id="rId44" Type="http://schemas.openxmlformats.org/officeDocument/2006/relationships/font" Target="fonts/SourceSans3-regular.fntdata"/><Relationship Id="rId43" Type="http://schemas.openxmlformats.org/officeDocument/2006/relationships/font" Target="fonts/SourceSans3SemiBold-boldItalic.fntdata"/><Relationship Id="rId46" Type="http://schemas.openxmlformats.org/officeDocument/2006/relationships/font" Target="fonts/SourceSans3-italic.fntdata"/><Relationship Id="rId45" Type="http://schemas.openxmlformats.org/officeDocument/2006/relationships/font" Target="fonts/SourceSans3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TekoMedium-regular.fntdata"/><Relationship Id="rId47" Type="http://schemas.openxmlformats.org/officeDocument/2006/relationships/font" Target="fonts/SourceSans3-boldItalic.fntdata"/><Relationship Id="rId49" Type="http://schemas.openxmlformats.org/officeDocument/2006/relationships/font" Target="fonts/Teko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TekoSemiBold-bold.fntdata"/><Relationship Id="rId36" Type="http://schemas.openxmlformats.org/officeDocument/2006/relationships/font" Target="fonts/TekoSemiBold-regular.fntdata"/><Relationship Id="rId39" Type="http://schemas.openxmlformats.org/officeDocument/2006/relationships/font" Target="fonts/Teko-bold.fntdata"/><Relationship Id="rId38" Type="http://schemas.openxmlformats.org/officeDocument/2006/relationships/font" Target="fonts/Teko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cdc59dacc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cdc59dacc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cdc59dacc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cdc59dacc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cdc59dacc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cdc59dacc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cdc59dacc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cdc59dacc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dc59dacc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cdc59dacc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cdc59dacc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cdc59dacc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cdc59dacc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cdc59dacc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cdc59dacc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cdc59dacc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cdf0f168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cdf0f168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8f3290c6f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8f3290c6f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f3290c6f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8f3290c6f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dd1d3c3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cdd1d3c3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cdd1d3c3d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cdd1d3c3d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dd1d3c3d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cdd1d3c3d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cdd1d3c3d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cdd1d3c3d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8f3290c6fb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8f3290c6fb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cdc59db3b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cdc59db3b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cdc59db3ba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cdc59db3b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cdc59db3ba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cdc59db3ba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cdf0f1685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cdf0f1685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8f3290c6f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8f3290c6f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f3290c6f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8f3290c6f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8f3290c6fb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8f3290c6fb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f3290c6f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f3290c6f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f3290c6fb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f3290c6fb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8f3290c6f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8f3290c6f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f3290c6fb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8f3290c6fb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8f3290c6fb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8f3290c6fb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8f3290c6f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8f3290c6f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 type="title">
  <p:cSld name="TITLE">
    <p:bg>
      <p:bgPr>
        <a:solidFill>
          <a:schemeClr val="dk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SD-BrandRefresh-PPTBackgrounds-v4_Blues-NotchTop.png" id="13" name="Google Shape;13;p2"/>
          <p:cNvPicPr preferRelativeResize="0"/>
          <p:nvPr/>
        </p:nvPicPr>
        <p:blipFill rotWithShape="1">
          <a:blip r:embed="rId2">
            <a:alphaModFix/>
          </a:blip>
          <a:srcRect b="25" l="0" r="0" t="26"/>
          <a:stretch/>
        </p:blipFill>
        <p:spPr>
          <a:xfrm>
            <a:off x="1850" y="0"/>
            <a:ext cx="91402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>
            <p:ph idx="2" type="pic"/>
          </p:nvPr>
        </p:nvSpPr>
        <p:spPr>
          <a:xfrm>
            <a:off x="6819843" y="286172"/>
            <a:ext cx="2009700" cy="3822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457201" y="4447449"/>
            <a:ext cx="8229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indent="-342900" lvl="1" marL="9144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3" type="body"/>
          </p:nvPr>
        </p:nvSpPr>
        <p:spPr>
          <a:xfrm>
            <a:off x="457200" y="2782661"/>
            <a:ext cx="82296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indent="-228600" lvl="1" marL="9144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2pPr>
            <a:lvl3pPr indent="-228600" lvl="2" marL="13716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  <a:defRPr sz="1875">
                <a:latin typeface="Source Sans 3"/>
                <a:ea typeface="Source Sans 3"/>
                <a:cs typeface="Source Sans 3"/>
                <a:sym typeface="Source Sans 3"/>
              </a:defRPr>
            </a:lvl3pPr>
            <a:lvl4pPr indent="-228600" lvl="3" marL="18288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  <a:defRPr sz="1875">
                <a:latin typeface="Source Sans 3"/>
                <a:ea typeface="Source Sans 3"/>
                <a:cs typeface="Source Sans 3"/>
                <a:sym typeface="Source Sans 3"/>
              </a:defRPr>
            </a:lvl4pPr>
            <a:lvl5pPr indent="-228600" lvl="4" marL="22860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5pPr>
            <a:lvl6pPr indent="-342900" lvl="5" marL="2743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457200" y="1057275"/>
            <a:ext cx="8229600" cy="17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Teko"/>
              <a:buNone/>
              <a:defRPr sz="490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">
  <p:cSld name="Title &amp;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457200" y="404813"/>
            <a:ext cx="63753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57200" y="1300163"/>
            <a:ext cx="8229600" cy="31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457199" y="4854549"/>
            <a:ext cx="15615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182880" y="4854549"/>
            <a:ext cx="2742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">
  <p:cSld name="Title &amp; 2 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457200" y="404813"/>
            <a:ext cx="63753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457200" y="1300163"/>
            <a:ext cx="8229600" cy="31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457199" y="4854549"/>
            <a:ext cx="15615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182880" y="4854549"/>
            <a:ext cx="2742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title"/>
          </p:nvPr>
        </p:nvSpPr>
        <p:spPr>
          <a:xfrm>
            <a:off x="457200" y="404813"/>
            <a:ext cx="63753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1" type="ftr"/>
          </p:nvPr>
        </p:nvSpPr>
        <p:spPr>
          <a:xfrm>
            <a:off x="457199" y="4854549"/>
            <a:ext cx="15615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182880" y="4854549"/>
            <a:ext cx="2742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Fact">
  <p:cSld name="Big Fa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457201" y="3098318"/>
            <a:ext cx="82296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rgbClr val="182B49"/>
              </a:buClr>
              <a:buSzPts val="2063"/>
              <a:buNone/>
              <a:defRPr sz="2063">
                <a:solidFill>
                  <a:srgbClr val="182B49"/>
                </a:solidFill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2" type="body"/>
          </p:nvPr>
        </p:nvSpPr>
        <p:spPr>
          <a:xfrm>
            <a:off x="457200" y="812800"/>
            <a:ext cx="8229600" cy="24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3125"/>
              <a:buNone/>
              <a:defRPr b="1" i="0" sz="13125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indent="-228600" lvl="1" marL="9144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3125"/>
              <a:buNone/>
              <a:defRPr sz="13125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3125"/>
              <a:buNone/>
              <a:defRPr sz="13125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3125"/>
              <a:buNone/>
              <a:defRPr sz="13125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3125"/>
              <a:buNone/>
              <a:defRPr sz="13125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1" type="ftr"/>
          </p:nvPr>
        </p:nvSpPr>
        <p:spPr>
          <a:xfrm>
            <a:off x="457199" y="4854549"/>
            <a:ext cx="15615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182880" y="4854549"/>
            <a:ext cx="2742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911259" y="3558795"/>
            <a:ext cx="75750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rgbClr val="182B49"/>
              </a:buClr>
              <a:buSzPts val="1148"/>
              <a:buNone/>
              <a:defRPr sz="1148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indent="-342900" lvl="1" marL="9144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657721" y="1057275"/>
            <a:ext cx="7828500" cy="22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rgbClr val="182B49"/>
              </a:buClr>
              <a:buSzPts val="3188"/>
              <a:buNone/>
              <a:defRPr b="1" i="0" sz="3188">
                <a:solidFill>
                  <a:srgbClr val="182B49"/>
                </a:solidFill>
                <a:latin typeface="Teko"/>
                <a:ea typeface="Teko"/>
                <a:cs typeface="Teko"/>
                <a:sym typeface="Teko"/>
              </a:defRPr>
            </a:lvl1pPr>
            <a:lvl2pPr indent="-431037" lvl="1" marL="9144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rgbClr val="182B49"/>
              </a:buClr>
              <a:buSzPts val="3188"/>
              <a:buChar char="•"/>
              <a:defRPr sz="3188">
                <a:solidFill>
                  <a:srgbClr val="182B49"/>
                </a:solidFill>
                <a:latin typeface="Teko"/>
                <a:ea typeface="Teko"/>
                <a:cs typeface="Teko"/>
                <a:sym typeface="Teko"/>
              </a:defRPr>
            </a:lvl2pPr>
            <a:lvl3pPr indent="-431038" lvl="2" marL="13716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rgbClr val="182B49"/>
              </a:buClr>
              <a:buSzPts val="3188"/>
              <a:buChar char="•"/>
              <a:defRPr sz="3188">
                <a:solidFill>
                  <a:srgbClr val="182B49"/>
                </a:solidFill>
                <a:latin typeface="Teko"/>
                <a:ea typeface="Teko"/>
                <a:cs typeface="Teko"/>
                <a:sym typeface="Teko"/>
              </a:defRPr>
            </a:lvl3pPr>
            <a:lvl4pPr indent="-431038" lvl="3" marL="18288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rgbClr val="182B49"/>
              </a:buClr>
              <a:buSzPts val="3188"/>
              <a:buChar char="•"/>
              <a:defRPr sz="3188">
                <a:solidFill>
                  <a:srgbClr val="182B49"/>
                </a:solidFill>
                <a:latin typeface="Teko"/>
                <a:ea typeface="Teko"/>
                <a:cs typeface="Teko"/>
                <a:sym typeface="Teko"/>
              </a:defRPr>
            </a:lvl4pPr>
            <a:lvl5pPr indent="-228600" lvl="4" marL="22860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rgbClr val="182B49"/>
              </a:buClr>
              <a:buSzPts val="3188"/>
              <a:buNone/>
              <a:defRPr sz="3188">
                <a:solidFill>
                  <a:srgbClr val="182B49"/>
                </a:solidFill>
                <a:latin typeface="Teko"/>
                <a:ea typeface="Teko"/>
                <a:cs typeface="Teko"/>
                <a:sym typeface="Teko"/>
              </a:defRPr>
            </a:lvl5pPr>
            <a:lvl6pPr indent="-342900" lvl="5" marL="2743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1" type="ftr"/>
          </p:nvPr>
        </p:nvSpPr>
        <p:spPr>
          <a:xfrm>
            <a:off x="457199" y="4854549"/>
            <a:ext cx="15615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182880" y="4854549"/>
            <a:ext cx="2742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>
            <p:ph idx="2" type="pic"/>
          </p:nvPr>
        </p:nvSpPr>
        <p:spPr>
          <a:xfrm>
            <a:off x="5910262" y="2647500"/>
            <a:ext cx="2776500" cy="2019900"/>
          </a:xfrm>
          <a:prstGeom prst="roundRect">
            <a:avLst>
              <a:gd fmla="val 4810" name="adj"/>
            </a:avLst>
          </a:prstGeom>
          <a:noFill/>
          <a:ln>
            <a:noFill/>
          </a:ln>
        </p:spPr>
      </p:sp>
      <p:sp>
        <p:nvSpPr>
          <p:cNvPr id="110" name="Google Shape;110;p16"/>
          <p:cNvSpPr/>
          <p:nvPr>
            <p:ph idx="3" type="pic"/>
          </p:nvPr>
        </p:nvSpPr>
        <p:spPr>
          <a:xfrm>
            <a:off x="5910262" y="452296"/>
            <a:ext cx="2776500" cy="2019900"/>
          </a:xfrm>
          <a:prstGeom prst="roundRect">
            <a:avLst>
              <a:gd fmla="val 4810" name="adj"/>
            </a:avLst>
          </a:prstGeom>
          <a:noFill/>
          <a:ln>
            <a:noFill/>
          </a:ln>
        </p:spPr>
      </p:sp>
      <p:sp>
        <p:nvSpPr>
          <p:cNvPr id="111" name="Google Shape;111;p16"/>
          <p:cNvSpPr/>
          <p:nvPr>
            <p:ph idx="4" type="pic"/>
          </p:nvPr>
        </p:nvSpPr>
        <p:spPr>
          <a:xfrm>
            <a:off x="457200" y="452628"/>
            <a:ext cx="5291100" cy="4214700"/>
          </a:xfrm>
          <a:prstGeom prst="roundRect">
            <a:avLst>
              <a:gd fmla="val 2254" name="adj"/>
            </a:avLst>
          </a:prstGeom>
          <a:noFill/>
          <a:ln>
            <a:noFill/>
          </a:ln>
        </p:spPr>
      </p:sp>
      <p:sp>
        <p:nvSpPr>
          <p:cNvPr id="112" name="Google Shape;112;p16"/>
          <p:cNvSpPr txBox="1"/>
          <p:nvPr>
            <p:ph idx="11" type="ftr"/>
          </p:nvPr>
        </p:nvSpPr>
        <p:spPr>
          <a:xfrm>
            <a:off x="457199" y="4854549"/>
            <a:ext cx="15615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182880" y="4854549"/>
            <a:ext cx="2742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 showMasterSp="0">
  <p:cSld name="Photo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/>
          <p:nvPr>
            <p:ph idx="2" type="pic"/>
          </p:nvPr>
        </p:nvSpPr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116" name="Google Shape;116;p17"/>
          <p:cNvPicPr preferRelativeResize="0"/>
          <p:nvPr/>
        </p:nvPicPr>
        <p:blipFill rotWithShape="1">
          <a:blip r:embed="rId2">
            <a:alphaModFix/>
          </a:blip>
          <a:srcRect b="0" l="0" r="0" t="91150"/>
          <a:stretch/>
        </p:blipFill>
        <p:spPr>
          <a:xfrm>
            <a:off x="0" y="4692650"/>
            <a:ext cx="9148763" cy="455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 rotWithShape="1">
          <a:blip r:embed="rId2">
            <a:alphaModFix/>
          </a:blip>
          <a:srcRect b="84952" l="0" r="0" t="0"/>
          <a:stretch/>
        </p:blipFill>
        <p:spPr>
          <a:xfrm>
            <a:off x="0" y="1"/>
            <a:ext cx="9148763" cy="77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8831" y="240172"/>
            <a:ext cx="1377806" cy="25833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>
            <p:ph idx="11" type="ftr"/>
          </p:nvPr>
        </p:nvSpPr>
        <p:spPr>
          <a:xfrm>
            <a:off x="457199" y="4854549"/>
            <a:ext cx="15615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182880" y="4854549"/>
            <a:ext cx="2742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rame Only">
  <p:cSld name="Frame 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idx="11" type="ftr"/>
          </p:nvPr>
        </p:nvSpPr>
        <p:spPr>
          <a:xfrm>
            <a:off x="457199" y="4854549"/>
            <a:ext cx="15615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182880" y="4854549"/>
            <a:ext cx="2742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7" name="Google Shape;127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Numbered">
  <p:cSld name="Agenda Numbered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>
            <p:ph idx="1" type="body"/>
          </p:nvPr>
        </p:nvSpPr>
        <p:spPr>
          <a:xfrm>
            <a:off x="452438" y="1309314"/>
            <a:ext cx="381000" cy="381000"/>
          </a:xfrm>
          <a:prstGeom prst="ellipse">
            <a:avLst/>
          </a:prstGeom>
          <a:solidFill>
            <a:srgbClr val="00C6D7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rgbClr val="182B49"/>
              </a:buClr>
              <a:buSzPts val="2700"/>
              <a:buNone/>
              <a:defRPr b="0" baseline="-25000" i="0" sz="2700">
                <a:solidFill>
                  <a:srgbClr val="182B49"/>
                </a:solidFill>
                <a:latin typeface="Teko Medium"/>
                <a:ea typeface="Teko Medium"/>
                <a:cs typeface="Teko Medium"/>
                <a:sym typeface="Teko Medium"/>
              </a:defRPr>
            </a:lvl1pPr>
            <a:lvl2pPr indent="-342900" lvl="1" marL="9144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951212" y="1302170"/>
            <a:ext cx="34761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rgbClr val="182B49"/>
              </a:buClr>
              <a:buSzPts val="1750"/>
              <a:buNone/>
              <a:defRPr sz="1750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indent="-342900" lvl="1" marL="9144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/>
          <p:nvPr>
            <p:ph idx="3" type="body"/>
          </p:nvPr>
        </p:nvSpPr>
        <p:spPr>
          <a:xfrm>
            <a:off x="452438" y="1894064"/>
            <a:ext cx="381000" cy="381000"/>
          </a:xfrm>
          <a:prstGeom prst="ellipse">
            <a:avLst/>
          </a:prstGeom>
          <a:solidFill>
            <a:srgbClr val="00C6D7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rgbClr val="182B49"/>
              </a:buClr>
              <a:buSzPts val="2700"/>
              <a:buNone/>
              <a:defRPr b="0" baseline="-25000" i="0" sz="2700">
                <a:solidFill>
                  <a:srgbClr val="182B49"/>
                </a:solidFill>
                <a:latin typeface="Teko Medium"/>
                <a:ea typeface="Teko Medium"/>
                <a:cs typeface="Teko Medium"/>
                <a:sym typeface="Teko Medium"/>
              </a:defRPr>
            </a:lvl1pPr>
            <a:lvl2pPr indent="-342900" lvl="1" marL="9144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/>
          <p:nvPr>
            <p:ph idx="4" type="body"/>
          </p:nvPr>
        </p:nvSpPr>
        <p:spPr>
          <a:xfrm>
            <a:off x="452438" y="2478814"/>
            <a:ext cx="381000" cy="381000"/>
          </a:xfrm>
          <a:prstGeom prst="ellipse">
            <a:avLst/>
          </a:prstGeom>
          <a:solidFill>
            <a:srgbClr val="00C6D7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rgbClr val="182B49"/>
              </a:buClr>
              <a:buSzPts val="2700"/>
              <a:buNone/>
              <a:defRPr b="0" baseline="-25000" i="0" sz="2700">
                <a:solidFill>
                  <a:srgbClr val="182B49"/>
                </a:solidFill>
                <a:latin typeface="Teko Medium"/>
                <a:ea typeface="Teko Medium"/>
                <a:cs typeface="Teko Medium"/>
                <a:sym typeface="Teko Medium"/>
              </a:defRPr>
            </a:lvl1pPr>
            <a:lvl2pPr indent="-342900" lvl="1" marL="9144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/>
          <p:nvPr>
            <p:ph idx="5" type="body"/>
          </p:nvPr>
        </p:nvSpPr>
        <p:spPr>
          <a:xfrm>
            <a:off x="452438" y="3648314"/>
            <a:ext cx="381000" cy="381000"/>
          </a:xfrm>
          <a:prstGeom prst="ellipse">
            <a:avLst/>
          </a:prstGeom>
          <a:solidFill>
            <a:srgbClr val="00C6D7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rgbClr val="182B49"/>
              </a:buClr>
              <a:buSzPts val="2700"/>
              <a:buNone/>
              <a:defRPr b="0" baseline="-25000" i="0" sz="2700">
                <a:solidFill>
                  <a:srgbClr val="182B49"/>
                </a:solidFill>
                <a:latin typeface="Teko Medium"/>
                <a:ea typeface="Teko Medium"/>
                <a:cs typeface="Teko Medium"/>
                <a:sym typeface="Teko Medium"/>
              </a:defRPr>
            </a:lvl1pPr>
            <a:lvl2pPr indent="-342900" lvl="1" marL="9144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/>
          <p:nvPr>
            <p:ph idx="6" type="body"/>
          </p:nvPr>
        </p:nvSpPr>
        <p:spPr>
          <a:xfrm>
            <a:off x="452438" y="3063564"/>
            <a:ext cx="381000" cy="381000"/>
          </a:xfrm>
          <a:prstGeom prst="ellipse">
            <a:avLst/>
          </a:prstGeom>
          <a:solidFill>
            <a:srgbClr val="00C6D7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rgbClr val="182B49"/>
              </a:buClr>
              <a:buSzPts val="2700"/>
              <a:buNone/>
              <a:defRPr b="0" baseline="-25000" i="0" sz="2700">
                <a:solidFill>
                  <a:srgbClr val="182B49"/>
                </a:solidFill>
                <a:latin typeface="Teko Medium"/>
                <a:ea typeface="Teko Medium"/>
                <a:cs typeface="Teko Medium"/>
                <a:sym typeface="Teko Medium"/>
              </a:defRPr>
            </a:lvl1pPr>
            <a:lvl2pPr indent="-342900" lvl="1" marL="9144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7" type="body"/>
          </p:nvPr>
        </p:nvSpPr>
        <p:spPr>
          <a:xfrm>
            <a:off x="951212" y="1886920"/>
            <a:ext cx="34761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rgbClr val="182B49"/>
              </a:buClr>
              <a:buSzPts val="1750"/>
              <a:buNone/>
              <a:defRPr sz="1750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indent="-342900" lvl="1" marL="9144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8" type="body"/>
          </p:nvPr>
        </p:nvSpPr>
        <p:spPr>
          <a:xfrm>
            <a:off x="951212" y="2471670"/>
            <a:ext cx="34761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rgbClr val="182B49"/>
              </a:buClr>
              <a:buSzPts val="1750"/>
              <a:buNone/>
              <a:defRPr sz="1750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indent="-342900" lvl="1" marL="9144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9" type="body"/>
          </p:nvPr>
        </p:nvSpPr>
        <p:spPr>
          <a:xfrm>
            <a:off x="951212" y="3056420"/>
            <a:ext cx="34761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rgbClr val="182B49"/>
              </a:buClr>
              <a:buSzPts val="1750"/>
              <a:buNone/>
              <a:defRPr sz="1750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indent="-342900" lvl="1" marL="9144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3" type="body"/>
          </p:nvPr>
        </p:nvSpPr>
        <p:spPr>
          <a:xfrm>
            <a:off x="951212" y="3641170"/>
            <a:ext cx="34761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rgbClr val="182B49"/>
              </a:buClr>
              <a:buSzPts val="1750"/>
              <a:buNone/>
              <a:defRPr sz="1750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indent="-342900" lvl="1" marL="9144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"/>
          <p:cNvSpPr/>
          <p:nvPr>
            <p:ph idx="14" type="body"/>
          </p:nvPr>
        </p:nvSpPr>
        <p:spPr>
          <a:xfrm>
            <a:off x="4716645" y="1309314"/>
            <a:ext cx="381000" cy="381000"/>
          </a:xfrm>
          <a:prstGeom prst="ellipse">
            <a:avLst/>
          </a:prstGeom>
          <a:solidFill>
            <a:srgbClr val="00C6D7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rgbClr val="182B49"/>
              </a:buClr>
              <a:buSzPts val="2700"/>
              <a:buNone/>
              <a:defRPr b="0" baseline="-25000" i="0" sz="2700">
                <a:solidFill>
                  <a:srgbClr val="182B49"/>
                </a:solidFill>
                <a:latin typeface="Teko Medium"/>
                <a:ea typeface="Teko Medium"/>
                <a:cs typeface="Teko Medium"/>
                <a:sym typeface="Teko Medium"/>
              </a:defRPr>
            </a:lvl1pPr>
            <a:lvl2pPr indent="-342900" lvl="1" marL="9144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5" type="body"/>
          </p:nvPr>
        </p:nvSpPr>
        <p:spPr>
          <a:xfrm>
            <a:off x="5215419" y="1302170"/>
            <a:ext cx="34713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rgbClr val="182B49"/>
              </a:buClr>
              <a:buSzPts val="1750"/>
              <a:buNone/>
              <a:defRPr sz="1750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indent="-342900" lvl="1" marL="9144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/>
          <p:nvPr>
            <p:ph idx="16" type="body"/>
          </p:nvPr>
        </p:nvSpPr>
        <p:spPr>
          <a:xfrm>
            <a:off x="4716645" y="1894064"/>
            <a:ext cx="381000" cy="381000"/>
          </a:xfrm>
          <a:prstGeom prst="ellipse">
            <a:avLst/>
          </a:prstGeom>
          <a:solidFill>
            <a:srgbClr val="00C6D7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rgbClr val="182B49"/>
              </a:buClr>
              <a:buSzPts val="2700"/>
              <a:buNone/>
              <a:defRPr b="0" baseline="-25000" i="0" sz="2700">
                <a:solidFill>
                  <a:srgbClr val="182B49"/>
                </a:solidFill>
                <a:latin typeface="Teko Medium"/>
                <a:ea typeface="Teko Medium"/>
                <a:cs typeface="Teko Medium"/>
                <a:sym typeface="Teko Medium"/>
              </a:defRPr>
            </a:lvl1pPr>
            <a:lvl2pPr indent="-342900" lvl="1" marL="9144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"/>
          <p:cNvSpPr/>
          <p:nvPr>
            <p:ph idx="17" type="body"/>
          </p:nvPr>
        </p:nvSpPr>
        <p:spPr>
          <a:xfrm>
            <a:off x="4716645" y="2478814"/>
            <a:ext cx="381000" cy="381000"/>
          </a:xfrm>
          <a:prstGeom prst="ellipse">
            <a:avLst/>
          </a:prstGeom>
          <a:solidFill>
            <a:srgbClr val="00C6D7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rgbClr val="182B49"/>
              </a:buClr>
              <a:buSzPts val="2700"/>
              <a:buNone/>
              <a:defRPr b="0" baseline="-25000" i="0" sz="2700">
                <a:solidFill>
                  <a:srgbClr val="182B49"/>
                </a:solidFill>
                <a:latin typeface="Teko Medium"/>
                <a:ea typeface="Teko Medium"/>
                <a:cs typeface="Teko Medium"/>
                <a:sym typeface="Teko Medium"/>
              </a:defRPr>
            </a:lvl1pPr>
            <a:lvl2pPr indent="-342900" lvl="1" marL="9144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"/>
          <p:cNvSpPr/>
          <p:nvPr>
            <p:ph idx="18" type="body"/>
          </p:nvPr>
        </p:nvSpPr>
        <p:spPr>
          <a:xfrm>
            <a:off x="4716645" y="3648314"/>
            <a:ext cx="381000" cy="381000"/>
          </a:xfrm>
          <a:prstGeom prst="ellipse">
            <a:avLst/>
          </a:prstGeom>
          <a:solidFill>
            <a:srgbClr val="00C6D7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rgbClr val="182B49"/>
              </a:buClr>
              <a:buSzPts val="2700"/>
              <a:buNone/>
              <a:defRPr b="0" baseline="-25000" i="0" sz="2700">
                <a:solidFill>
                  <a:srgbClr val="182B49"/>
                </a:solidFill>
                <a:latin typeface="Teko Medium"/>
                <a:ea typeface="Teko Medium"/>
                <a:cs typeface="Teko Medium"/>
                <a:sym typeface="Teko Medium"/>
              </a:defRPr>
            </a:lvl1pPr>
            <a:lvl2pPr indent="-342900" lvl="1" marL="9144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"/>
          <p:cNvSpPr/>
          <p:nvPr>
            <p:ph idx="19" type="body"/>
          </p:nvPr>
        </p:nvSpPr>
        <p:spPr>
          <a:xfrm>
            <a:off x="4716645" y="3063564"/>
            <a:ext cx="381000" cy="381000"/>
          </a:xfrm>
          <a:prstGeom prst="ellipse">
            <a:avLst/>
          </a:prstGeom>
          <a:solidFill>
            <a:srgbClr val="00C6D7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rgbClr val="182B49"/>
              </a:buClr>
              <a:buSzPts val="2700"/>
              <a:buNone/>
              <a:defRPr b="0" baseline="-25000" i="0" sz="2700">
                <a:solidFill>
                  <a:srgbClr val="182B49"/>
                </a:solidFill>
                <a:latin typeface="Teko Medium"/>
                <a:ea typeface="Teko Medium"/>
                <a:cs typeface="Teko Medium"/>
                <a:sym typeface="Teko Medium"/>
              </a:defRPr>
            </a:lvl1pPr>
            <a:lvl2pPr indent="-342900" lvl="1" marL="9144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20" type="body"/>
          </p:nvPr>
        </p:nvSpPr>
        <p:spPr>
          <a:xfrm>
            <a:off x="5215419" y="1886920"/>
            <a:ext cx="34713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rgbClr val="182B49"/>
              </a:buClr>
              <a:buSzPts val="1750"/>
              <a:buNone/>
              <a:defRPr sz="1750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indent="-342900" lvl="1" marL="9144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21" type="body"/>
          </p:nvPr>
        </p:nvSpPr>
        <p:spPr>
          <a:xfrm>
            <a:off x="5215419" y="2471670"/>
            <a:ext cx="34713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rgbClr val="182B49"/>
              </a:buClr>
              <a:buSzPts val="1750"/>
              <a:buNone/>
              <a:defRPr sz="1750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indent="-342900" lvl="1" marL="9144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22" type="body"/>
          </p:nvPr>
        </p:nvSpPr>
        <p:spPr>
          <a:xfrm>
            <a:off x="5215419" y="3056420"/>
            <a:ext cx="34713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rgbClr val="182B49"/>
              </a:buClr>
              <a:buSzPts val="1750"/>
              <a:buNone/>
              <a:defRPr sz="1750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indent="-342900" lvl="1" marL="9144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23" type="body"/>
          </p:nvPr>
        </p:nvSpPr>
        <p:spPr>
          <a:xfrm>
            <a:off x="5215419" y="3641170"/>
            <a:ext cx="34713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rgbClr val="182B49"/>
              </a:buClr>
              <a:buSzPts val="1750"/>
              <a:buNone/>
              <a:defRPr sz="1750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indent="-342900" lvl="1" marL="9144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type="title"/>
          </p:nvPr>
        </p:nvSpPr>
        <p:spPr>
          <a:xfrm>
            <a:off x="457200" y="404813"/>
            <a:ext cx="63753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1" type="ftr"/>
          </p:nvPr>
        </p:nvSpPr>
        <p:spPr>
          <a:xfrm>
            <a:off x="457199" y="4854549"/>
            <a:ext cx="15615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182880" y="4854549"/>
            <a:ext cx="2742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RIght" showMasterSp="0">
  <p:cSld name="Photo RIgh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UCSD-BrandRefresh-PPTBackgrounds-v4_Blues-NotchTopBottom.png" id="44" name="Google Shape;4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8763" cy="514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8831" y="240172"/>
            <a:ext cx="1377806" cy="25833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4"/>
          <p:cNvSpPr txBox="1"/>
          <p:nvPr>
            <p:ph idx="1" type="body"/>
          </p:nvPr>
        </p:nvSpPr>
        <p:spPr>
          <a:xfrm>
            <a:off x="457200" y="1300163"/>
            <a:ext cx="3657600" cy="31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type="title"/>
          </p:nvPr>
        </p:nvSpPr>
        <p:spPr>
          <a:xfrm>
            <a:off x="457200" y="404813"/>
            <a:ext cx="36576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1" type="ftr"/>
          </p:nvPr>
        </p:nvSpPr>
        <p:spPr>
          <a:xfrm>
            <a:off x="457199" y="4854549"/>
            <a:ext cx="15615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2" type="sldNum"/>
          </p:nvPr>
        </p:nvSpPr>
        <p:spPr>
          <a:xfrm>
            <a:off x="182880" y="4854549"/>
            <a:ext cx="2742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/>
          <p:nvPr>
            <p:ph type="title"/>
          </p:nvPr>
        </p:nvSpPr>
        <p:spPr>
          <a:xfrm>
            <a:off x="457200" y="404813"/>
            <a:ext cx="63753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457200" y="1300163"/>
            <a:ext cx="8229600" cy="31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1" type="ftr"/>
          </p:nvPr>
        </p:nvSpPr>
        <p:spPr>
          <a:xfrm>
            <a:off x="457199" y="4854549"/>
            <a:ext cx="15615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2" type="sldNum"/>
          </p:nvPr>
        </p:nvSpPr>
        <p:spPr>
          <a:xfrm>
            <a:off x="182880" y="4854549"/>
            <a:ext cx="2742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 showMasterSp="0" type="tx">
  <p:cSld name="TITLE_AND_BODY"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SD-BrandRefresh-PPTBackgrounds-v4_Blues-NotchTopBottom.png" id="56" name="Google Shape;56;p6"/>
          <p:cNvPicPr preferRelativeResize="0"/>
          <p:nvPr/>
        </p:nvPicPr>
        <p:blipFill rotWithShape="1">
          <a:blip r:embed="rId2">
            <a:alphaModFix/>
          </a:blip>
          <a:srcRect b="0" l="0" r="0" t="90533"/>
          <a:stretch/>
        </p:blipFill>
        <p:spPr>
          <a:xfrm>
            <a:off x="0" y="4660900"/>
            <a:ext cx="9148763" cy="48736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 txBox="1"/>
          <p:nvPr>
            <p:ph idx="1" type="body"/>
          </p:nvPr>
        </p:nvSpPr>
        <p:spPr>
          <a:xfrm>
            <a:off x="457200" y="400051"/>
            <a:ext cx="82296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b="1" i="0" sz="45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indent="-228600" lvl="1" marL="914400" algn="ctr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b="1" i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indent="-228600" lvl="2" marL="1371600" algn="ctr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b="1" i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indent="-228600" lvl="3" marL="1828800" algn="ctr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b="1" i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indent="-228600" lvl="4" marL="2286000" algn="ctr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b="1" i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indent="-342900" lvl="5" marL="2743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1" type="ftr"/>
          </p:nvPr>
        </p:nvSpPr>
        <p:spPr>
          <a:xfrm>
            <a:off x="457199" y="4854549"/>
            <a:ext cx="15615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2" type="sldNum"/>
          </p:nvPr>
        </p:nvSpPr>
        <p:spPr>
          <a:xfrm>
            <a:off x="182880" y="4854549"/>
            <a:ext cx="2742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 showMasterSp="0">
  <p:cSld name="Title &amp; Photo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UCSD-BrandRefresh-PPTBackgrounds-v4_Blues-NotchTop.png" id="62" name="Google Shape;62;p7"/>
          <p:cNvPicPr preferRelativeResize="0"/>
          <p:nvPr/>
        </p:nvPicPr>
        <p:blipFill rotWithShape="1">
          <a:blip r:embed="rId2">
            <a:alphaModFix/>
          </a:blip>
          <a:srcRect b="79273" l="0" r="0" t="0"/>
          <a:stretch/>
        </p:blipFill>
        <p:spPr>
          <a:xfrm>
            <a:off x="0" y="0"/>
            <a:ext cx="9144000" cy="10670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CSD-BrandRefresh-PPTBackgrounds-v4_Blues-NotchBottom.png" id="63" name="Google Shape;63;p7"/>
          <p:cNvPicPr preferRelativeResize="0"/>
          <p:nvPr/>
        </p:nvPicPr>
        <p:blipFill rotWithShape="1">
          <a:blip r:embed="rId3">
            <a:alphaModFix/>
          </a:blip>
          <a:srcRect b="0" l="0" r="0" t="91620"/>
          <a:stretch/>
        </p:blipFill>
        <p:spPr>
          <a:xfrm>
            <a:off x="1850" y="4712488"/>
            <a:ext cx="9140300" cy="43101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7"/>
          <p:cNvSpPr txBox="1"/>
          <p:nvPr>
            <p:ph idx="1" type="body"/>
          </p:nvPr>
        </p:nvSpPr>
        <p:spPr>
          <a:xfrm>
            <a:off x="457200" y="414802"/>
            <a:ext cx="53940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indent="-342900" lvl="1" marL="9144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type="title"/>
          </p:nvPr>
        </p:nvSpPr>
        <p:spPr>
          <a:xfrm>
            <a:off x="457200" y="2263818"/>
            <a:ext cx="82296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Teko"/>
              <a:buNone/>
              <a:defRPr sz="490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3" type="body"/>
          </p:nvPr>
        </p:nvSpPr>
        <p:spPr>
          <a:xfrm>
            <a:off x="457200" y="4020341"/>
            <a:ext cx="82296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indent="-228600" lvl="1" marL="9144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2pPr>
            <a:lvl3pPr indent="-228600" lvl="2" marL="13716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3pPr>
            <a:lvl4pPr indent="-228600" lvl="3" marL="18288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4pPr>
            <a:lvl5pPr indent="-228600" lvl="4" marL="22860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5pPr>
            <a:lvl6pPr indent="-342900" lvl="5" marL="2743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7"/>
          <p:cNvSpPr/>
          <p:nvPr>
            <p:ph idx="4" type="pic"/>
          </p:nvPr>
        </p:nvSpPr>
        <p:spPr>
          <a:xfrm>
            <a:off x="6819843" y="286172"/>
            <a:ext cx="2009700" cy="382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Simple">
  <p:cSld name="Agenda Simp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/>
          <p:nvPr>
            <p:ph type="title"/>
          </p:nvPr>
        </p:nvSpPr>
        <p:spPr>
          <a:xfrm>
            <a:off x="457200" y="404813"/>
            <a:ext cx="63753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" type="body"/>
          </p:nvPr>
        </p:nvSpPr>
        <p:spPr>
          <a:xfrm>
            <a:off x="457200" y="1300163"/>
            <a:ext cx="8229600" cy="31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1" type="ftr"/>
          </p:nvPr>
        </p:nvSpPr>
        <p:spPr>
          <a:xfrm>
            <a:off x="457199" y="4854549"/>
            <a:ext cx="15615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182880" y="4854549"/>
            <a:ext cx="2742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>
  <p:cSld name="Title &amp; Photo Al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5001966" y="2641600"/>
            <a:ext cx="3684900" cy="19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rgbClr val="182B49"/>
              </a:buClr>
              <a:buSzPts val="1700"/>
              <a:buNone/>
              <a:defRPr sz="1700">
                <a:solidFill>
                  <a:srgbClr val="182B49"/>
                </a:solidFill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1pPr>
            <a:lvl2pPr indent="-228600" lvl="1" marL="9144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rgbClr val="182B49"/>
              </a:buClr>
              <a:buSzPts val="1875"/>
              <a:buNone/>
              <a:defRPr sz="1875">
                <a:solidFill>
                  <a:srgbClr val="182B49"/>
                </a:solidFill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2pPr>
            <a:lvl3pPr indent="-228600" lvl="2" marL="13716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rgbClr val="182B49"/>
              </a:buClr>
              <a:buSzPts val="1875"/>
              <a:buNone/>
              <a:defRPr sz="1875">
                <a:solidFill>
                  <a:srgbClr val="182B49"/>
                </a:solidFill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3pPr>
            <a:lvl4pPr indent="-228600" lvl="3" marL="18288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rgbClr val="182B49"/>
              </a:buClr>
              <a:buSzPts val="1875"/>
              <a:buNone/>
              <a:defRPr sz="1875">
                <a:solidFill>
                  <a:srgbClr val="182B49"/>
                </a:solidFill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4pPr>
            <a:lvl5pPr indent="-228600" lvl="4" marL="228600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rgbClr val="182B49"/>
              </a:buClr>
              <a:buSzPts val="1875"/>
              <a:buNone/>
              <a:defRPr sz="1875">
                <a:solidFill>
                  <a:srgbClr val="182B49"/>
                </a:solidFill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5pPr>
            <a:lvl6pPr indent="-342900" lvl="5" marL="2743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type="title"/>
          </p:nvPr>
        </p:nvSpPr>
        <p:spPr>
          <a:xfrm>
            <a:off x="5001965" y="813547"/>
            <a:ext cx="3684900" cy="17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457199" y="4854549"/>
            <a:ext cx="15615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182880" y="4854549"/>
            <a:ext cx="2742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 showMasterSp="0">
  <p:cSld name="Section"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SD-BrandRefresh-PPTBackgrounds-v4_Blues-NotchTopBottom.png" id="80" name="Google Shape;80;p10"/>
          <p:cNvPicPr preferRelativeResize="0"/>
          <p:nvPr/>
        </p:nvPicPr>
        <p:blipFill rotWithShape="1">
          <a:blip r:embed="rId2">
            <a:alphaModFix/>
          </a:blip>
          <a:srcRect b="0" l="0" r="0" t="90533"/>
          <a:stretch/>
        </p:blipFill>
        <p:spPr>
          <a:xfrm>
            <a:off x="0" y="4660900"/>
            <a:ext cx="9148763" cy="48736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/>
          <p:nvPr>
            <p:ph type="title"/>
          </p:nvPr>
        </p:nvSpPr>
        <p:spPr>
          <a:xfrm>
            <a:off x="457200" y="1522413"/>
            <a:ext cx="82296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Teko"/>
              <a:buNone/>
              <a:defRPr sz="450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457199" y="4854549"/>
            <a:ext cx="15615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182880" y="4854549"/>
            <a:ext cx="2742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9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8.xml"/><Relationship Id="rId21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SD-BrandRefresh-PPTBackgrounds-v4_Blues-NotchTopBottom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8763" cy="514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38831" y="240172"/>
            <a:ext cx="1377806" cy="2583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457200" y="404813"/>
            <a:ext cx="63753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eko"/>
              <a:buNone/>
              <a:defRPr b="1" i="0" sz="3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3375"/>
              <a:buFont typeface="Teko"/>
              <a:buNone/>
              <a:defRPr b="1" i="0" sz="3375" u="none" cap="none" strike="noStrike">
                <a:solidFill>
                  <a:srgbClr val="182B49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3375"/>
              <a:buFont typeface="Teko"/>
              <a:buNone/>
              <a:defRPr b="1" i="0" sz="3375" u="none" cap="none" strike="noStrike">
                <a:solidFill>
                  <a:srgbClr val="182B49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3375"/>
              <a:buFont typeface="Teko"/>
              <a:buNone/>
              <a:defRPr b="1" i="0" sz="3375" u="none" cap="none" strike="noStrike">
                <a:solidFill>
                  <a:srgbClr val="182B49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3375"/>
              <a:buFont typeface="Teko"/>
              <a:buNone/>
              <a:defRPr b="1" i="0" sz="3375" u="none" cap="none" strike="noStrike">
                <a:solidFill>
                  <a:srgbClr val="182B49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3375"/>
              <a:buFont typeface="Teko"/>
              <a:buNone/>
              <a:defRPr b="1" i="0" sz="3375" u="none" cap="none" strike="noStrike">
                <a:solidFill>
                  <a:srgbClr val="182B49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3375"/>
              <a:buFont typeface="Teko"/>
              <a:buNone/>
              <a:defRPr b="1" i="0" sz="3375" u="none" cap="none" strike="noStrike">
                <a:solidFill>
                  <a:srgbClr val="182B49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3375"/>
              <a:buFont typeface="Teko"/>
              <a:buNone/>
              <a:defRPr b="1" i="0" sz="3375" u="none" cap="none" strike="noStrike">
                <a:solidFill>
                  <a:srgbClr val="182B49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3375"/>
              <a:buFont typeface="Teko"/>
              <a:buNone/>
              <a:defRPr b="1" i="0" sz="3375" u="none" cap="none" strike="noStrike">
                <a:solidFill>
                  <a:srgbClr val="182B49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182880" y="4854549"/>
            <a:ext cx="2742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457200" y="1300163"/>
            <a:ext cx="8229600" cy="31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9725" lvl="0" marL="457200" marR="0" rtl="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75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indent="-339725" lvl="1" marL="914400" marR="0" rtl="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75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2pPr>
            <a:lvl3pPr indent="-339725" lvl="2" marL="1371600" marR="0" rtl="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75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3pPr>
            <a:lvl4pPr indent="-339725" lvl="3" marL="1828800" marR="0" rtl="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75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4pPr>
            <a:lvl5pPr indent="-339725" lvl="4" marL="2286000" marR="0" rtl="0" algn="l">
              <a:lnSpc>
                <a:spcPct val="10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75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5pPr>
            <a:lvl6pPr indent="-339725" lvl="5" marL="2743200" marR="0" rtl="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75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6pPr>
            <a:lvl7pPr indent="-339725" lvl="6" marL="3200400" marR="0" rtl="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75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7pPr>
            <a:lvl8pPr indent="-339725" lvl="7" marL="3657600" marR="0" rtl="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75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8pPr>
            <a:lvl9pPr indent="-339725" lvl="8" marL="4114800" marR="0" rtl="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75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457199" y="4854549"/>
            <a:ext cx="15615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Source Sans 3"/>
              <a:buNone/>
              <a:defRPr b="0" i="0" sz="900" u="none" cap="none" strike="noStrike">
                <a:solidFill>
                  <a:srgbClr val="5E5E5E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Source Sans 3"/>
              <a:buNone/>
              <a:defRPr b="0" i="0" sz="900" u="none" cap="none" strike="noStrike">
                <a:solidFill>
                  <a:srgbClr val="5E5E5E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Source Sans 3"/>
              <a:buNone/>
              <a:defRPr b="0" i="0" sz="900" u="none" cap="none" strike="noStrike">
                <a:solidFill>
                  <a:srgbClr val="5E5E5E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Source Sans 3"/>
              <a:buNone/>
              <a:defRPr b="0" i="0" sz="900" u="none" cap="none" strike="noStrike">
                <a:solidFill>
                  <a:srgbClr val="5E5E5E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Source Sans 3"/>
              <a:buNone/>
              <a:defRPr b="0" i="0" sz="900" u="none" cap="none" strike="noStrike">
                <a:solidFill>
                  <a:srgbClr val="5E5E5E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Source Sans 3"/>
              <a:buNone/>
              <a:defRPr b="0" i="0" sz="900" u="none" cap="none" strike="noStrike">
                <a:solidFill>
                  <a:srgbClr val="5E5E5E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Source Sans 3"/>
              <a:buNone/>
              <a:defRPr b="0" i="0" sz="900" u="none" cap="none" strike="noStrike">
                <a:solidFill>
                  <a:srgbClr val="5E5E5E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Source Sans 3"/>
              <a:buNone/>
              <a:defRPr b="0" i="0" sz="900" u="none" cap="none" strike="noStrike">
                <a:solidFill>
                  <a:srgbClr val="5E5E5E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819">
          <p15:clr>
            <a:srgbClr val="F26B43"/>
          </p15:clr>
        </p15:guide>
        <p15:guide id="4" orient="horz" pos="2790">
          <p15:clr>
            <a:srgbClr val="F26B43"/>
          </p15:clr>
        </p15:guide>
        <p15:guide id="5" orient="horz" pos="252">
          <p15:clr>
            <a:srgbClr val="F26B43"/>
          </p15:clr>
        </p15:guide>
        <p15:guide id="6" orient="horz" pos="666">
          <p15:clr>
            <a:srgbClr val="F26B43"/>
          </p15:clr>
        </p15:guide>
        <p15:guide id="7" pos="288">
          <p15:clr>
            <a:srgbClr val="F26B43"/>
          </p15:clr>
        </p15:guide>
        <p15:guide id="8" pos="5472">
          <p15:clr>
            <a:srgbClr val="F26B43"/>
          </p15:clr>
        </p15:guide>
        <p15:guide id="9" pos="25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drive.google.com/file/d/1I7jzlQNvbwnXDW-3bpuQRpGBoSpYmY9T/view" TargetMode="External"/><Relationship Id="rId4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drive.google.com/file/d/1FQA5veJhhP0j6uWMrjqo8mVz87utld5J/view" TargetMode="External"/><Relationship Id="rId4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drive.google.com/file/d/1XsPeRgJaw7_wPLLmxWL7BYGXsHioRWC1/view" TargetMode="External"/><Relationship Id="rId4" Type="http://schemas.openxmlformats.org/officeDocument/2006/relationships/image" Target="../media/image2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akshaya-bhat/UnderWaterCommunications/tree/main" TargetMode="External"/><Relationship Id="rId4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26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Scuba Chat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Project Update 4/19</a:t>
            </a:r>
            <a:endParaRPr/>
          </a:p>
        </p:txBody>
      </p:sp>
      <p:sp>
        <p:nvSpPr>
          <p:cNvPr id="134" name="Google Shape;134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1313"/>
              </a:spcBef>
              <a:spcAft>
                <a:spcPts val="0"/>
              </a:spcAft>
              <a:buNone/>
            </a:pPr>
            <a:r>
              <a:rPr lang="en"/>
              <a:t>Akshaya Bhat, Lilian Vu, Sienna Landa, Sophie Harris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457200" y="404813"/>
            <a:ext cx="6375300" cy="65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Parameters</a:t>
            </a:r>
            <a:endParaRPr/>
          </a:p>
        </p:txBody>
      </p:sp>
      <p:sp>
        <p:nvSpPr>
          <p:cNvPr id="226" name="Google Shape;226;p30"/>
          <p:cNvSpPr txBox="1"/>
          <p:nvPr>
            <p:ph idx="1" type="body"/>
          </p:nvPr>
        </p:nvSpPr>
        <p:spPr>
          <a:xfrm>
            <a:off x="457200" y="1300163"/>
            <a:ext cx="8229600" cy="312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313"/>
              </a:spcBef>
              <a:spcAft>
                <a:spcPts val="0"/>
              </a:spcAft>
              <a:buNone/>
            </a:pPr>
            <a:r>
              <a:rPr lang="en"/>
              <a:t>Preamble Length: 64 bits</a:t>
            </a:r>
            <a:endParaRPr/>
          </a:p>
          <a:p>
            <a:pPr indent="0" lvl="0" marL="0" rtl="0" algn="l">
              <a:spcBef>
                <a:spcPts val="1313"/>
              </a:spcBef>
              <a:spcAft>
                <a:spcPts val="0"/>
              </a:spcAft>
              <a:buNone/>
            </a:pPr>
            <a:r>
              <a:rPr lang="en"/>
              <a:t>Data Length: 128 bits (random)</a:t>
            </a:r>
            <a:endParaRPr/>
          </a:p>
          <a:p>
            <a:pPr indent="0" lvl="0" marL="0" rtl="0" algn="l">
              <a:spcBef>
                <a:spcPts val="1313"/>
              </a:spcBef>
              <a:spcAft>
                <a:spcPts val="0"/>
              </a:spcAft>
              <a:buNone/>
            </a:pPr>
            <a:r>
              <a:rPr lang="en"/>
              <a:t>Sampling Frequency: 128 kHz</a:t>
            </a:r>
            <a:endParaRPr/>
          </a:p>
          <a:p>
            <a:pPr indent="0" lvl="0" marL="0" rtl="0" algn="l">
              <a:spcBef>
                <a:spcPts val="1313"/>
              </a:spcBef>
              <a:spcAft>
                <a:spcPts val="0"/>
              </a:spcAft>
              <a:buNone/>
            </a:pPr>
            <a:r>
              <a:rPr lang="en"/>
              <a:t>Carrier Frequency: 40 kHz</a:t>
            </a:r>
            <a:endParaRPr/>
          </a:p>
          <a:p>
            <a:pPr indent="0" lvl="0" marL="0" rtl="0" algn="l">
              <a:spcBef>
                <a:spcPts val="1313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270" y="1157636"/>
            <a:ext cx="4491050" cy="1861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7066" y="3018750"/>
            <a:ext cx="3432759" cy="9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type="title"/>
          </p:nvPr>
        </p:nvSpPr>
        <p:spPr>
          <a:xfrm>
            <a:off x="457200" y="404813"/>
            <a:ext cx="6375300" cy="65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to End Matlab Simulation</a:t>
            </a:r>
            <a:endParaRPr/>
          </a:p>
        </p:txBody>
      </p:sp>
      <p:sp>
        <p:nvSpPr>
          <p:cNvPr id="234" name="Google Shape;234;p31"/>
          <p:cNvSpPr txBox="1"/>
          <p:nvPr>
            <p:ph idx="1" type="body"/>
          </p:nvPr>
        </p:nvSpPr>
        <p:spPr>
          <a:xfrm>
            <a:off x="457200" y="1300163"/>
            <a:ext cx="8229600" cy="312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313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20573"/>
            <a:ext cx="5396475" cy="36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457200" y="404813"/>
            <a:ext cx="6375300" cy="65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Problems: Bad Inputs?</a:t>
            </a:r>
            <a:endParaRPr/>
          </a:p>
        </p:txBody>
      </p:sp>
      <p:sp>
        <p:nvSpPr>
          <p:cNvPr id="241" name="Google Shape;241;p32"/>
          <p:cNvSpPr txBox="1"/>
          <p:nvPr>
            <p:ph idx="1" type="body"/>
          </p:nvPr>
        </p:nvSpPr>
        <p:spPr>
          <a:xfrm>
            <a:off x="457200" y="1300163"/>
            <a:ext cx="8229600" cy="312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rtl="0" algn="l">
              <a:spcBef>
                <a:spcPts val="1313"/>
              </a:spcBef>
              <a:spcAft>
                <a:spcPts val="0"/>
              </a:spcAft>
              <a:buNone/>
            </a:pPr>
            <a:r>
              <a:rPr lang="en"/>
              <a:t>Certain input bits always result in high error</a:t>
            </a:r>
            <a:endParaRPr/>
          </a:p>
          <a:p>
            <a:pPr indent="0" lvl="0" marL="0" rtl="0" algn="l">
              <a:spcBef>
                <a:spcPts val="1313"/>
              </a:spcBef>
              <a:spcAft>
                <a:spcPts val="0"/>
              </a:spcAft>
              <a:buNone/>
            </a:pPr>
            <a:r>
              <a:rPr lang="en"/>
              <a:t>	(e.g.) I: </a:t>
            </a:r>
            <a:r>
              <a:rPr lang="en"/>
              <a:t>0001100011100010100011111100100100001001100000101100111101101000</a:t>
            </a:r>
            <a:endParaRPr/>
          </a:p>
          <a:p>
            <a:pPr indent="0" lvl="0" marL="0" rtl="0" algn="l">
              <a:spcBef>
                <a:spcPts val="1313"/>
              </a:spcBef>
              <a:spcAft>
                <a:spcPts val="0"/>
              </a:spcAft>
              <a:buNone/>
            </a:pPr>
            <a:r>
              <a:rPr lang="en"/>
              <a:t>                    Q: 1101110001011111101010111001111011101111110001100001100111101010</a:t>
            </a:r>
            <a:endParaRPr/>
          </a:p>
          <a:p>
            <a:pPr indent="0" lvl="0" marL="0" rtl="0" algn="l">
              <a:spcBef>
                <a:spcPts val="1313"/>
              </a:spcBef>
              <a:spcAft>
                <a:spcPts val="0"/>
              </a:spcAft>
              <a:buNone/>
            </a:pPr>
            <a:r>
              <a:rPr lang="en"/>
              <a:t>          Results in 25 errors for I, 23 errors for Q</a:t>
            </a:r>
            <a:endParaRPr/>
          </a:p>
          <a:p>
            <a:pPr indent="0" lvl="0" marL="0" rtl="0" algn="l">
              <a:spcBef>
                <a:spcPts val="1313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313"/>
              </a:spcBef>
              <a:spcAft>
                <a:spcPts val="0"/>
              </a:spcAft>
              <a:buNone/>
            </a:pPr>
            <a:r>
              <a:rPr lang="en"/>
              <a:t>Other input bits generally result in zero errors</a:t>
            </a:r>
            <a:endParaRPr/>
          </a:p>
          <a:p>
            <a:pPr indent="0" lvl="0" marL="0" rtl="0" algn="l">
              <a:spcBef>
                <a:spcPts val="1313"/>
              </a:spcBef>
              <a:spcAft>
                <a:spcPts val="0"/>
              </a:spcAft>
              <a:buNone/>
            </a:pPr>
            <a:r>
              <a:rPr lang="en"/>
              <a:t>         (e.g.) I: 0010010001100110011101000001011101010110010001000100011101100110</a:t>
            </a:r>
            <a:endParaRPr/>
          </a:p>
          <a:p>
            <a:pPr indent="0" lvl="0" marL="0" rtl="0" algn="l">
              <a:spcBef>
                <a:spcPts val="1313"/>
              </a:spcBef>
              <a:spcAft>
                <a:spcPts val="0"/>
              </a:spcAft>
              <a:buNone/>
            </a:pPr>
            <a:r>
              <a:rPr lang="en"/>
              <a:t>                   Q: 1000101110101010101100001111101111001010101000010000010000110001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457200" y="404813"/>
            <a:ext cx="6375300" cy="65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Tx vs Rx Symbols</a:t>
            </a:r>
            <a:endParaRPr/>
          </a:p>
        </p:txBody>
      </p:sp>
      <p:sp>
        <p:nvSpPr>
          <p:cNvPr id="247" name="Google Shape;247;p33"/>
          <p:cNvSpPr txBox="1"/>
          <p:nvPr>
            <p:ph idx="1" type="body"/>
          </p:nvPr>
        </p:nvSpPr>
        <p:spPr>
          <a:xfrm>
            <a:off x="457200" y="1300175"/>
            <a:ext cx="4114800" cy="312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313"/>
              </a:spcBef>
              <a:spcAft>
                <a:spcPts val="0"/>
              </a:spcAft>
              <a:buNone/>
            </a:pPr>
            <a:r>
              <a:rPr lang="en"/>
              <a:t>Bad Input</a:t>
            </a:r>
            <a:endParaRPr/>
          </a:p>
        </p:txBody>
      </p:sp>
      <p:sp>
        <p:nvSpPr>
          <p:cNvPr id="248" name="Google Shape;248;p33"/>
          <p:cNvSpPr txBox="1"/>
          <p:nvPr>
            <p:ph idx="1" type="body"/>
          </p:nvPr>
        </p:nvSpPr>
        <p:spPr>
          <a:xfrm>
            <a:off x="4572000" y="1300175"/>
            <a:ext cx="4114800" cy="312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313"/>
              </a:spcBef>
              <a:spcAft>
                <a:spcPts val="0"/>
              </a:spcAft>
              <a:buNone/>
            </a:pPr>
            <a:r>
              <a:rPr lang="en"/>
              <a:t>Other Inputs</a:t>
            </a:r>
            <a:endParaRPr/>
          </a:p>
        </p:txBody>
      </p:sp>
      <p:pic>
        <p:nvPicPr>
          <p:cNvPr id="249" name="Google Shape;24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800" y="1594150"/>
            <a:ext cx="4302759" cy="3227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37587"/>
            <a:ext cx="4302726" cy="3227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>
            <p:ph type="title"/>
          </p:nvPr>
        </p:nvSpPr>
        <p:spPr>
          <a:xfrm>
            <a:off x="457200" y="404813"/>
            <a:ext cx="6375300" cy="65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Problems: Occasional off by one with good inputs?  </a:t>
            </a:r>
            <a:endParaRPr/>
          </a:p>
        </p:txBody>
      </p:sp>
      <p:sp>
        <p:nvSpPr>
          <p:cNvPr id="256" name="Google Shape;256;p34"/>
          <p:cNvSpPr txBox="1"/>
          <p:nvPr>
            <p:ph idx="1" type="body"/>
          </p:nvPr>
        </p:nvSpPr>
        <p:spPr>
          <a:xfrm>
            <a:off x="457200" y="1300163"/>
            <a:ext cx="8229600" cy="312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342900" lvl="0" marL="457200" rtl="0" algn="l">
              <a:spcBef>
                <a:spcPts val="1313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an experiment where the same input data is sent repeatedly over a noisy channel, one of every few hundred packets gets terrible results (40%-50%) error, while the rest have 0% error</a:t>
            </a:r>
            <a:endParaRPr/>
          </a:p>
          <a:p>
            <a:pPr indent="0" lvl="0" marL="457200" rtl="0" algn="l">
              <a:spcBef>
                <a:spcPts val="1313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313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occurs when a simple gaussian noise channel is used, but not with the more complex channel derived from experimental papers</a:t>
            </a:r>
            <a:endParaRPr/>
          </a:p>
          <a:p>
            <a:pPr indent="0" lvl="0" marL="457200" rtl="0" algn="l">
              <a:spcBef>
                <a:spcPts val="1313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313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The issue disappears when the same noise vector is applied each time</a:t>
            </a:r>
            <a:r>
              <a:rPr lang="en"/>
              <a:t> (scaled for SNR)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457200" y="404813"/>
            <a:ext cx="6375300" cy="65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Problems: </a:t>
            </a:r>
            <a:r>
              <a:rPr lang="en"/>
              <a:t>Occasional off by one with good inputs?  </a:t>
            </a:r>
            <a:r>
              <a:rPr lang="en"/>
              <a:t>  </a:t>
            </a:r>
            <a:endParaRPr/>
          </a:p>
        </p:txBody>
      </p:sp>
      <p:sp>
        <p:nvSpPr>
          <p:cNvPr id="262" name="Google Shape;262;p35"/>
          <p:cNvSpPr txBox="1"/>
          <p:nvPr>
            <p:ph idx="1" type="body"/>
          </p:nvPr>
        </p:nvSpPr>
        <p:spPr>
          <a:xfrm>
            <a:off x="457200" y="1300163"/>
            <a:ext cx="8229600" cy="312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342900" lvl="0" marL="457200" rtl="0" algn="l">
              <a:spcBef>
                <a:spcPts val="1313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an experiment where the same input data is sent repeatedly over a noisy channel, one of every few hundred packets gets terrible results (40%-50%) error, while the rest have 0% error</a:t>
            </a:r>
            <a:endParaRPr/>
          </a:p>
          <a:p>
            <a:pPr indent="0" lvl="0" marL="457200" rtl="0" algn="l">
              <a:spcBef>
                <a:spcPts val="1313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313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occurs when a simple gaussian noise channel is used, but not with the more complex channel derived from experimental papers</a:t>
            </a:r>
            <a:endParaRPr/>
          </a:p>
          <a:p>
            <a:pPr indent="0" lvl="0" marL="457200" rtl="0" algn="l">
              <a:spcBef>
                <a:spcPts val="1313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313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The issue disappears when the same noise vector is applied each time</a:t>
            </a:r>
            <a:r>
              <a:rPr lang="en"/>
              <a:t> (scaled for SNR)</a:t>
            </a:r>
            <a:br>
              <a:rPr lang="en"/>
            </a:br>
            <a:endParaRPr/>
          </a:p>
        </p:txBody>
      </p:sp>
      <p:pic>
        <p:nvPicPr>
          <p:cNvPr id="263" name="Google Shape;26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425" y="1300176"/>
            <a:ext cx="7178574" cy="37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/>
          <p:nvPr>
            <p:ph type="title"/>
          </p:nvPr>
        </p:nvSpPr>
        <p:spPr>
          <a:xfrm>
            <a:off x="457200" y="404813"/>
            <a:ext cx="6375300" cy="65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Problems: Occasional off by one with good inputs?  </a:t>
            </a:r>
            <a:r>
              <a:rPr lang="en"/>
              <a:t> </a:t>
            </a:r>
            <a:endParaRPr/>
          </a:p>
        </p:txBody>
      </p:sp>
      <p:sp>
        <p:nvSpPr>
          <p:cNvPr id="269" name="Google Shape;269;p36"/>
          <p:cNvSpPr txBox="1"/>
          <p:nvPr>
            <p:ph idx="1" type="body"/>
          </p:nvPr>
        </p:nvSpPr>
        <p:spPr>
          <a:xfrm>
            <a:off x="457200" y="1300163"/>
            <a:ext cx="8229600" cy="312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342900" lvl="0" marL="457200" rtl="0" algn="l">
              <a:spcBef>
                <a:spcPts val="1313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an experiment where the same input data is sent repeatedly over a noisy channel, one of every few hundred packets gets terrible results (40%-50%) error, while the rest have 0% error</a:t>
            </a:r>
            <a:endParaRPr/>
          </a:p>
          <a:p>
            <a:pPr indent="0" lvl="0" marL="457200" rtl="0" algn="l">
              <a:spcBef>
                <a:spcPts val="1313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313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occurs when a simple gaussian noise channel is used, but not with the more complex channel derived from experimental papers</a:t>
            </a:r>
            <a:endParaRPr/>
          </a:p>
          <a:p>
            <a:pPr indent="0" lvl="0" marL="457200" rtl="0" algn="l">
              <a:spcBef>
                <a:spcPts val="1313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313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The issue disappears when the same noise vector is applied each time</a:t>
            </a:r>
            <a:r>
              <a:rPr lang="en"/>
              <a:t> (scaled for SNR)</a:t>
            </a:r>
            <a:br>
              <a:rPr lang="en"/>
            </a:br>
            <a:endParaRPr/>
          </a:p>
        </p:txBody>
      </p:sp>
      <p:pic>
        <p:nvPicPr>
          <p:cNvPr id="270" name="Google Shape;27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425" y="1300176"/>
            <a:ext cx="7178574" cy="37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6"/>
          <p:cNvSpPr txBox="1"/>
          <p:nvPr/>
        </p:nvSpPr>
        <p:spPr>
          <a:xfrm rot="-760580">
            <a:off x="1796141" y="1327772"/>
            <a:ext cx="5788288" cy="2487951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Without this issue, I see absolutely no error even at -4 dB SNR</a:t>
            </a:r>
            <a:endParaRPr b="1" sz="215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/>
          <p:nvPr>
            <p:ph type="title"/>
          </p:nvPr>
        </p:nvSpPr>
        <p:spPr>
          <a:xfrm>
            <a:off x="457200" y="404813"/>
            <a:ext cx="6375300" cy="65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77" name="Google Shape;277;p37"/>
          <p:cNvSpPr txBox="1"/>
          <p:nvPr>
            <p:ph idx="1" type="body"/>
          </p:nvPr>
        </p:nvSpPr>
        <p:spPr>
          <a:xfrm>
            <a:off x="457200" y="1300163"/>
            <a:ext cx="8229600" cy="312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9250" lvl="0" marL="457200" rtl="0" algn="l">
              <a:spcBef>
                <a:spcPts val="1313"/>
              </a:spcBef>
              <a:spcAft>
                <a:spcPts val="0"/>
              </a:spcAft>
              <a:buSzPts val="1900"/>
              <a:buChar char="●"/>
            </a:pPr>
            <a:r>
              <a:rPr lang="en" sz="1850"/>
              <a:t>The simulation transmitter and receiver work perfectly, except when they totally fail</a:t>
            </a:r>
            <a:endParaRPr sz="185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/>
              <a:t>The issue we see involves the sensed symbols being shifted in one direction or the other from the transmitted symbols, leading to an off by one error and 40-80 errors out of 128 bits transmitted </a:t>
            </a:r>
            <a:endParaRPr sz="185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/>
              <a:t>We need to move on to get the Rx working on the FPGA, but it is still important to resolve this problem at some point</a:t>
            </a:r>
            <a:endParaRPr sz="185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>
            <p:ph type="title"/>
          </p:nvPr>
        </p:nvSpPr>
        <p:spPr>
          <a:xfrm>
            <a:off x="457200" y="404813"/>
            <a:ext cx="6375300" cy="65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Update: Figured it out</a:t>
            </a:r>
            <a:endParaRPr/>
          </a:p>
        </p:txBody>
      </p:sp>
      <p:sp>
        <p:nvSpPr>
          <p:cNvPr id="283" name="Google Shape;283;p38"/>
          <p:cNvSpPr txBox="1"/>
          <p:nvPr>
            <p:ph idx="1" type="body"/>
          </p:nvPr>
        </p:nvSpPr>
        <p:spPr>
          <a:xfrm>
            <a:off x="457200" y="1300175"/>
            <a:ext cx="4114800" cy="312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1313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Turns out using a symbol timing recovery algorithm doesn’t make sense when you’ve already sampled at a high rate.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 by one was caused by drift I introduced with the gardner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appropriate solution for any timing issues we have is a PLL to handle doppler</a:t>
            </a:r>
            <a:endParaRPr/>
          </a:p>
        </p:txBody>
      </p:sp>
      <p:pic>
        <p:nvPicPr>
          <p:cNvPr id="284" name="Google Shape;28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625" y="1832039"/>
            <a:ext cx="4445375" cy="1871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/>
          <p:nvPr>
            <p:ph idx="1" type="body"/>
          </p:nvPr>
        </p:nvSpPr>
        <p:spPr>
          <a:xfrm>
            <a:off x="457200" y="400051"/>
            <a:ext cx="8229600" cy="402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1313"/>
              </a:spcBef>
              <a:spcAft>
                <a:spcPts val="0"/>
              </a:spcAft>
              <a:buNone/>
            </a:pPr>
            <a:r>
              <a:rPr lang="en"/>
              <a:t>Software - C++/Synthesis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457200" y="400051"/>
            <a:ext cx="8229600" cy="402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1313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 txBox="1"/>
          <p:nvPr>
            <p:ph type="title"/>
          </p:nvPr>
        </p:nvSpPr>
        <p:spPr>
          <a:xfrm>
            <a:off x="457200" y="404813"/>
            <a:ext cx="6375300" cy="65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Matlab/HLS Comparison</a:t>
            </a:r>
            <a:endParaRPr/>
          </a:p>
        </p:txBody>
      </p:sp>
      <p:pic>
        <p:nvPicPr>
          <p:cNvPr id="295" name="Google Shape;29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7325"/>
            <a:ext cx="9143999" cy="233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13025"/>
            <a:ext cx="9143999" cy="23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/>
          <p:nvPr>
            <p:ph type="title"/>
          </p:nvPr>
        </p:nvSpPr>
        <p:spPr>
          <a:xfrm>
            <a:off x="457200" y="404813"/>
            <a:ext cx="6375300" cy="65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HLS Synthesis</a:t>
            </a:r>
            <a:endParaRPr/>
          </a:p>
        </p:txBody>
      </p:sp>
      <p:sp>
        <p:nvSpPr>
          <p:cNvPr id="302" name="Google Shape;302;p41"/>
          <p:cNvSpPr txBox="1"/>
          <p:nvPr/>
        </p:nvSpPr>
        <p:spPr>
          <a:xfrm>
            <a:off x="5406400" y="2412550"/>
            <a:ext cx="2784000" cy="3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Optimizations to consider:</a:t>
            </a:r>
            <a:endParaRPr sz="175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dataflow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array partition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pipeline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loop unrolling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fixed point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structure (separate loops)</a:t>
            </a:r>
            <a:endParaRPr sz="175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pic>
        <p:nvPicPr>
          <p:cNvPr id="303" name="Google Shape;30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2058"/>
            <a:ext cx="9143999" cy="1490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6850" y="2412538"/>
            <a:ext cx="401955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/>
          <p:nvPr>
            <p:ph type="title"/>
          </p:nvPr>
        </p:nvSpPr>
        <p:spPr>
          <a:xfrm>
            <a:off x="457200" y="404813"/>
            <a:ext cx="6375300" cy="65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Current: Tx DMA</a:t>
            </a:r>
            <a:endParaRPr/>
          </a:p>
        </p:txBody>
      </p:sp>
      <p:pic>
        <p:nvPicPr>
          <p:cNvPr id="310" name="Google Shape;31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3213"/>
            <a:ext cx="8839202" cy="1984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0500" y="2501049"/>
            <a:ext cx="356301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/>
          <p:nvPr>
            <p:ph type="title"/>
          </p:nvPr>
        </p:nvSpPr>
        <p:spPr>
          <a:xfrm>
            <a:off x="457200" y="404813"/>
            <a:ext cx="6375300" cy="65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Next: DAC to ADC</a:t>
            </a:r>
            <a:endParaRPr/>
          </a:p>
        </p:txBody>
      </p:sp>
      <p:sp>
        <p:nvSpPr>
          <p:cNvPr id="317" name="Google Shape;317;p43"/>
          <p:cNvSpPr txBox="1"/>
          <p:nvPr/>
        </p:nvSpPr>
        <p:spPr>
          <a:xfrm>
            <a:off x="259200" y="895550"/>
            <a:ext cx="862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Source Sans 3"/>
              <a:buChar char="●"/>
            </a:pPr>
            <a:r>
              <a:rPr lang="en" sz="175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Do a separate project DAC → ADC project to understand behavior of </a:t>
            </a:r>
            <a:r>
              <a:rPr lang="en" sz="175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components</a:t>
            </a:r>
            <a:endParaRPr sz="175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Source Sans 3"/>
              <a:buChar char="●"/>
            </a:pPr>
            <a:r>
              <a:rPr lang="en" sz="175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Research about DAC and ADC for Pynq-Z2</a:t>
            </a:r>
            <a:endParaRPr sz="175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Source Sans 3"/>
              <a:buChar char="●"/>
            </a:pPr>
            <a:r>
              <a:rPr lang="en" sz="175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From forums, the Z2 doesn’t output analog directly. A PMOD External DAC is necessary for this.  </a:t>
            </a:r>
            <a:endParaRPr sz="175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pic>
        <p:nvPicPr>
          <p:cNvPr id="318" name="Google Shape;31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0625" y="2417838"/>
            <a:ext cx="2006700" cy="218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075" y="2407550"/>
            <a:ext cx="6527699" cy="2205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4"/>
          <p:cNvSpPr txBox="1"/>
          <p:nvPr>
            <p:ph idx="1" type="body"/>
          </p:nvPr>
        </p:nvSpPr>
        <p:spPr>
          <a:xfrm>
            <a:off x="457200" y="400051"/>
            <a:ext cx="8229600" cy="402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1313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 txBox="1"/>
          <p:nvPr>
            <p:ph type="title"/>
          </p:nvPr>
        </p:nvSpPr>
        <p:spPr>
          <a:xfrm>
            <a:off x="45550" y="404825"/>
            <a:ext cx="3619200" cy="111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Progress</a:t>
            </a:r>
            <a:endParaRPr/>
          </a:p>
        </p:txBody>
      </p:sp>
      <p:sp>
        <p:nvSpPr>
          <p:cNvPr id="330" name="Google Shape;330;p45"/>
          <p:cNvSpPr txBox="1"/>
          <p:nvPr>
            <p:ph idx="1" type="body"/>
          </p:nvPr>
        </p:nvSpPr>
        <p:spPr>
          <a:xfrm>
            <a:off x="0" y="1057275"/>
            <a:ext cx="4388100" cy="371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313"/>
              </a:spcBef>
              <a:spcAft>
                <a:spcPts val="0"/>
              </a:spcAft>
              <a:buClr>
                <a:srgbClr val="6AA84F"/>
              </a:buClr>
              <a:buSzPts val="1800"/>
              <a:buChar char="✓"/>
            </a:pPr>
            <a:r>
              <a:rPr lang="en"/>
              <a:t>Tx Transducer </a:t>
            </a:r>
            <a:r>
              <a:rPr b="1" lang="en"/>
              <a:t>outputting random values</a:t>
            </a:r>
            <a:r>
              <a:rPr lang="en"/>
              <a:t> while connected to the </a:t>
            </a:r>
            <a:r>
              <a:rPr b="1" lang="en"/>
              <a:t>PYNQ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313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313"/>
              </a:spcBef>
              <a:spcAft>
                <a:spcPts val="0"/>
              </a:spcAft>
              <a:buClr>
                <a:srgbClr val="6AA84F"/>
              </a:buClr>
              <a:buSzPts val="1800"/>
              <a:buChar char="✓"/>
            </a:pPr>
            <a:r>
              <a:rPr lang="en"/>
              <a:t> Rx Transducer able to read values while connected to the Arduino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313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313"/>
              </a:spcBef>
              <a:spcAft>
                <a:spcPts val="0"/>
              </a:spcAft>
              <a:buClr>
                <a:srgbClr val="6AA84F"/>
              </a:buClr>
              <a:buSzPts val="1800"/>
              <a:buChar char="✓"/>
            </a:pPr>
            <a:r>
              <a:rPr lang="en"/>
              <a:t>Rx Transducer able to ignore a threshold of noise, like a finger in the water</a:t>
            </a:r>
            <a:endParaRPr/>
          </a:p>
        </p:txBody>
      </p:sp>
      <p:pic>
        <p:nvPicPr>
          <p:cNvPr id="331" name="Google Shape;331;p45" title="Tx and Rx in water tub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8200" y="-15994"/>
            <a:ext cx="3053176" cy="5175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"/>
          <p:cNvSpPr txBox="1"/>
          <p:nvPr>
            <p:ph type="title"/>
          </p:nvPr>
        </p:nvSpPr>
        <p:spPr>
          <a:xfrm>
            <a:off x="71675" y="400050"/>
            <a:ext cx="3619200" cy="111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Progress</a:t>
            </a:r>
            <a:endParaRPr/>
          </a:p>
        </p:txBody>
      </p:sp>
      <p:pic>
        <p:nvPicPr>
          <p:cNvPr id="337" name="Google Shape;337;p46" title="1st time getting data between Tx and Rx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5250" y="-1"/>
            <a:ext cx="294775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6"/>
          <p:cNvSpPr txBox="1"/>
          <p:nvPr>
            <p:ph idx="1" type="body"/>
          </p:nvPr>
        </p:nvSpPr>
        <p:spPr>
          <a:xfrm>
            <a:off x="0" y="1057275"/>
            <a:ext cx="4388100" cy="371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313"/>
              </a:spcBef>
              <a:spcAft>
                <a:spcPts val="0"/>
              </a:spcAft>
              <a:buClr>
                <a:srgbClr val="6AA84F"/>
              </a:buClr>
              <a:buSzPts val="1800"/>
              <a:buChar char="✓"/>
            </a:pPr>
            <a:r>
              <a:rPr lang="en"/>
              <a:t>Tx Transducer </a:t>
            </a:r>
            <a:r>
              <a:rPr lang="en"/>
              <a:t>outputting random values </a:t>
            </a:r>
            <a:r>
              <a:rPr lang="en"/>
              <a:t>while connected to the </a:t>
            </a:r>
            <a:r>
              <a:rPr lang="en"/>
              <a:t>PYNQ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313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313"/>
              </a:spcBef>
              <a:spcAft>
                <a:spcPts val="0"/>
              </a:spcAft>
              <a:buClr>
                <a:srgbClr val="6AA84F"/>
              </a:buClr>
              <a:buSzPts val="1800"/>
              <a:buChar char="✓"/>
            </a:pPr>
            <a:r>
              <a:rPr lang="en"/>
              <a:t> Rx Transducer </a:t>
            </a:r>
            <a:r>
              <a:rPr b="1" lang="en"/>
              <a:t>able to read values</a:t>
            </a:r>
            <a:r>
              <a:rPr lang="en"/>
              <a:t> while connected to the </a:t>
            </a:r>
            <a:r>
              <a:rPr b="1" lang="en"/>
              <a:t>Arduino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313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313"/>
              </a:spcBef>
              <a:spcAft>
                <a:spcPts val="0"/>
              </a:spcAft>
              <a:buClr>
                <a:srgbClr val="6AA84F"/>
              </a:buClr>
              <a:buSzPts val="1800"/>
              <a:buChar char="✓"/>
            </a:pPr>
            <a:r>
              <a:rPr lang="en"/>
              <a:t>Rx Transducer able to ignore a threshold of noise, like a finger in the water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"/>
          <p:cNvSpPr txBox="1"/>
          <p:nvPr>
            <p:ph type="title"/>
          </p:nvPr>
        </p:nvSpPr>
        <p:spPr>
          <a:xfrm>
            <a:off x="45550" y="404825"/>
            <a:ext cx="3619200" cy="111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Progress</a:t>
            </a:r>
            <a:endParaRPr/>
          </a:p>
        </p:txBody>
      </p:sp>
      <p:pic>
        <p:nvPicPr>
          <p:cNvPr id="344" name="Google Shape;344;p47" title="proving noise is limited by adding threshold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4091" y="0"/>
            <a:ext cx="291631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7"/>
          <p:cNvSpPr txBox="1"/>
          <p:nvPr>
            <p:ph idx="1" type="body"/>
          </p:nvPr>
        </p:nvSpPr>
        <p:spPr>
          <a:xfrm>
            <a:off x="0" y="1057275"/>
            <a:ext cx="4388100" cy="371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313"/>
              </a:spcBef>
              <a:spcAft>
                <a:spcPts val="0"/>
              </a:spcAft>
              <a:buClr>
                <a:srgbClr val="6AA84F"/>
              </a:buClr>
              <a:buSzPts val="1800"/>
              <a:buChar char="✓"/>
            </a:pPr>
            <a:r>
              <a:rPr lang="en"/>
              <a:t>Tx Transducer </a:t>
            </a:r>
            <a:r>
              <a:rPr lang="en"/>
              <a:t>outputting random values while connected to the PYNQ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313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313"/>
              </a:spcBef>
              <a:spcAft>
                <a:spcPts val="0"/>
              </a:spcAft>
              <a:buClr>
                <a:srgbClr val="6AA84F"/>
              </a:buClr>
              <a:buSzPts val="1800"/>
              <a:buChar char="✓"/>
            </a:pPr>
            <a:r>
              <a:rPr lang="en"/>
              <a:t> Rx Transducer able to read values while connected to the Arduino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313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313"/>
              </a:spcBef>
              <a:spcAft>
                <a:spcPts val="0"/>
              </a:spcAft>
              <a:buClr>
                <a:srgbClr val="6AA84F"/>
              </a:buClr>
              <a:buSzPts val="1800"/>
              <a:buChar char="✓"/>
            </a:pPr>
            <a:r>
              <a:rPr lang="en"/>
              <a:t>Rx Transducer able to </a:t>
            </a:r>
            <a:r>
              <a:rPr b="1" lang="en"/>
              <a:t>ignore</a:t>
            </a:r>
            <a:r>
              <a:rPr lang="en"/>
              <a:t> a threshold of </a:t>
            </a:r>
            <a:r>
              <a:rPr b="1" lang="en"/>
              <a:t>noise</a:t>
            </a:r>
            <a:r>
              <a:rPr lang="en"/>
              <a:t>, like a finger in the water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8"/>
          <p:cNvSpPr txBox="1"/>
          <p:nvPr>
            <p:ph type="title"/>
          </p:nvPr>
        </p:nvSpPr>
        <p:spPr>
          <a:xfrm>
            <a:off x="45550" y="404825"/>
            <a:ext cx="3619200" cy="111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Progress</a:t>
            </a:r>
            <a:endParaRPr/>
          </a:p>
        </p:txBody>
      </p:sp>
      <p:sp>
        <p:nvSpPr>
          <p:cNvPr id="351" name="Google Shape;351;p48"/>
          <p:cNvSpPr txBox="1"/>
          <p:nvPr>
            <p:ph idx="1" type="body"/>
          </p:nvPr>
        </p:nvSpPr>
        <p:spPr>
          <a:xfrm>
            <a:off x="249550" y="1235550"/>
            <a:ext cx="3738900" cy="265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313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akshaya-bhat/UnderWaterCommunications (github.com)</a:t>
            </a:r>
            <a:endParaRPr sz="2150"/>
          </a:p>
        </p:txBody>
      </p:sp>
      <p:pic>
        <p:nvPicPr>
          <p:cNvPr id="352" name="Google Shape;35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8445" y="0"/>
            <a:ext cx="515556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9"/>
          <p:cNvSpPr txBox="1"/>
          <p:nvPr>
            <p:ph idx="1" type="body"/>
          </p:nvPr>
        </p:nvSpPr>
        <p:spPr>
          <a:xfrm>
            <a:off x="457200" y="400051"/>
            <a:ext cx="8229600" cy="402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1313"/>
              </a:spcBef>
              <a:spcAft>
                <a:spcPts val="0"/>
              </a:spcAft>
              <a:buNone/>
            </a:pPr>
            <a:r>
              <a:rPr lang="en"/>
              <a:t>Next Sprint Goals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6666" r="16666" t="0"/>
          <a:stretch/>
        </p:blipFill>
        <p:spPr>
          <a:xfrm>
            <a:off x="4572000" y="0"/>
            <a:ext cx="4572001" cy="5143500"/>
          </a:xfrm>
          <a:prstGeom prst="rect">
            <a:avLst/>
          </a:prstGeom>
        </p:spPr>
      </p:pic>
      <p:sp>
        <p:nvSpPr>
          <p:cNvPr id="145" name="Google Shape;145;p23"/>
          <p:cNvSpPr txBox="1"/>
          <p:nvPr/>
        </p:nvSpPr>
        <p:spPr>
          <a:xfrm>
            <a:off x="457200" y="402336"/>
            <a:ext cx="63753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182B48"/>
                </a:solidFill>
                <a:latin typeface="Teko SemiBold"/>
                <a:ea typeface="Teko SemiBold"/>
                <a:cs typeface="Teko SemiBold"/>
                <a:sym typeface="Teko SemiBold"/>
              </a:rPr>
              <a:t>Project</a:t>
            </a:r>
            <a:r>
              <a:rPr b="1" lang="en" sz="3400">
                <a:solidFill>
                  <a:srgbClr val="182B48"/>
                </a:solidFill>
                <a:latin typeface="Teko SemiBold"/>
                <a:ea typeface="Teko SemiBold"/>
                <a:cs typeface="Teko SemiBold"/>
                <a:sym typeface="Teko SemiBold"/>
              </a:rPr>
              <a:t> Objective</a:t>
            </a:r>
            <a:endParaRPr b="1" sz="3400">
              <a:solidFill>
                <a:srgbClr val="182B48"/>
              </a:solidFill>
              <a:latin typeface="Teko SemiBold"/>
              <a:ea typeface="Teko SemiBold"/>
              <a:cs typeface="Teko SemiBold"/>
              <a:sym typeface="Teko SemiBold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308925" y="1057276"/>
            <a:ext cx="3941700" cy="3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74650" lvl="0" marL="457200" rtl="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rgbClr val="182B48"/>
              </a:buClr>
              <a:buSzPts val="2300"/>
              <a:buChar char="●"/>
            </a:pPr>
            <a:r>
              <a:rPr lang="en" sz="2100">
                <a:solidFill>
                  <a:srgbClr val="182B48"/>
                </a:solidFill>
                <a:latin typeface="Source Sans 3"/>
                <a:ea typeface="Source Sans 3"/>
                <a:cs typeface="Source Sans 3"/>
                <a:sym typeface="Source Sans 3"/>
              </a:rPr>
              <a:t>Create an </a:t>
            </a:r>
            <a:r>
              <a:rPr b="1" lang="en" sz="2100">
                <a:solidFill>
                  <a:srgbClr val="182B48"/>
                </a:solidFill>
                <a:latin typeface="Source Sans 3"/>
                <a:ea typeface="Source Sans 3"/>
                <a:cs typeface="Source Sans 3"/>
                <a:sym typeface="Source Sans 3"/>
              </a:rPr>
              <a:t>underwater transmitter and receiver</a:t>
            </a:r>
            <a:r>
              <a:rPr lang="en" sz="2100">
                <a:solidFill>
                  <a:srgbClr val="182B48"/>
                </a:solidFill>
                <a:latin typeface="Source Sans 3"/>
                <a:ea typeface="Source Sans 3"/>
                <a:cs typeface="Source Sans 3"/>
                <a:sym typeface="Source Sans 3"/>
              </a:rPr>
              <a:t> using a piezoelectric transducer to generate ultrasound waves</a:t>
            </a:r>
            <a:endParaRPr sz="2100">
              <a:solidFill>
                <a:srgbClr val="182B48"/>
              </a:solidFill>
              <a:latin typeface="Source Sans 3"/>
              <a:ea typeface="Source Sans 3"/>
              <a:cs typeface="Source Sans 3"/>
              <a:sym typeface="Source Sans 3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182B48"/>
              </a:solidFill>
              <a:latin typeface="Source Sans 3"/>
              <a:ea typeface="Source Sans 3"/>
              <a:cs typeface="Source Sans 3"/>
              <a:sym typeface="Source Sans 3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rgbClr val="182B48"/>
              </a:buClr>
              <a:buSzPts val="2100"/>
              <a:buChar char="●"/>
            </a:pPr>
            <a:r>
              <a:rPr lang="en" sz="2100">
                <a:solidFill>
                  <a:srgbClr val="182B48"/>
                </a:solidFill>
                <a:latin typeface="Source Sans 3"/>
                <a:ea typeface="Source Sans 3"/>
                <a:cs typeface="Source Sans 3"/>
                <a:sym typeface="Source Sans 3"/>
              </a:rPr>
              <a:t>Implement the transceiver on our </a:t>
            </a:r>
            <a:r>
              <a:rPr b="1" lang="en" sz="2100">
                <a:solidFill>
                  <a:srgbClr val="182B48"/>
                </a:solidFill>
                <a:latin typeface="Source Sans 3"/>
                <a:ea typeface="Source Sans 3"/>
                <a:cs typeface="Source Sans 3"/>
                <a:sym typeface="Source Sans 3"/>
              </a:rPr>
              <a:t>PYNQ FPGAs</a:t>
            </a:r>
            <a:r>
              <a:rPr lang="en" sz="2100">
                <a:solidFill>
                  <a:srgbClr val="182B48"/>
                </a:solidFill>
                <a:latin typeface="Source Sans 3"/>
                <a:ea typeface="Source Sans 3"/>
                <a:cs typeface="Source Sans 3"/>
                <a:sym typeface="Source Sans 3"/>
              </a:rPr>
              <a:t> and </a:t>
            </a:r>
            <a:r>
              <a:rPr b="1" lang="en" sz="2100">
                <a:solidFill>
                  <a:srgbClr val="182B48"/>
                </a:solidFill>
                <a:latin typeface="Source Sans 3"/>
                <a:ea typeface="Source Sans 3"/>
                <a:cs typeface="Source Sans 3"/>
                <a:sym typeface="Source Sans 3"/>
              </a:rPr>
              <a:t>ARM cores</a:t>
            </a:r>
            <a:r>
              <a:rPr lang="en" sz="2100">
                <a:solidFill>
                  <a:srgbClr val="182B48"/>
                </a:solidFill>
                <a:latin typeface="Source Sans 3"/>
                <a:ea typeface="Source Sans 3"/>
                <a:cs typeface="Source Sans 3"/>
                <a:sym typeface="Source Sans 3"/>
              </a:rPr>
              <a:t>, with analog elements limited to the transducers, amplifiers, and a bandpass filter on the receiver side.</a:t>
            </a:r>
            <a:endParaRPr sz="2100">
              <a:solidFill>
                <a:srgbClr val="182B48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0"/>
          <p:cNvSpPr txBox="1"/>
          <p:nvPr>
            <p:ph type="title"/>
          </p:nvPr>
        </p:nvSpPr>
        <p:spPr>
          <a:xfrm>
            <a:off x="457200" y="404813"/>
            <a:ext cx="6375300" cy="65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the next 2 weeks</a:t>
            </a:r>
            <a:endParaRPr/>
          </a:p>
        </p:txBody>
      </p:sp>
      <p:sp>
        <p:nvSpPr>
          <p:cNvPr id="363" name="Google Shape;363;p50"/>
          <p:cNvSpPr txBox="1"/>
          <p:nvPr>
            <p:ph idx="1" type="body"/>
          </p:nvPr>
        </p:nvSpPr>
        <p:spPr>
          <a:xfrm>
            <a:off x="457200" y="1300163"/>
            <a:ext cx="8229600" cy="312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-342900" lvl="0" marL="457200" rtl="0" algn="l">
              <a:spcBef>
                <a:spcPts val="1313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Hardware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Integrate Rx Transducer with PYNQ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Test Tx Transducer with C++ Synthesis on PYNQ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Software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Settle on a sampling rate / number of pulse shaping taps that balances performance with resource usage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Connect transmitter to DAC via DMA and load bitstream to PYNQ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Write a first pass at C++ receiver code</a:t>
            </a:r>
            <a:endParaRPr/>
          </a:p>
          <a:p>
            <a:pPr indent="0" lvl="0" marL="0" rtl="0" algn="l">
              <a:spcBef>
                <a:spcPts val="1313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313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313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457200" y="404813"/>
            <a:ext cx="6375300" cy="65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Viable Product (MVP)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457200" y="1300163"/>
            <a:ext cx="8229600" cy="312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1313"/>
              </a:spcBef>
              <a:spcAft>
                <a:spcPts val="0"/>
              </a:spcAft>
              <a:buSzPts val="1800"/>
              <a:buChar char="•"/>
            </a:pPr>
            <a:r>
              <a:rPr b="1" lang="en" u="sng"/>
              <a:t>Basic Goals:</a:t>
            </a:r>
            <a:r>
              <a:rPr b="1" lang="en"/>
              <a:t> 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Successfully </a:t>
            </a:r>
            <a:r>
              <a:rPr b="1" lang="en"/>
              <a:t>send</a:t>
            </a:r>
            <a:r>
              <a:rPr lang="en"/>
              <a:t> information over the underwater acoustic channel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"/>
              <a:t>Prototype PYNQ boards </a:t>
            </a:r>
            <a:r>
              <a:rPr lang="en"/>
              <a:t>with waterproof transducer</a:t>
            </a:r>
            <a:r>
              <a:rPr b="1" lang="en"/>
              <a:t> </a:t>
            </a:r>
            <a:r>
              <a:rPr lang="en"/>
              <a:t>cabled to it that can be dipped several feet into the water or a swimming pool or lake to send data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Create </a:t>
            </a:r>
            <a:r>
              <a:rPr b="1" lang="en"/>
              <a:t>one Transmitter </a:t>
            </a:r>
            <a:r>
              <a:rPr lang="en"/>
              <a:t>and </a:t>
            </a:r>
            <a:r>
              <a:rPr b="1" lang="en"/>
              <a:t>one Receiver</a:t>
            </a:r>
            <a:r>
              <a:rPr lang="en"/>
              <a:t> for </a:t>
            </a:r>
            <a:r>
              <a:rPr b="1" lang="en"/>
              <a:t>one way </a:t>
            </a:r>
            <a:r>
              <a:rPr lang="en"/>
              <a:t>communication.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Have a high enough data rate to send small snippets of text </a:t>
            </a:r>
            <a:r>
              <a:rPr b="1" lang="en"/>
              <a:t>without noticeable delay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"/>
              <a:t>Bit error rate</a:t>
            </a:r>
            <a:r>
              <a:rPr lang="en"/>
              <a:t> should be around </a:t>
            </a:r>
            <a:r>
              <a:rPr b="1" lang="en"/>
              <a:t>1% (10</a:t>
            </a:r>
            <a:r>
              <a:rPr b="1" baseline="30000" lang="en"/>
              <a:t>-2</a:t>
            </a:r>
            <a:r>
              <a:rPr b="1" lang="en"/>
              <a:t>)</a:t>
            </a:r>
            <a:endParaRPr b="1"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970" y="3104125"/>
            <a:ext cx="2978300" cy="17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2925" y="2386425"/>
            <a:ext cx="1315200" cy="13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/>
          <p:nvPr/>
        </p:nvSpPr>
        <p:spPr>
          <a:xfrm>
            <a:off x="48450" y="1218375"/>
            <a:ext cx="5975700" cy="3724500"/>
          </a:xfrm>
          <a:prstGeom prst="roundRect">
            <a:avLst>
              <a:gd fmla="val 16667" name="adj"/>
            </a:avLst>
          </a:prstGeom>
          <a:solidFill>
            <a:srgbClr val="FEFFFF"/>
          </a:solidFill>
          <a:ln cap="flat" cmpd="sng" w="9525">
            <a:solidFill>
              <a:srgbClr val="182B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457200" y="402336"/>
            <a:ext cx="63753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182B48"/>
                </a:solidFill>
                <a:latin typeface="Teko SemiBold"/>
                <a:ea typeface="Teko SemiBold"/>
                <a:cs typeface="Teko SemiBold"/>
                <a:sym typeface="Teko SemiBold"/>
              </a:rPr>
              <a:t>Block Diagram</a:t>
            </a:r>
            <a:endParaRPr b="1" sz="3400">
              <a:solidFill>
                <a:srgbClr val="182B48"/>
              </a:solidFill>
              <a:latin typeface="Teko SemiBold"/>
              <a:ea typeface="Teko SemiBold"/>
              <a:cs typeface="Teko SemiBold"/>
              <a:sym typeface="Teko SemiBold"/>
            </a:endParaRPr>
          </a:p>
        </p:txBody>
      </p:sp>
      <p:sp>
        <p:nvSpPr>
          <p:cNvPr id="161" name="Google Shape;161;p25"/>
          <p:cNvSpPr/>
          <p:nvPr/>
        </p:nvSpPr>
        <p:spPr>
          <a:xfrm>
            <a:off x="2934800" y="1705325"/>
            <a:ext cx="1637100" cy="2992500"/>
          </a:xfrm>
          <a:prstGeom prst="roundRect">
            <a:avLst>
              <a:gd fmla="val 16667" name="adj"/>
            </a:avLst>
          </a:prstGeom>
          <a:solidFill>
            <a:srgbClr val="FEFFFF"/>
          </a:solidFill>
          <a:ln cap="flat" cmpd="sng" w="9525">
            <a:solidFill>
              <a:srgbClr val="182B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2974125" y="1673075"/>
            <a:ext cx="8403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82B48"/>
                </a:solidFill>
                <a:latin typeface="Source Sans 3"/>
                <a:ea typeface="Source Sans 3"/>
                <a:cs typeface="Source Sans 3"/>
                <a:sym typeface="Source Sans 3"/>
              </a:rPr>
              <a:t>FPGA</a:t>
            </a:r>
            <a:endParaRPr sz="1600">
              <a:solidFill>
                <a:srgbClr val="182B48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228450" y="1702950"/>
            <a:ext cx="2367600" cy="2992500"/>
          </a:xfrm>
          <a:prstGeom prst="roundRect">
            <a:avLst>
              <a:gd fmla="val 16667" name="adj"/>
            </a:avLst>
          </a:prstGeom>
          <a:solidFill>
            <a:srgbClr val="FEFFFF"/>
          </a:solidFill>
          <a:ln cap="flat" cmpd="sng" w="9525">
            <a:solidFill>
              <a:srgbClr val="182B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357700" y="1673075"/>
            <a:ext cx="6531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82B48"/>
                </a:solidFill>
                <a:latin typeface="Source Sans 3"/>
                <a:ea typeface="Source Sans 3"/>
                <a:cs typeface="Source Sans 3"/>
                <a:sym typeface="Source Sans 3"/>
              </a:rPr>
              <a:t>ARM</a:t>
            </a:r>
            <a:endParaRPr sz="1600">
              <a:solidFill>
                <a:srgbClr val="182B48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165" name="Google Shape;165;p25"/>
          <p:cNvSpPr/>
          <p:nvPr/>
        </p:nvSpPr>
        <p:spPr>
          <a:xfrm>
            <a:off x="3037288" y="3547025"/>
            <a:ext cx="1384500" cy="569100"/>
          </a:xfrm>
          <a:prstGeom prst="rect">
            <a:avLst/>
          </a:prstGeom>
          <a:solidFill>
            <a:srgbClr val="FEFFFF"/>
          </a:solidFill>
          <a:ln cap="flat" cmpd="sng" w="9525">
            <a:solidFill>
              <a:srgbClr val="182B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3"/>
                <a:ea typeface="Source Sans 3"/>
                <a:cs typeface="Source Sans 3"/>
                <a:sym typeface="Source Sans 3"/>
              </a:rPr>
              <a:t>QPSK Demodulation</a:t>
            </a:r>
            <a:endParaRPr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6135625" y="1950036"/>
            <a:ext cx="595325" cy="311800"/>
          </a:xfrm>
          <a:custGeom>
            <a:rect b="b" l="l" r="r" t="t"/>
            <a:pathLst>
              <a:path extrusionOk="0" h="12472" w="23813">
                <a:moveTo>
                  <a:pt x="0" y="12472"/>
                </a:moveTo>
                <a:cubicBezTo>
                  <a:pt x="462" y="10395"/>
                  <a:pt x="1523" y="58"/>
                  <a:pt x="2769" y="12"/>
                </a:cubicBezTo>
                <a:cubicBezTo>
                  <a:pt x="4015" y="-34"/>
                  <a:pt x="6369" y="12149"/>
                  <a:pt x="7476" y="12195"/>
                </a:cubicBezTo>
                <a:cubicBezTo>
                  <a:pt x="8584" y="12241"/>
                  <a:pt x="8214" y="427"/>
                  <a:pt x="9414" y="289"/>
                </a:cubicBezTo>
                <a:cubicBezTo>
                  <a:pt x="10614" y="151"/>
                  <a:pt x="13430" y="11273"/>
                  <a:pt x="14676" y="11365"/>
                </a:cubicBezTo>
                <a:cubicBezTo>
                  <a:pt x="15922" y="11457"/>
                  <a:pt x="15737" y="796"/>
                  <a:pt x="16891" y="842"/>
                </a:cubicBezTo>
                <a:cubicBezTo>
                  <a:pt x="18045" y="888"/>
                  <a:pt x="20444" y="11596"/>
                  <a:pt x="21598" y="11642"/>
                </a:cubicBezTo>
                <a:cubicBezTo>
                  <a:pt x="22752" y="11688"/>
                  <a:pt x="23444" y="2873"/>
                  <a:pt x="23813" y="1119"/>
                </a:cubicBezTo>
              </a:path>
            </a:pathLst>
          </a:custGeom>
          <a:noFill/>
          <a:ln cap="flat" cmpd="sng" w="9525">
            <a:solidFill>
              <a:srgbClr val="182B48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67" name="Google Shape;167;p25"/>
          <p:cNvPicPr preferRelativeResize="0"/>
          <p:nvPr/>
        </p:nvPicPr>
        <p:blipFill rotWithShape="1">
          <a:blip r:embed="rId4">
            <a:alphaModFix/>
          </a:blip>
          <a:srcRect b="0" l="15426" r="14358" t="0"/>
          <a:stretch/>
        </p:blipFill>
        <p:spPr>
          <a:xfrm>
            <a:off x="7995000" y="2159850"/>
            <a:ext cx="1149425" cy="163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6066375" y="1604975"/>
            <a:ext cx="9483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82B48"/>
                </a:solidFill>
                <a:latin typeface="Source Sans 3"/>
                <a:ea typeface="Source Sans 3"/>
                <a:cs typeface="Source Sans 3"/>
                <a:sym typeface="Source Sans 3"/>
              </a:rPr>
              <a:t>40kHz</a:t>
            </a:r>
            <a:endParaRPr sz="1600">
              <a:solidFill>
                <a:srgbClr val="182B48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1498765" y="3547017"/>
            <a:ext cx="1023000" cy="569100"/>
          </a:xfrm>
          <a:prstGeom prst="rect">
            <a:avLst/>
          </a:prstGeom>
          <a:solidFill>
            <a:srgbClr val="FEFFFF"/>
          </a:solidFill>
          <a:ln cap="flat" cmpd="sng" w="9525">
            <a:solidFill>
              <a:srgbClr val="182B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3"/>
                <a:ea typeface="Source Sans 3"/>
                <a:cs typeface="Source Sans 3"/>
                <a:sym typeface="Source Sans 3"/>
              </a:rPr>
              <a:t>Decoding</a:t>
            </a:r>
            <a:endParaRPr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281503" y="3547017"/>
            <a:ext cx="1023000" cy="569100"/>
          </a:xfrm>
          <a:prstGeom prst="rect">
            <a:avLst/>
          </a:prstGeom>
          <a:solidFill>
            <a:srgbClr val="FEFFFF"/>
          </a:solidFill>
          <a:ln cap="flat" cmpd="sng" w="9525">
            <a:solidFill>
              <a:srgbClr val="182B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3"/>
                <a:ea typeface="Source Sans 3"/>
                <a:cs typeface="Source Sans 3"/>
                <a:sym typeface="Source Sans 3"/>
              </a:rPr>
              <a:t>Display</a:t>
            </a:r>
            <a:endParaRPr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228450" y="1218425"/>
            <a:ext cx="17169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82B48"/>
                </a:solidFill>
                <a:latin typeface="Source Sans 3"/>
                <a:ea typeface="Source Sans 3"/>
                <a:cs typeface="Source Sans 3"/>
                <a:sym typeface="Source Sans 3"/>
              </a:rPr>
              <a:t>PYNQ</a:t>
            </a:r>
            <a:endParaRPr sz="1600">
              <a:solidFill>
                <a:srgbClr val="182B48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3061100" y="2287200"/>
            <a:ext cx="1384500" cy="569100"/>
          </a:xfrm>
          <a:prstGeom prst="rect">
            <a:avLst/>
          </a:prstGeom>
          <a:solidFill>
            <a:srgbClr val="FEFFFF"/>
          </a:solidFill>
          <a:ln cap="flat" cmpd="sng" w="9525">
            <a:solidFill>
              <a:srgbClr val="182B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3"/>
                <a:ea typeface="Source Sans 3"/>
                <a:cs typeface="Source Sans 3"/>
                <a:sym typeface="Source Sans 3"/>
              </a:rPr>
              <a:t>QPSK Modulation</a:t>
            </a:r>
            <a:endParaRPr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173" name="Google Shape;173;p25"/>
          <p:cNvSpPr/>
          <p:nvPr/>
        </p:nvSpPr>
        <p:spPr>
          <a:xfrm>
            <a:off x="1443565" y="2299079"/>
            <a:ext cx="1023000" cy="569100"/>
          </a:xfrm>
          <a:prstGeom prst="rect">
            <a:avLst/>
          </a:prstGeom>
          <a:solidFill>
            <a:srgbClr val="FEFFFF"/>
          </a:solidFill>
          <a:ln cap="flat" cmpd="sng" w="9525">
            <a:solidFill>
              <a:srgbClr val="182B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3"/>
                <a:ea typeface="Source Sans 3"/>
                <a:cs typeface="Source Sans 3"/>
                <a:sym typeface="Source Sans 3"/>
              </a:rPr>
              <a:t>Encoding</a:t>
            </a:r>
            <a:endParaRPr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281490" y="2299079"/>
            <a:ext cx="1023000" cy="569100"/>
          </a:xfrm>
          <a:prstGeom prst="rect">
            <a:avLst/>
          </a:prstGeom>
          <a:solidFill>
            <a:srgbClr val="FEFFFF"/>
          </a:solidFill>
          <a:ln cap="flat" cmpd="sng" w="9525">
            <a:solidFill>
              <a:srgbClr val="182B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3"/>
                <a:ea typeface="Source Sans 3"/>
                <a:cs typeface="Source Sans 3"/>
                <a:sym typeface="Source Sans 3"/>
              </a:rPr>
              <a:t>Waveform Generation</a:t>
            </a:r>
            <a:endParaRPr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cxnSp>
        <p:nvCxnSpPr>
          <p:cNvPr id="175" name="Google Shape;175;p25"/>
          <p:cNvCxnSpPr>
            <a:stCxn id="174" idx="3"/>
            <a:endCxn id="173" idx="1"/>
          </p:cNvCxnSpPr>
          <p:nvPr/>
        </p:nvCxnSpPr>
        <p:spPr>
          <a:xfrm>
            <a:off x="1304490" y="2583629"/>
            <a:ext cx="139200" cy="0"/>
          </a:xfrm>
          <a:prstGeom prst="straightConnector1">
            <a:avLst/>
          </a:prstGeom>
          <a:noFill/>
          <a:ln cap="flat" cmpd="sng" w="9525">
            <a:solidFill>
              <a:srgbClr val="182B4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5"/>
          <p:cNvCxnSpPr>
            <a:stCxn id="173" idx="3"/>
            <a:endCxn id="172" idx="1"/>
          </p:cNvCxnSpPr>
          <p:nvPr/>
        </p:nvCxnSpPr>
        <p:spPr>
          <a:xfrm flipH="1" rot="10800000">
            <a:off x="2466565" y="2571629"/>
            <a:ext cx="594600" cy="12000"/>
          </a:xfrm>
          <a:prstGeom prst="straightConnector1">
            <a:avLst/>
          </a:prstGeom>
          <a:noFill/>
          <a:ln cap="flat" cmpd="sng" w="9525">
            <a:solidFill>
              <a:srgbClr val="182B4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5"/>
          <p:cNvCxnSpPr>
            <a:stCxn id="165" idx="1"/>
            <a:endCxn id="169" idx="3"/>
          </p:cNvCxnSpPr>
          <p:nvPr/>
        </p:nvCxnSpPr>
        <p:spPr>
          <a:xfrm rot="10800000">
            <a:off x="2521888" y="3831575"/>
            <a:ext cx="515400" cy="0"/>
          </a:xfrm>
          <a:prstGeom prst="straightConnector1">
            <a:avLst/>
          </a:prstGeom>
          <a:noFill/>
          <a:ln cap="flat" cmpd="sng" w="9525">
            <a:solidFill>
              <a:srgbClr val="182B4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5"/>
          <p:cNvCxnSpPr>
            <a:stCxn id="169" idx="1"/>
            <a:endCxn id="170" idx="3"/>
          </p:cNvCxnSpPr>
          <p:nvPr/>
        </p:nvCxnSpPr>
        <p:spPr>
          <a:xfrm rot="10800000">
            <a:off x="1304365" y="3831567"/>
            <a:ext cx="194400" cy="0"/>
          </a:xfrm>
          <a:prstGeom prst="straightConnector1">
            <a:avLst/>
          </a:prstGeom>
          <a:noFill/>
          <a:ln cap="flat" cmpd="sng" w="9525">
            <a:solidFill>
              <a:srgbClr val="182B4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5"/>
          <p:cNvSpPr/>
          <p:nvPr/>
        </p:nvSpPr>
        <p:spPr>
          <a:xfrm>
            <a:off x="4863050" y="3592175"/>
            <a:ext cx="803100" cy="478800"/>
          </a:xfrm>
          <a:prstGeom prst="roundRect">
            <a:avLst>
              <a:gd fmla="val 16667" name="adj"/>
            </a:avLst>
          </a:prstGeom>
          <a:solidFill>
            <a:srgbClr val="FEFFFF"/>
          </a:solidFill>
          <a:ln cap="flat" cmpd="sng" w="9525">
            <a:solidFill>
              <a:srgbClr val="182B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4985850" y="3592175"/>
            <a:ext cx="7338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82B48"/>
                </a:solidFill>
                <a:latin typeface="Source Sans 3"/>
                <a:ea typeface="Source Sans 3"/>
                <a:cs typeface="Source Sans 3"/>
                <a:sym typeface="Source Sans 3"/>
              </a:rPr>
              <a:t>ADC</a:t>
            </a:r>
            <a:endParaRPr sz="1600">
              <a:solidFill>
                <a:srgbClr val="182B48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4853788" y="2315700"/>
            <a:ext cx="803100" cy="478800"/>
          </a:xfrm>
          <a:prstGeom prst="roundRect">
            <a:avLst>
              <a:gd fmla="val 16667" name="adj"/>
            </a:avLst>
          </a:prstGeom>
          <a:solidFill>
            <a:srgbClr val="FEFFFF"/>
          </a:solidFill>
          <a:ln cap="flat" cmpd="sng" w="9525">
            <a:solidFill>
              <a:srgbClr val="182B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4976588" y="2315700"/>
            <a:ext cx="7338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82B48"/>
                </a:solidFill>
                <a:latin typeface="Source Sans 3"/>
                <a:ea typeface="Source Sans 3"/>
                <a:cs typeface="Source Sans 3"/>
                <a:sym typeface="Source Sans 3"/>
              </a:rPr>
              <a:t>DAC</a:t>
            </a:r>
            <a:endParaRPr sz="1600">
              <a:solidFill>
                <a:srgbClr val="182B48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cxnSp>
        <p:nvCxnSpPr>
          <p:cNvPr id="183" name="Google Shape;183;p25"/>
          <p:cNvCxnSpPr>
            <a:stCxn id="172" idx="3"/>
            <a:endCxn id="181" idx="1"/>
          </p:cNvCxnSpPr>
          <p:nvPr/>
        </p:nvCxnSpPr>
        <p:spPr>
          <a:xfrm flipH="1" rot="10800000">
            <a:off x="4445600" y="2555250"/>
            <a:ext cx="408300" cy="16500"/>
          </a:xfrm>
          <a:prstGeom prst="straightConnector1">
            <a:avLst/>
          </a:prstGeom>
          <a:noFill/>
          <a:ln cap="flat" cmpd="sng" w="9525">
            <a:solidFill>
              <a:srgbClr val="182B4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5"/>
          <p:cNvCxnSpPr>
            <a:stCxn id="179" idx="1"/>
            <a:endCxn id="165" idx="3"/>
          </p:cNvCxnSpPr>
          <p:nvPr/>
        </p:nvCxnSpPr>
        <p:spPr>
          <a:xfrm rot="10800000">
            <a:off x="4421750" y="3831575"/>
            <a:ext cx="441300" cy="0"/>
          </a:xfrm>
          <a:prstGeom prst="straightConnector1">
            <a:avLst/>
          </a:prstGeom>
          <a:noFill/>
          <a:ln cap="flat" cmpd="sng" w="9525">
            <a:solidFill>
              <a:srgbClr val="182B48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5" name="Google Shape;18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9800" y="2343573"/>
            <a:ext cx="607654" cy="362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25"/>
          <p:cNvCxnSpPr>
            <a:endCxn id="185" idx="1"/>
          </p:cNvCxnSpPr>
          <p:nvPr/>
        </p:nvCxnSpPr>
        <p:spPr>
          <a:xfrm flipH="1" rot="10800000">
            <a:off x="5680900" y="2524923"/>
            <a:ext cx="558900" cy="13500"/>
          </a:xfrm>
          <a:prstGeom prst="straightConnector1">
            <a:avLst/>
          </a:prstGeom>
          <a:noFill/>
          <a:ln cap="flat" cmpd="sng" w="9525">
            <a:solidFill>
              <a:srgbClr val="182B4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5"/>
          <p:cNvCxnSpPr>
            <a:endCxn id="180" idx="3"/>
          </p:cNvCxnSpPr>
          <p:nvPr/>
        </p:nvCxnSpPr>
        <p:spPr>
          <a:xfrm flipH="1">
            <a:off x="5719650" y="3454325"/>
            <a:ext cx="1113000" cy="319200"/>
          </a:xfrm>
          <a:prstGeom prst="straightConnector1">
            <a:avLst/>
          </a:prstGeom>
          <a:noFill/>
          <a:ln cap="flat" cmpd="sng" w="9525">
            <a:solidFill>
              <a:srgbClr val="182B4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/>
        </p:nvSpPr>
        <p:spPr>
          <a:xfrm>
            <a:off x="457200" y="402336"/>
            <a:ext cx="63753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182B48"/>
                </a:solidFill>
                <a:latin typeface="Teko SemiBold"/>
                <a:ea typeface="Teko SemiBold"/>
                <a:cs typeface="Teko SemiBold"/>
                <a:sym typeface="Teko SemiBold"/>
              </a:rPr>
              <a:t>Design Flow</a:t>
            </a:r>
            <a:endParaRPr b="1" sz="3400">
              <a:solidFill>
                <a:srgbClr val="182B48"/>
              </a:solidFill>
              <a:latin typeface="Teko SemiBold"/>
              <a:ea typeface="Teko SemiBold"/>
              <a:cs typeface="Teko SemiBold"/>
              <a:sym typeface="Teko SemiBold"/>
            </a:endParaRPr>
          </a:p>
        </p:txBody>
      </p:sp>
      <p:sp>
        <p:nvSpPr>
          <p:cNvPr id="193" name="Google Shape;193;p26"/>
          <p:cNvSpPr/>
          <p:nvPr/>
        </p:nvSpPr>
        <p:spPr>
          <a:xfrm>
            <a:off x="7147875" y="4491225"/>
            <a:ext cx="1899000" cy="429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182B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In Progress</a:t>
            </a:r>
            <a:endParaRPr/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38411"/>
            <a:ext cx="8839200" cy="2266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/>
          <p:nvPr/>
        </p:nvSpPr>
        <p:spPr>
          <a:xfrm>
            <a:off x="92850" y="1270100"/>
            <a:ext cx="3084300" cy="16260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3"/>
                <a:ea typeface="Source Sans 3"/>
                <a:cs typeface="Source Sans 3"/>
                <a:sym typeface="Source Sans 3"/>
              </a:rPr>
              <a:t>Sophie</a:t>
            </a:r>
            <a:endParaRPr sz="1800">
              <a:latin typeface="Source Sans 3"/>
              <a:ea typeface="Source Sans 3"/>
              <a:cs typeface="Source Sans 3"/>
              <a:sym typeface="Source Sans 3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3"/>
              <a:buChar char="-"/>
            </a:pPr>
            <a:r>
              <a:rPr lang="en">
                <a:latin typeface="Source Sans 3"/>
                <a:ea typeface="Source Sans 3"/>
                <a:cs typeface="Source Sans 3"/>
                <a:sym typeface="Source Sans 3"/>
              </a:rPr>
              <a:t>Matlab implementation of Tx and Rx</a:t>
            </a:r>
            <a:endParaRPr>
              <a:latin typeface="Source Sans 3"/>
              <a:ea typeface="Source Sans 3"/>
              <a:cs typeface="Source Sans 3"/>
              <a:sym typeface="Source Sans 3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3"/>
              <a:buChar char="-"/>
            </a:pPr>
            <a:r>
              <a:rPr lang="en">
                <a:latin typeface="Source Sans 3"/>
                <a:ea typeface="Source Sans 3"/>
                <a:cs typeface="Source Sans 3"/>
                <a:sym typeface="Source Sans 3"/>
              </a:rPr>
              <a:t>Translate Matlab to C++ for Rx</a:t>
            </a:r>
            <a:endParaRPr>
              <a:latin typeface="Source Sans 3"/>
              <a:ea typeface="Source Sans 3"/>
              <a:cs typeface="Source Sans 3"/>
              <a:sym typeface="Source Sans 3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3"/>
              <a:buChar char="-"/>
            </a:pPr>
            <a:r>
              <a:rPr lang="en">
                <a:latin typeface="Source Sans 3"/>
                <a:ea typeface="Source Sans 3"/>
                <a:cs typeface="Source Sans 3"/>
                <a:sym typeface="Source Sans 3"/>
              </a:rPr>
              <a:t>BER Simulations in Matlab</a:t>
            </a:r>
            <a:endParaRPr>
              <a:latin typeface="Source Sans 3"/>
              <a:ea typeface="Source Sans 3"/>
              <a:cs typeface="Source Sans 3"/>
              <a:sym typeface="Source Sans 3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3"/>
              <a:buChar char="-"/>
            </a:pPr>
            <a:r>
              <a:rPr lang="en">
                <a:latin typeface="Source Sans 3"/>
                <a:ea typeface="Source Sans 3"/>
                <a:cs typeface="Source Sans 3"/>
                <a:sym typeface="Source Sans 3"/>
              </a:rPr>
              <a:t>Matlab simulation of the Channel</a:t>
            </a:r>
            <a:endParaRPr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200" name="Google Shape;200;p27"/>
          <p:cNvSpPr/>
          <p:nvPr/>
        </p:nvSpPr>
        <p:spPr>
          <a:xfrm>
            <a:off x="92850" y="3128150"/>
            <a:ext cx="3084300" cy="1626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3"/>
                <a:ea typeface="Source Sans 3"/>
                <a:cs typeface="Source Sans 3"/>
                <a:sym typeface="Source Sans 3"/>
              </a:rPr>
              <a:t>Lilian</a:t>
            </a:r>
            <a:endParaRPr sz="1800">
              <a:latin typeface="Source Sans 3"/>
              <a:ea typeface="Source Sans 3"/>
              <a:cs typeface="Source Sans 3"/>
              <a:sym typeface="Source Sans 3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3"/>
              <a:buChar char="-"/>
            </a:pPr>
            <a:r>
              <a:rPr lang="en">
                <a:latin typeface="Source Sans 3"/>
                <a:ea typeface="Source Sans 3"/>
                <a:cs typeface="Source Sans 3"/>
                <a:sym typeface="Source Sans 3"/>
              </a:rPr>
              <a:t>Translate Matlab to C++ for Tx and Rx</a:t>
            </a:r>
            <a:endParaRPr>
              <a:latin typeface="Source Sans 3"/>
              <a:ea typeface="Source Sans 3"/>
              <a:cs typeface="Source Sans 3"/>
              <a:sym typeface="Source Sans 3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3"/>
              <a:buChar char="-"/>
            </a:pPr>
            <a:r>
              <a:rPr lang="en">
                <a:latin typeface="Source Sans 3"/>
                <a:ea typeface="Source Sans 3"/>
                <a:cs typeface="Source Sans 3"/>
                <a:sym typeface="Source Sans 3"/>
              </a:rPr>
              <a:t>DMA testing with FPGA IP Core on PYNQ</a:t>
            </a:r>
            <a:endParaRPr>
              <a:latin typeface="Source Sans 3"/>
              <a:ea typeface="Source Sans 3"/>
              <a:cs typeface="Source Sans 3"/>
              <a:sym typeface="Source Sans 3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3"/>
              <a:buChar char="-"/>
            </a:pPr>
            <a:r>
              <a:rPr lang="en">
                <a:latin typeface="Source Sans 3"/>
                <a:ea typeface="Source Sans 3"/>
                <a:cs typeface="Source Sans 3"/>
                <a:sym typeface="Source Sans 3"/>
              </a:rPr>
              <a:t>DAC/ADC Integration with PYNQ</a:t>
            </a:r>
            <a:endParaRPr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201" name="Google Shape;201;p27"/>
          <p:cNvSpPr/>
          <p:nvPr/>
        </p:nvSpPr>
        <p:spPr>
          <a:xfrm>
            <a:off x="5953725" y="1270100"/>
            <a:ext cx="3084300" cy="1626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3"/>
                <a:ea typeface="Source Sans 3"/>
                <a:cs typeface="Source Sans 3"/>
                <a:sym typeface="Source Sans 3"/>
              </a:rPr>
              <a:t>Akshaya</a:t>
            </a:r>
            <a:endParaRPr sz="1800">
              <a:latin typeface="Source Sans 3"/>
              <a:ea typeface="Source Sans 3"/>
              <a:cs typeface="Source Sans 3"/>
              <a:sym typeface="Source Sans 3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3"/>
              <a:buChar char="-"/>
            </a:pPr>
            <a:r>
              <a:rPr lang="en" sz="1200">
                <a:latin typeface="Source Sans 3"/>
                <a:ea typeface="Source Sans 3"/>
                <a:cs typeface="Source Sans 3"/>
                <a:sym typeface="Source Sans 3"/>
              </a:rPr>
              <a:t>Viterbi decoder (software)</a:t>
            </a:r>
            <a:endParaRPr sz="900">
              <a:latin typeface="Source Sans 3"/>
              <a:ea typeface="Source Sans 3"/>
              <a:cs typeface="Source Sans 3"/>
              <a:sym typeface="Source Sans 3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3"/>
              <a:buChar char="-"/>
            </a:pPr>
            <a:r>
              <a:rPr lang="en" sz="1200">
                <a:latin typeface="Source Sans 3"/>
                <a:ea typeface="Source Sans 3"/>
                <a:cs typeface="Source Sans 3"/>
                <a:sym typeface="Source Sans 3"/>
              </a:rPr>
              <a:t>Integrate Amplifier with the transducer circuit.</a:t>
            </a:r>
            <a:endParaRPr sz="1200">
              <a:latin typeface="Source Sans 3"/>
              <a:ea typeface="Source Sans 3"/>
              <a:cs typeface="Source Sans 3"/>
              <a:sym typeface="Source Sans 3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3"/>
              <a:buChar char="-"/>
            </a:pPr>
            <a:r>
              <a:rPr lang="en" sz="1200">
                <a:latin typeface="Source Sans 3"/>
                <a:ea typeface="Source Sans 3"/>
                <a:cs typeface="Source Sans 3"/>
                <a:sym typeface="Source Sans 3"/>
              </a:rPr>
              <a:t>Basic underwater signal TX/RX testing.</a:t>
            </a:r>
            <a:endParaRPr sz="1200">
              <a:latin typeface="Source Sans 3"/>
              <a:ea typeface="Source Sans 3"/>
              <a:cs typeface="Source Sans 3"/>
              <a:sym typeface="Source Sans 3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3"/>
              <a:buChar char="-"/>
            </a:pPr>
            <a:r>
              <a:rPr lang="en" sz="1200">
                <a:latin typeface="Source Sans 3"/>
                <a:ea typeface="Source Sans 3"/>
                <a:cs typeface="Source Sans 3"/>
                <a:sym typeface="Source Sans 3"/>
              </a:rPr>
              <a:t>Programming the transducer connected to PYNQ.</a:t>
            </a:r>
            <a:endParaRPr sz="1500"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202" name="Google Shape;202;p27"/>
          <p:cNvSpPr/>
          <p:nvPr/>
        </p:nvSpPr>
        <p:spPr>
          <a:xfrm>
            <a:off x="5953725" y="3128150"/>
            <a:ext cx="3084300" cy="1626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3"/>
                <a:ea typeface="Source Sans 3"/>
                <a:cs typeface="Source Sans 3"/>
                <a:sym typeface="Source Sans 3"/>
              </a:rPr>
              <a:t>Sienna</a:t>
            </a:r>
            <a:endParaRPr sz="1800">
              <a:latin typeface="Source Sans 3"/>
              <a:ea typeface="Source Sans 3"/>
              <a:cs typeface="Source Sans 3"/>
              <a:sym typeface="Source Sans 3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Source Sans 3"/>
              <a:buChar char="-"/>
            </a:pPr>
            <a:r>
              <a:rPr lang="en" sz="1100">
                <a:latin typeface="Source Sans 3"/>
                <a:ea typeface="Source Sans 3"/>
                <a:cs typeface="Source Sans 3"/>
                <a:sym typeface="Source Sans 3"/>
              </a:rPr>
              <a:t>Standalone Circuit design for transducer interface</a:t>
            </a:r>
            <a:endParaRPr sz="1100">
              <a:latin typeface="Source Sans 3"/>
              <a:ea typeface="Source Sans 3"/>
              <a:cs typeface="Source Sans 3"/>
              <a:sym typeface="Source Sans 3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Source Sans 3"/>
              <a:buChar char="-"/>
            </a:pPr>
            <a:r>
              <a:rPr lang="en" sz="1100">
                <a:latin typeface="Source Sans 3"/>
                <a:ea typeface="Source Sans 3"/>
                <a:cs typeface="Source Sans 3"/>
                <a:sym typeface="Source Sans 3"/>
              </a:rPr>
              <a:t>Integrate Amplifier with the transducer circuit.</a:t>
            </a:r>
            <a:endParaRPr sz="1100">
              <a:latin typeface="Source Sans 3"/>
              <a:ea typeface="Source Sans 3"/>
              <a:cs typeface="Source Sans 3"/>
              <a:sym typeface="Source Sans 3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Source Sans 3"/>
              <a:buChar char="-"/>
            </a:pPr>
            <a:r>
              <a:rPr lang="en" sz="1100">
                <a:latin typeface="Source Sans 3"/>
                <a:ea typeface="Source Sans 3"/>
                <a:cs typeface="Source Sans 3"/>
                <a:sym typeface="Source Sans 3"/>
              </a:rPr>
              <a:t>Basic underwater signal TX/RX testing.</a:t>
            </a:r>
            <a:endParaRPr sz="1100">
              <a:latin typeface="Source Sans 3"/>
              <a:ea typeface="Source Sans 3"/>
              <a:cs typeface="Source Sans 3"/>
              <a:sym typeface="Source Sans 3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Source Sans 3"/>
              <a:buChar char="-"/>
            </a:pPr>
            <a:r>
              <a:rPr lang="en" sz="1100">
                <a:latin typeface="Source Sans 3"/>
                <a:ea typeface="Source Sans 3"/>
                <a:cs typeface="Source Sans 3"/>
                <a:sym typeface="Source Sans 3"/>
              </a:rPr>
              <a:t>Programming the transducer connected to PYNQ.</a:t>
            </a:r>
            <a:endParaRPr sz="1100">
              <a:latin typeface="Source Sans 3"/>
              <a:ea typeface="Source Sans 3"/>
              <a:cs typeface="Source Sans 3"/>
              <a:sym typeface="Source Sans 3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731550" y="822200"/>
            <a:ext cx="18069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Software Team</a:t>
            </a:r>
            <a:endParaRPr sz="175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6505425" y="822200"/>
            <a:ext cx="19809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Hardware Team</a:t>
            </a:r>
            <a:endParaRPr sz="175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205" name="Google Shape;205;p27"/>
          <p:cNvSpPr/>
          <p:nvPr/>
        </p:nvSpPr>
        <p:spPr>
          <a:xfrm>
            <a:off x="2985900" y="2194875"/>
            <a:ext cx="3172200" cy="1770300"/>
          </a:xfrm>
          <a:prstGeom prst="roundRect">
            <a:avLst>
              <a:gd fmla="val 16667" name="adj"/>
            </a:avLst>
          </a:prstGeom>
          <a:solidFill>
            <a:srgbClr val="C9825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3"/>
              <a:buChar char="-"/>
            </a:pPr>
            <a:r>
              <a:rPr lang="en" sz="1800">
                <a:latin typeface="Source Sans 3"/>
                <a:ea typeface="Source Sans 3"/>
                <a:cs typeface="Source Sans 3"/>
                <a:sym typeface="Source Sans 3"/>
              </a:rPr>
              <a:t>Overall integration</a:t>
            </a:r>
            <a:endParaRPr sz="1800">
              <a:latin typeface="Source Sans 3"/>
              <a:ea typeface="Source Sans 3"/>
              <a:cs typeface="Source Sans 3"/>
              <a:sym typeface="Source Sans 3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3"/>
              <a:buChar char="-"/>
            </a:pPr>
            <a:r>
              <a:rPr lang="en" sz="1800">
                <a:latin typeface="Source Sans 3"/>
                <a:ea typeface="Source Sans 3"/>
                <a:cs typeface="Source Sans 3"/>
                <a:sym typeface="Source Sans 3"/>
              </a:rPr>
              <a:t>Testing </a:t>
            </a:r>
            <a:endParaRPr sz="1800">
              <a:latin typeface="Source Sans 3"/>
              <a:ea typeface="Source Sans 3"/>
              <a:cs typeface="Source Sans 3"/>
              <a:sym typeface="Source Sans 3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3"/>
              <a:buChar char="-"/>
            </a:pPr>
            <a:r>
              <a:rPr lang="en" sz="1800">
                <a:latin typeface="Source Sans 3"/>
                <a:ea typeface="Source Sans 3"/>
                <a:cs typeface="Source Sans 3"/>
                <a:sym typeface="Source Sans 3"/>
              </a:rPr>
              <a:t>Debugging</a:t>
            </a:r>
            <a:endParaRPr sz="1800">
              <a:latin typeface="Source Sans 3"/>
              <a:ea typeface="Source Sans 3"/>
              <a:cs typeface="Source Sans 3"/>
              <a:sym typeface="Source Sans 3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3"/>
              <a:buChar char="-"/>
            </a:pPr>
            <a:r>
              <a:rPr lang="en" sz="1800">
                <a:latin typeface="Source Sans 3"/>
                <a:ea typeface="Source Sans 3"/>
                <a:cs typeface="Source Sans 3"/>
                <a:sym typeface="Source Sans 3"/>
              </a:rPr>
              <a:t>Discussions</a:t>
            </a:r>
            <a:endParaRPr sz="1800"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206" name="Google Shape;206;p27"/>
          <p:cNvSpPr txBox="1"/>
          <p:nvPr>
            <p:ph idx="4294967295" type="title"/>
          </p:nvPr>
        </p:nvSpPr>
        <p:spPr>
          <a:xfrm>
            <a:off x="2825538" y="463525"/>
            <a:ext cx="3492900" cy="65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Management</a:t>
            </a:r>
            <a:endParaRPr/>
          </a:p>
        </p:txBody>
      </p:sp>
      <p:sp>
        <p:nvSpPr>
          <p:cNvPr id="207" name="Google Shape;207;p27"/>
          <p:cNvSpPr txBox="1"/>
          <p:nvPr/>
        </p:nvSpPr>
        <p:spPr>
          <a:xfrm>
            <a:off x="3605925" y="1752300"/>
            <a:ext cx="18069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Collaboration</a:t>
            </a:r>
            <a:endParaRPr sz="175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457200" y="404813"/>
            <a:ext cx="6375300" cy="65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Concerns/Risks</a:t>
            </a:r>
            <a:endParaRPr/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457200" y="1300175"/>
            <a:ext cx="5361000" cy="312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342900" lvl="0" marL="457200" rtl="0" algn="l">
              <a:spcBef>
                <a:spcPts val="1313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Hardware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Communication between Tx and Rx Transducers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Analog filters, amplifiers, and other 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System Integration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Erroneous synchronization of samples coming from ADC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Incorrectly handling DMAs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Underwater Channel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Real physical channel could be unpredictable, maybe our receiver can’t handle it</a:t>
            </a:r>
            <a:endParaRPr/>
          </a:p>
          <a:p>
            <a:pPr indent="0" lvl="0" marL="0" rtl="0" algn="l">
              <a:spcBef>
                <a:spcPts val="1313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6875" y="871950"/>
            <a:ext cx="2654200" cy="185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1050" y="2571750"/>
            <a:ext cx="2581374" cy="178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457200" y="400051"/>
            <a:ext cx="8229600" cy="402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1313"/>
              </a:spcBef>
              <a:spcAft>
                <a:spcPts val="0"/>
              </a:spcAft>
              <a:buNone/>
            </a:pPr>
            <a:r>
              <a:rPr lang="en"/>
              <a:t>Software - Simulation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Blue Notch">
      <a:dk1>
        <a:srgbClr val="182B48"/>
      </a:dk1>
      <a:lt1>
        <a:srgbClr val="FEFFFF"/>
      </a:lt1>
      <a:dk2>
        <a:srgbClr val="182B48"/>
      </a:dk2>
      <a:lt2>
        <a:srgbClr val="FEFFFF"/>
      </a:lt2>
      <a:accent1>
        <a:srgbClr val="00629B"/>
      </a:accent1>
      <a:accent2>
        <a:srgbClr val="00C5D6"/>
      </a:accent2>
      <a:accent3>
        <a:srgbClr val="B6B1A8"/>
      </a:accent3>
      <a:accent4>
        <a:srgbClr val="00629B"/>
      </a:accent4>
      <a:accent5>
        <a:srgbClr val="00C5D6"/>
      </a:accent5>
      <a:accent6>
        <a:srgbClr val="B6B1A8"/>
      </a:accent6>
      <a:hlink>
        <a:srgbClr val="00629B"/>
      </a:hlink>
      <a:folHlink>
        <a:srgbClr val="7475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