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19B3-B8B4-4794-B097-8016147C9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B1610-C817-BE97-3AD6-D5798269A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1679-FA2C-06A5-D3B1-3226A183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154B1-4400-EEF3-8151-35C343D5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4AB3A-C439-E063-5BD4-AEDBD51B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9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631E-9911-ADC0-0A26-019625F5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E4505-B1AA-A0D5-B717-3A5295FEC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748B-9EEF-40B7-DD95-DB88F61D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343C-3940-9542-6FAD-500B8C93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9B2B-8CF6-61B7-1EB3-5F90C9E0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4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0A99B-586C-7D63-939C-80EB106F2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E1226-95E8-761F-6268-D154172A5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D57A-7C24-2805-6650-186408B9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F8C5C-F012-A45B-47C3-59639384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5592F-65E2-5044-BF6F-A02429A1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1C71-FB77-08C7-208D-A99A6BAA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074D8-2280-EB0A-AFD8-43362AB6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432E-7FC1-FB43-9BDD-987F8AE5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45298-F37E-5EE7-E40C-D2F8E387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B8EB9-BFE4-3BEC-4BB7-9BC57A99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9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2DA4-8307-CB88-CB43-4DDE8C47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35F21-56D0-F71D-D6E8-CBD4CB3E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47903-6C8F-78C3-82EB-58DD1D5E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F023-B36A-868E-62FE-3C1CF7DB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A7AF8-9B22-8F44-ABDE-DA030A1C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2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101D-2A96-A0AC-6636-D6592E0D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B73F-8EDB-8068-A6AE-3F9B1AE60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C8AA-6C95-8D58-A440-1471AF080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5EF20-5D81-4AFD-DC6A-F72269D2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0171-9D9E-DF10-9828-1F1B17A1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95AD4-A000-96F9-E0FB-7DDA3D30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1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E3C9-FB20-3484-9453-F7F011A9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D8AA-FC83-A0C4-4B21-43A43A1E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C8ABD-F478-DC42-0208-E6199821E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B605-3FED-5034-1346-DC5AE09D0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0B89B-9209-A5E5-C7DB-D5C1F0C8C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FC0F-2E5F-A43D-ECD2-E453F79C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6EFFA-3ED8-BABE-EF9C-34C682BD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77274-4125-6949-626F-428BE676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3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6371-CE19-6B3E-5D96-FA6438A2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3B9AD-058D-934D-77AC-66C29ECB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C1577-5D31-F892-5C93-2D7FB52F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8694-DC33-07EA-8FA8-C0BDF809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05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7E6B9-32FF-06BA-098A-2DAC4669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C84CD-9ACD-D747-E4A5-C3A75D1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BEB12-09CE-8DDD-01A1-56DD32A8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4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835F-A374-3711-8E6B-7601953E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AC6D-C8CF-9E22-5DA4-F4F28148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9222D-6087-1EF9-1C67-4D9364F1B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1458C-F2AD-8DE5-5973-F3D8560D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FB871-B880-855A-BCE2-B4DE50C5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1D5BB-9E0F-2857-E631-A6AF2897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80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B4CA-858A-7E39-71B5-66EBF765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C7BF8-73E3-1865-A442-D0BD8ED6B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2B735-1A0D-0819-DCFA-620287098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82D1-1B5D-6109-8F8B-2764218B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461C3-846A-855F-8CA8-E4CC826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4C7A7-0726-4225-1CFC-975B5CF4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9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2CD19-CD42-CD01-E985-A702F4AF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3BEA2-6318-05D5-8D4E-170917173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BD43-DCD0-AF8C-D6DC-B0EAFACEB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C6262-EB85-44C8-9D1D-3F0C3B1B2743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3D7C-FCB5-28B0-EF6B-3D792FBE9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AF20-94B1-956F-AB17-A6B08E7B5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08198-5595-4B9C-82BE-AF2E50E19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7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31A24-05FD-FB97-4D56-A1D1E21772D7}"/>
              </a:ext>
            </a:extLst>
          </p:cNvPr>
          <p:cNvSpPr txBox="1"/>
          <p:nvPr/>
        </p:nvSpPr>
        <p:spPr>
          <a:xfrm>
            <a:off x="231006" y="165415"/>
            <a:ext cx="2406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Dropdown all &amp;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3A4BE-8011-BAAE-71E4-FD3899BE8750}"/>
              </a:ext>
            </a:extLst>
          </p:cNvPr>
          <p:cNvSpPr txBox="1"/>
          <p:nvPr/>
        </p:nvSpPr>
        <p:spPr>
          <a:xfrm>
            <a:off x="2962014" y="165415"/>
            <a:ext cx="18111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Total Production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BF285-B19A-DF10-61BE-38591A2865C7}"/>
              </a:ext>
            </a:extLst>
          </p:cNvPr>
          <p:cNvSpPr txBox="1"/>
          <p:nvPr/>
        </p:nvSpPr>
        <p:spPr>
          <a:xfrm>
            <a:off x="5028558" y="163190"/>
            <a:ext cx="13295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Total Area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B1CF6-986A-9AED-21B7-86EAF8B8FE7D}"/>
              </a:ext>
            </a:extLst>
          </p:cNvPr>
          <p:cNvSpPr txBox="1"/>
          <p:nvPr/>
        </p:nvSpPr>
        <p:spPr>
          <a:xfrm>
            <a:off x="6527212" y="134356"/>
            <a:ext cx="24063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Highest Production Season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37D6E-B804-7215-09D7-74430EC65A80}"/>
              </a:ext>
            </a:extLst>
          </p:cNvPr>
          <p:cNvSpPr txBox="1"/>
          <p:nvPr/>
        </p:nvSpPr>
        <p:spPr>
          <a:xfrm>
            <a:off x="9102612" y="134355"/>
            <a:ext cx="24063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Highest Production District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68CB6-4B90-F4FD-1744-71EC8AEB717B}"/>
              </a:ext>
            </a:extLst>
          </p:cNvPr>
          <p:cNvSpPr/>
          <p:nvPr/>
        </p:nvSpPr>
        <p:spPr>
          <a:xfrm>
            <a:off x="1639824" y="1152144"/>
            <a:ext cx="1104018" cy="502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Season dropdown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F53AF-8E72-3E79-836F-CD9421FC47BB}"/>
              </a:ext>
            </a:extLst>
          </p:cNvPr>
          <p:cNvSpPr/>
          <p:nvPr/>
        </p:nvSpPr>
        <p:spPr>
          <a:xfrm>
            <a:off x="231006" y="1130808"/>
            <a:ext cx="1104018" cy="2276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Total Crop 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09E446-0E51-C57F-F46D-0312E1C9ADB1}"/>
              </a:ext>
            </a:extLst>
          </p:cNvPr>
          <p:cNvSpPr/>
          <p:nvPr/>
        </p:nvSpPr>
        <p:spPr>
          <a:xfrm>
            <a:off x="1639824" y="1813560"/>
            <a:ext cx="1104018" cy="1615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Season wise Crop 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D5AE6E-9362-878D-09D7-C28AF27833D6}"/>
              </a:ext>
            </a:extLst>
          </p:cNvPr>
          <p:cNvSpPr/>
          <p:nvPr/>
        </p:nvSpPr>
        <p:spPr>
          <a:xfrm>
            <a:off x="2962014" y="1130808"/>
            <a:ext cx="1939170" cy="2276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Top 5 crops production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9564AA-0BB0-43AC-7522-A1CF8C70983D}"/>
              </a:ext>
            </a:extLst>
          </p:cNvPr>
          <p:cNvSpPr/>
          <p:nvPr/>
        </p:nvSpPr>
        <p:spPr>
          <a:xfrm>
            <a:off x="5126415" y="1127760"/>
            <a:ext cx="1939170" cy="2276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Top 10 districts in production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3E2B6-4E85-D598-F71C-FA886F8312C0}"/>
              </a:ext>
            </a:extLst>
          </p:cNvPr>
          <p:cNvSpPr/>
          <p:nvPr/>
        </p:nvSpPr>
        <p:spPr>
          <a:xfrm>
            <a:off x="7163442" y="1127760"/>
            <a:ext cx="4586598" cy="2276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Bar chart of all district  and production comparison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C93F4-1A5A-2D72-7D92-590D15D54F3B}"/>
              </a:ext>
            </a:extLst>
          </p:cNvPr>
          <p:cNvSpPr/>
          <p:nvPr/>
        </p:nvSpPr>
        <p:spPr>
          <a:xfrm>
            <a:off x="231006" y="3596640"/>
            <a:ext cx="2512836" cy="30959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Area and production list for all districts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364C03-A478-26C0-90C6-65682BB7644A}"/>
              </a:ext>
            </a:extLst>
          </p:cNvPr>
          <p:cNvSpPr/>
          <p:nvPr/>
        </p:nvSpPr>
        <p:spPr>
          <a:xfrm>
            <a:off x="7163442" y="3596640"/>
            <a:ext cx="4586598" cy="30053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Production comparison by season – bar chart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7CD2F-623D-ADE2-2A85-1ED80FBE4F12}"/>
              </a:ext>
            </a:extLst>
          </p:cNvPr>
          <p:cNvSpPr/>
          <p:nvPr/>
        </p:nvSpPr>
        <p:spPr>
          <a:xfrm>
            <a:off x="2880360" y="3596640"/>
            <a:ext cx="4185225" cy="30053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Heatmap Analysis</a:t>
            </a:r>
          </a:p>
          <a:p>
            <a:pPr algn="l"/>
            <a:endParaRPr lang="en-IN" b="1" dirty="0">
              <a:solidFill>
                <a:srgbClr val="FFFFFF"/>
              </a:solidFill>
              <a:highlight>
                <a:srgbClr val="13472E"/>
              </a:highlight>
              <a:latin typeface="Source Sans Pro" panose="020B0503030403020204" pitchFamily="34" charset="0"/>
            </a:endParaRPr>
          </a:p>
          <a:p>
            <a:r>
              <a:rPr lang="en-IN" sz="1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"Heatmap of Crop Production“ </a:t>
            </a:r>
            <a:endParaRPr lang="en-IN" sz="1800" dirty="0">
              <a:solidFill>
                <a:srgbClr val="CE9178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sz="1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Heatmap of Crop Production Across States and Seasons</a:t>
            </a:r>
            <a:endParaRPr lang="en-IN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sz="1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</a:t>
            </a:r>
            <a:endParaRPr lang="en-IN" sz="1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highlight>
                <a:srgbClr val="13472E"/>
              </a:highlight>
              <a:latin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AC7651-D345-49D0-D1FF-E08F5E823EFE}"/>
              </a:ext>
            </a:extLst>
          </p:cNvPr>
          <p:cNvSpPr txBox="1"/>
          <p:nvPr/>
        </p:nvSpPr>
        <p:spPr>
          <a:xfrm>
            <a:off x="231006" y="648111"/>
            <a:ext cx="24063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STATE NAME</a:t>
            </a:r>
          </a:p>
        </p:txBody>
      </p:sp>
    </p:spTree>
    <p:extLst>
      <p:ext uri="{BB962C8B-B14F-4D97-AF65-F5344CB8AC3E}">
        <p14:creationId xmlns:p14="http://schemas.microsoft.com/office/powerpoint/2010/main" val="88765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31A24-05FD-FB97-4D56-A1D1E21772D7}"/>
              </a:ext>
            </a:extLst>
          </p:cNvPr>
          <p:cNvSpPr txBox="1"/>
          <p:nvPr/>
        </p:nvSpPr>
        <p:spPr>
          <a:xfrm>
            <a:off x="231006" y="165415"/>
            <a:ext cx="1817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Year Dropdown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A68CB6-4B90-F4FD-1744-71EC8AEB717B}"/>
              </a:ext>
            </a:extLst>
          </p:cNvPr>
          <p:cNvSpPr/>
          <p:nvPr/>
        </p:nvSpPr>
        <p:spPr>
          <a:xfrm>
            <a:off x="1639824" y="1152144"/>
            <a:ext cx="1104018" cy="502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Season dropdown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F53AF-8E72-3E79-836F-CD9421FC47BB}"/>
              </a:ext>
            </a:extLst>
          </p:cNvPr>
          <p:cNvSpPr/>
          <p:nvPr/>
        </p:nvSpPr>
        <p:spPr>
          <a:xfrm>
            <a:off x="231006" y="1130808"/>
            <a:ext cx="1104018" cy="2276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Total Crop 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09E446-0E51-C57F-F46D-0312E1C9ADB1}"/>
              </a:ext>
            </a:extLst>
          </p:cNvPr>
          <p:cNvSpPr/>
          <p:nvPr/>
        </p:nvSpPr>
        <p:spPr>
          <a:xfrm>
            <a:off x="1639824" y="1813560"/>
            <a:ext cx="1104018" cy="1615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Season wise Crop List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D5AE6E-9362-878D-09D7-C28AF27833D6}"/>
              </a:ext>
            </a:extLst>
          </p:cNvPr>
          <p:cNvSpPr/>
          <p:nvPr/>
        </p:nvSpPr>
        <p:spPr>
          <a:xfrm>
            <a:off x="2962014" y="1130808"/>
            <a:ext cx="1939170" cy="2276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Top 5 crops production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9564AA-0BB0-43AC-7522-A1CF8C70983D}"/>
              </a:ext>
            </a:extLst>
          </p:cNvPr>
          <p:cNvSpPr/>
          <p:nvPr/>
        </p:nvSpPr>
        <p:spPr>
          <a:xfrm>
            <a:off x="5126415" y="1127760"/>
            <a:ext cx="1939170" cy="2276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Top 10 districts in production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3E2B6-4E85-D598-F71C-FA886F8312C0}"/>
              </a:ext>
            </a:extLst>
          </p:cNvPr>
          <p:cNvSpPr/>
          <p:nvPr/>
        </p:nvSpPr>
        <p:spPr>
          <a:xfrm>
            <a:off x="7163442" y="1127760"/>
            <a:ext cx="4586598" cy="2276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Bar chart of all district  and production comparison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FC93F4-1A5A-2D72-7D92-590D15D54F3B}"/>
              </a:ext>
            </a:extLst>
          </p:cNvPr>
          <p:cNvSpPr/>
          <p:nvPr/>
        </p:nvSpPr>
        <p:spPr>
          <a:xfrm>
            <a:off x="231006" y="3596641"/>
            <a:ext cx="2512836" cy="1752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Area and production list for all districts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364C03-A478-26C0-90C6-65682BB7644A}"/>
              </a:ext>
            </a:extLst>
          </p:cNvPr>
          <p:cNvSpPr/>
          <p:nvPr/>
        </p:nvSpPr>
        <p:spPr>
          <a:xfrm>
            <a:off x="7163442" y="3596640"/>
            <a:ext cx="4586598" cy="16885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Production comparison by season – bar chart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7CD2F-623D-ADE2-2A85-1ED80FBE4F12}"/>
              </a:ext>
            </a:extLst>
          </p:cNvPr>
          <p:cNvSpPr/>
          <p:nvPr/>
        </p:nvSpPr>
        <p:spPr>
          <a:xfrm>
            <a:off x="2880360" y="3596640"/>
            <a:ext cx="4185225" cy="16885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Crop list</a:t>
            </a:r>
          </a:p>
          <a:p>
            <a:pPr algn="l"/>
            <a:endParaRPr lang="en-IN" b="1" dirty="0">
              <a:solidFill>
                <a:srgbClr val="FFFFFF"/>
              </a:solidFill>
              <a:highlight>
                <a:srgbClr val="13472E"/>
              </a:highlight>
              <a:latin typeface="Source Sans Pro" panose="020B0503030403020204" pitchFamily="34" charset="0"/>
            </a:endParaRPr>
          </a:p>
          <a:p>
            <a:pPr algn="l"/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Season drop down</a:t>
            </a:r>
          </a:p>
          <a:p>
            <a:pPr algn="l"/>
            <a:r>
              <a:rPr lang="en-IN" b="1" dirty="0">
                <a:solidFill>
                  <a:srgbClr val="FFFFFF"/>
                </a:solidFill>
                <a:highlight>
                  <a:srgbClr val="13472E"/>
                </a:highlight>
                <a:latin typeface="Source Sans Pro" panose="020B0503030403020204" pitchFamily="34" charset="0"/>
              </a:rPr>
              <a:t>Three columns</a:t>
            </a:r>
          </a:p>
          <a:p>
            <a:pPr algn="l"/>
            <a:endParaRPr lang="en-IN" b="1" i="0" dirty="0">
              <a:solidFill>
                <a:srgbClr val="FFFFFF"/>
              </a:solidFill>
              <a:effectLst/>
              <a:highlight>
                <a:srgbClr val="13472E"/>
              </a:highlight>
              <a:latin typeface="Source Sans Pro" panose="020B0503030403020204" pitchFamily="34" charset="0"/>
            </a:endParaRPr>
          </a:p>
          <a:p>
            <a:pPr algn="l"/>
            <a:r>
              <a:rPr lang="en-IN" b="1" dirty="0">
                <a:solidFill>
                  <a:srgbClr val="FFFFFF"/>
                </a:solidFill>
                <a:highlight>
                  <a:srgbClr val="13472E"/>
                </a:highlight>
                <a:latin typeface="Source Sans Pro" panose="020B0503030403020204" pitchFamily="34" charset="0"/>
              </a:rPr>
              <a:t>Crop – area- production</a:t>
            </a:r>
            <a:endParaRPr lang="en-IN" b="1" i="0" dirty="0">
              <a:solidFill>
                <a:srgbClr val="FFFFFF"/>
              </a:solidFill>
              <a:effectLst/>
              <a:highlight>
                <a:srgbClr val="13472E"/>
              </a:highlight>
              <a:latin typeface="Source Sans Pro" panose="020B0503030403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6D9D8F-D7A6-475C-F73A-8C043D368FAB}"/>
              </a:ext>
            </a:extLst>
          </p:cNvPr>
          <p:cNvSpPr txBox="1"/>
          <p:nvPr/>
        </p:nvSpPr>
        <p:spPr>
          <a:xfrm>
            <a:off x="2962014" y="165415"/>
            <a:ext cx="18111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Total Production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21B06C-AF1F-FF65-0E70-18C8F06BD7C2}"/>
              </a:ext>
            </a:extLst>
          </p:cNvPr>
          <p:cNvSpPr txBox="1"/>
          <p:nvPr/>
        </p:nvSpPr>
        <p:spPr>
          <a:xfrm>
            <a:off x="5028558" y="163190"/>
            <a:ext cx="13295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Total Area</a:t>
            </a:r>
          </a:p>
          <a:p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369186-9FE2-9B61-8B1F-6737630B8592}"/>
              </a:ext>
            </a:extLst>
          </p:cNvPr>
          <p:cNvSpPr txBox="1"/>
          <p:nvPr/>
        </p:nvSpPr>
        <p:spPr>
          <a:xfrm>
            <a:off x="6527212" y="134356"/>
            <a:ext cx="24063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Highest Production Season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A8C63E-B459-C2AC-D2A9-65AB48975E0D}"/>
              </a:ext>
            </a:extLst>
          </p:cNvPr>
          <p:cNvSpPr txBox="1"/>
          <p:nvPr/>
        </p:nvSpPr>
        <p:spPr>
          <a:xfrm>
            <a:off x="9102612" y="134355"/>
            <a:ext cx="24063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Highest Production District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2EABB3-C619-0226-BBFE-F4359AF65149}"/>
              </a:ext>
            </a:extLst>
          </p:cNvPr>
          <p:cNvSpPr/>
          <p:nvPr/>
        </p:nvSpPr>
        <p:spPr>
          <a:xfrm>
            <a:off x="231006" y="6154842"/>
            <a:ext cx="11128248" cy="5861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"Heatmap of Crop Production“ </a:t>
            </a:r>
            <a:endParaRPr lang="en-IN" sz="1050" dirty="0">
              <a:solidFill>
                <a:srgbClr val="CE9178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Heatmap of Crop Production Across States and Seasons</a:t>
            </a:r>
            <a:endParaRPr lang="en-IN" sz="105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</a:t>
            </a:r>
            <a:endParaRPr lang="en-IN" sz="105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13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31A24-05FD-FB97-4D56-A1D1E21772D7}"/>
              </a:ext>
            </a:extLst>
          </p:cNvPr>
          <p:cNvSpPr txBox="1"/>
          <p:nvPr/>
        </p:nvSpPr>
        <p:spPr>
          <a:xfrm>
            <a:off x="231006" y="165415"/>
            <a:ext cx="10394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State-wise / district Crop Production for Each Season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3E2B6-4E85-D598-F71C-FA886F8312C0}"/>
              </a:ext>
            </a:extLst>
          </p:cNvPr>
          <p:cNvSpPr/>
          <p:nvPr/>
        </p:nvSpPr>
        <p:spPr>
          <a:xfrm>
            <a:off x="621792" y="912025"/>
            <a:ext cx="3956946" cy="5360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State-wise / District Wise  Crop Production for Each Season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364C03-A478-26C0-90C6-65682BB7644A}"/>
              </a:ext>
            </a:extLst>
          </p:cNvPr>
          <p:cNvSpPr/>
          <p:nvPr/>
        </p:nvSpPr>
        <p:spPr>
          <a:xfrm>
            <a:off x="7397496" y="912026"/>
            <a:ext cx="4352544" cy="17945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Top Producing States in Kharif</a:t>
            </a:r>
          </a:p>
          <a:p>
            <a:pPr algn="l"/>
            <a:endParaRPr lang="en-IN" b="1" dirty="0">
              <a:solidFill>
                <a:srgbClr val="FFFFFF"/>
              </a:solidFill>
              <a:highlight>
                <a:srgbClr val="13472E"/>
              </a:highlight>
              <a:latin typeface="Source Sans Pro" panose="020B0503030403020204" pitchFamily="34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highlight>
                <a:srgbClr val="13472E"/>
              </a:highlight>
              <a:latin typeface="Source Sans Pro" panose="020B0503030403020204" pitchFamily="34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highlight>
                <a:srgbClr val="13472E"/>
              </a:highlight>
              <a:latin typeface="Source Sans Pro" panose="020B0503030403020204" pitchFamily="34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highlight>
                <a:srgbClr val="13472E"/>
              </a:highlight>
              <a:latin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70148-2C95-A23E-90B8-500905E27201}"/>
              </a:ext>
            </a:extLst>
          </p:cNvPr>
          <p:cNvSpPr/>
          <p:nvPr/>
        </p:nvSpPr>
        <p:spPr>
          <a:xfrm>
            <a:off x="7397496" y="3429000"/>
            <a:ext cx="4352544" cy="17945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b="1" dirty="0">
              <a:solidFill>
                <a:srgbClr val="FFFFFF"/>
              </a:solidFill>
              <a:highlight>
                <a:srgbClr val="13472E"/>
              </a:highlight>
              <a:latin typeface="Source Sans Pro" panose="020B0503030403020204" pitchFamily="34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highlight>
                <a:srgbClr val="13472E"/>
              </a:highlight>
              <a:latin typeface="Source Sans Pro" panose="020B0503030403020204" pitchFamily="34" charset="0"/>
            </a:endParaRPr>
          </a:p>
          <a:p>
            <a:pPr algn="l"/>
            <a:endParaRPr lang="en-IN" b="1" i="0" dirty="0">
              <a:solidFill>
                <a:srgbClr val="FFFFFF"/>
              </a:solidFill>
              <a:effectLst/>
              <a:highlight>
                <a:srgbClr val="13472E"/>
              </a:highlight>
              <a:latin typeface="Source Sans Pro" panose="020B0503030403020204" pitchFamily="34" charset="0"/>
            </a:endParaRPr>
          </a:p>
          <a:p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Production Distribution Across States in Kharif</a:t>
            </a:r>
          </a:p>
          <a:p>
            <a:pPr algn="l"/>
            <a:endParaRPr lang="en-IN" b="1" i="0" dirty="0">
              <a:solidFill>
                <a:srgbClr val="FFFFFF"/>
              </a:solidFill>
              <a:effectLst/>
              <a:highlight>
                <a:srgbClr val="13472E"/>
              </a:highlight>
              <a:latin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4EAB2-7494-79A8-2294-251C91DBE031}"/>
              </a:ext>
            </a:extLst>
          </p:cNvPr>
          <p:cNvSpPr txBox="1"/>
          <p:nvPr/>
        </p:nvSpPr>
        <p:spPr>
          <a:xfrm>
            <a:off x="157734" y="534747"/>
            <a:ext cx="161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Select Season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D4535-7EA0-9C70-F81A-C9885BB9B657}"/>
              </a:ext>
            </a:extLst>
          </p:cNvPr>
          <p:cNvSpPr txBox="1"/>
          <p:nvPr/>
        </p:nvSpPr>
        <p:spPr>
          <a:xfrm>
            <a:off x="2495550" y="525752"/>
            <a:ext cx="161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All / each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15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31A24-05FD-FB97-4D56-A1D1E21772D7}"/>
              </a:ext>
            </a:extLst>
          </p:cNvPr>
          <p:cNvSpPr txBox="1"/>
          <p:nvPr/>
        </p:nvSpPr>
        <p:spPr>
          <a:xfrm>
            <a:off x="231006" y="165415"/>
            <a:ext cx="10394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Crop-specific Production Insight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3E2B6-4E85-D598-F71C-FA886F8312C0}"/>
              </a:ext>
            </a:extLst>
          </p:cNvPr>
          <p:cNvSpPr/>
          <p:nvPr/>
        </p:nvSpPr>
        <p:spPr>
          <a:xfrm>
            <a:off x="2816032" y="1246277"/>
            <a:ext cx="3956946" cy="1295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Seasonal Production of </a:t>
            </a:r>
            <a:r>
              <a:rPr lang="en-IN" b="1" i="0" dirty="0" err="1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Arecanut</a:t>
            </a:r>
            <a:endParaRPr lang="en-IN" b="1" i="0" dirty="0">
              <a:solidFill>
                <a:srgbClr val="FFFFFF"/>
              </a:solidFill>
              <a:effectLst/>
              <a:highlight>
                <a:srgbClr val="13472E"/>
              </a:highlight>
              <a:latin typeface="Source Sans Pro" panose="020B05030304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364C03-A478-26C0-90C6-65682BB7644A}"/>
              </a:ext>
            </a:extLst>
          </p:cNvPr>
          <p:cNvSpPr/>
          <p:nvPr/>
        </p:nvSpPr>
        <p:spPr>
          <a:xfrm>
            <a:off x="2724912" y="3280994"/>
            <a:ext cx="4352544" cy="30998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Production Trend of </a:t>
            </a:r>
            <a:r>
              <a:rPr lang="en-IN" b="1" i="0" dirty="0" err="1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Arecanut</a:t>
            </a:r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 Over the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0D48A-4E9B-F29E-F6BB-48E945B30BC0}"/>
              </a:ext>
            </a:extLst>
          </p:cNvPr>
          <p:cNvSpPr txBox="1"/>
          <p:nvPr/>
        </p:nvSpPr>
        <p:spPr>
          <a:xfrm>
            <a:off x="514350" y="58521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Select Crop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31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531A24-05FD-FB97-4D56-A1D1E21772D7}"/>
              </a:ext>
            </a:extLst>
          </p:cNvPr>
          <p:cNvSpPr txBox="1"/>
          <p:nvPr/>
        </p:nvSpPr>
        <p:spPr>
          <a:xfrm>
            <a:off x="231006" y="165415"/>
            <a:ext cx="3956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Year-over-Year Production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3E2B6-4E85-D598-F71C-FA886F8312C0}"/>
              </a:ext>
            </a:extLst>
          </p:cNvPr>
          <p:cNvSpPr/>
          <p:nvPr/>
        </p:nvSpPr>
        <p:spPr>
          <a:xfrm>
            <a:off x="621792" y="912025"/>
            <a:ext cx="11128248" cy="688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 chart of total production over the year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364C03-A478-26C0-90C6-65682BB7644A}"/>
              </a:ext>
            </a:extLst>
          </p:cNvPr>
          <p:cNvSpPr/>
          <p:nvPr/>
        </p:nvSpPr>
        <p:spPr>
          <a:xfrm>
            <a:off x="621792" y="1600200"/>
            <a:ext cx="11128248" cy="5693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Year over year grow rate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7CC481-B1B2-B227-B2ED-458DF5F53716}"/>
              </a:ext>
            </a:extLst>
          </p:cNvPr>
          <p:cNvSpPr/>
          <p:nvPr/>
        </p:nvSpPr>
        <p:spPr>
          <a:xfrm>
            <a:off x="621792" y="2169503"/>
            <a:ext cx="11128248" cy="56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"Trend </a:t>
            </a:r>
            <a:r>
              <a:rPr lang="en-IN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Analysis“</a:t>
            </a:r>
            <a:r>
              <a:rPr lang="en-IN" sz="1100" b="0" i="0" dirty="0" err="1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Select</a:t>
            </a:r>
            <a:r>
              <a:rPr lang="en-IN" sz="1100" b="0" i="0" dirty="0">
                <a:solidFill>
                  <a:srgbClr val="FFFFFF"/>
                </a:solidFill>
                <a:effectLst/>
                <a:highlight>
                  <a:srgbClr val="13472E"/>
                </a:highlight>
                <a:latin typeface="Source Sans Pro" panose="020B0503030403020204" pitchFamily="34" charset="0"/>
              </a:rPr>
              <a:t> State  /Districts – all crops</a:t>
            </a:r>
            <a:endParaRPr lang="en-IN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80480E-4215-C89E-34E3-CDA48A61D253}"/>
              </a:ext>
            </a:extLst>
          </p:cNvPr>
          <p:cNvSpPr/>
          <p:nvPr/>
        </p:nvSpPr>
        <p:spPr>
          <a:xfrm>
            <a:off x="621792" y="2738806"/>
            <a:ext cx="11128248" cy="702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"Comparative Analysis“  by crop, state/districts , seasons</a:t>
            </a:r>
            <a:endParaRPr lang="en-IN" sz="105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4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239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AKSHAYA MURALIDHARAN</dc:creator>
  <cp:lastModifiedBy>AKSHAYA MURALIDHARAN</cp:lastModifiedBy>
  <cp:revision>4</cp:revision>
  <dcterms:created xsi:type="dcterms:W3CDTF">2024-06-06T08:11:09Z</dcterms:created>
  <dcterms:modified xsi:type="dcterms:W3CDTF">2024-06-10T17:04:13Z</dcterms:modified>
</cp:coreProperties>
</file>