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PvQOUYg/9VjUlo07eRQ9ecCKR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52AEA73-83F9-48F6-AD1F-9E0A5C0238C5}">
  <a:tblStyle styleId="{252AEA73-83F9-48F6-AD1F-9E0A5C0238C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C306696-19A6-4C5D-9B4A-F0E286E1072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6f5967e8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6f5967e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6f5967e8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6f5967e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05e0f35b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05e0f35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05e0f35b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05e0f35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6f5967e8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6f5967e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5e0f35b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5e0f3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6f5967e8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6f5967e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f5967e8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f5967e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6"/>
          <p:cNvSpPr/>
          <p:nvPr>
            <p:ph idx="2" type="pic"/>
          </p:nvPr>
        </p:nvSpPr>
        <p:spPr>
          <a:xfrm>
            <a:off x="15" y="0"/>
            <a:ext cx="12191985" cy="4915076"/>
          </a:xfrm>
          <a:prstGeom prst="rect">
            <a:avLst/>
          </a:prstGeom>
          <a:solidFill>
            <a:schemeClr val="accent2"/>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7"/>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akshaya-nagarajan/DeepLearningProjects/tree/master/Project" TargetMode="External"/><Relationship Id="rId4" Type="http://schemas.openxmlformats.org/officeDocument/2006/relationships/hyperlink" Target="https://drive.google.com/open?id=1FnY7aRFtOl6jTJ93t0RySKqvIHOz82s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marchenkova.com/2018/12/04/data-set-convolutional-neural-network-yoga-po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75" y="758950"/>
            <a:ext cx="10058400" cy="3165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5000"/>
              <a:t>Yoga Pose Identification Using Deep Learning</a:t>
            </a:r>
            <a:endParaRPr sz="5000"/>
          </a:p>
        </p:txBody>
      </p:sp>
      <p:sp>
        <p:nvSpPr>
          <p:cNvPr id="102" name="Google Shape;102;p1"/>
          <p:cNvSpPr txBox="1"/>
          <p:nvPr>
            <p:ph idx="1" type="subTitle"/>
          </p:nvPr>
        </p:nvSpPr>
        <p:spPr>
          <a:xfrm>
            <a:off x="1100050" y="4400350"/>
            <a:ext cx="10058400" cy="133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Team:</a:t>
            </a:r>
            <a:endParaRPr b="1" sz="13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2400"/>
              <a:buNone/>
            </a:pPr>
            <a:r>
              <a:rPr lang="en-US"/>
              <a:t>Akshaya Nagarajan</a:t>
            </a:r>
            <a:endParaRPr/>
          </a:p>
          <a:p>
            <a:pPr indent="0" lvl="0" marL="0" rtl="0" algn="l">
              <a:lnSpc>
                <a:spcPct val="90000"/>
              </a:lnSpc>
              <a:spcBef>
                <a:spcPts val="0"/>
              </a:spcBef>
              <a:spcAft>
                <a:spcPts val="0"/>
              </a:spcAft>
              <a:buSzPts val="2400"/>
              <a:buNone/>
            </a:pPr>
            <a:r>
              <a:rPr lang="en-US"/>
              <a:t>Asha Aher</a:t>
            </a:r>
            <a:endParaRPr/>
          </a:p>
          <a:p>
            <a:pPr indent="0" lvl="0" marL="0" rtl="0" algn="l">
              <a:lnSpc>
                <a:spcPct val="90000"/>
              </a:lnSpc>
              <a:spcBef>
                <a:spcPts val="0"/>
              </a:spcBef>
              <a:spcAft>
                <a:spcPts val="0"/>
              </a:spcAft>
              <a:buSzPts val="2400"/>
              <a:buNone/>
            </a:pPr>
            <a:r>
              <a:rPr lang="en-US"/>
              <a:t>Swati Narkhede</a:t>
            </a:r>
            <a:endParaRPr/>
          </a:p>
        </p:txBody>
      </p:sp>
      <p:graphicFrame>
        <p:nvGraphicFramePr>
          <p:cNvPr id="103" name="Google Shape;103;p1"/>
          <p:cNvGraphicFramePr/>
          <p:nvPr/>
        </p:nvGraphicFramePr>
        <p:xfrm>
          <a:off x="152400" y="152400"/>
          <a:ext cx="3000000" cy="3000000"/>
        </p:xfrm>
        <a:graphic>
          <a:graphicData uri="http://schemas.openxmlformats.org/drawingml/2006/table">
            <a:tbl>
              <a:tblPr>
                <a:solidFill>
                  <a:srgbClr val="FFFFFF"/>
                </a:solidFill>
                <a:tableStyleId>{252AEA73-83F9-48F6-AD1F-9E0A5C0238C5}</a:tableStyleId>
              </a:tblPr>
              <a:tblGrid>
                <a:gridCol w="10334625"/>
              </a:tblGrid>
              <a:tr h="1905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4" name="Google Shape;104;p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5" name="Google Shape;105;p1"/>
          <p:cNvGraphicFramePr/>
          <p:nvPr/>
        </p:nvGraphicFramePr>
        <p:xfrm>
          <a:off x="304800" y="304800"/>
          <a:ext cx="3000000" cy="3000000"/>
        </p:xfrm>
        <a:graphic>
          <a:graphicData uri="http://schemas.openxmlformats.org/drawingml/2006/table">
            <a:tbl>
              <a:tblPr>
                <a:solidFill>
                  <a:srgbClr val="FFFFFF"/>
                </a:solidFill>
                <a:tableStyleId>{252AEA73-83F9-48F6-AD1F-9E0A5C0238C5}</a:tableStyleId>
              </a:tblPr>
              <a:tblGrid>
                <a:gridCol w="10334625"/>
              </a:tblGrid>
              <a:tr h="1905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6" name="Google Shape;106;p1"/>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86f5967e81_0_1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86f5967e81_0_14"/>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164" name="Google Shape;164;g86f5967e81_0_14"/>
          <p:cNvPicPr preferRelativeResize="0"/>
          <p:nvPr/>
        </p:nvPicPr>
        <p:blipFill>
          <a:blip r:embed="rId3">
            <a:alphaModFix/>
          </a:blip>
          <a:stretch>
            <a:fillRect/>
          </a:stretch>
        </p:blipFill>
        <p:spPr>
          <a:xfrm>
            <a:off x="0" y="274320"/>
            <a:ext cx="12192000" cy="6309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86f5967e81_0_2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86f5967e81_0_20"/>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171" name="Google Shape;171;g86f5967e81_0_20"/>
          <p:cNvPicPr preferRelativeResize="0"/>
          <p:nvPr/>
        </p:nvPicPr>
        <p:blipFill>
          <a:blip r:embed="rId3">
            <a:alphaModFix/>
          </a:blip>
          <a:stretch>
            <a:fillRect/>
          </a:stretch>
        </p:blipFill>
        <p:spPr>
          <a:xfrm>
            <a:off x="30475" y="116900"/>
            <a:ext cx="12192000" cy="621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05e0f35b1_0_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447040" lvl="0" marL="91440" rtl="0" algn="ctr">
              <a:lnSpc>
                <a:spcPct val="70000"/>
              </a:lnSpc>
              <a:spcBef>
                <a:spcPts val="1400"/>
              </a:spcBef>
              <a:spcAft>
                <a:spcPts val="0"/>
              </a:spcAft>
              <a:buClr>
                <a:schemeClr val="accent1"/>
              </a:buClr>
              <a:buSzPts val="6700"/>
              <a:buChar char=" "/>
            </a:pPr>
            <a:r>
              <a:rPr b="1" lang="en-US" sz="6700"/>
              <a:t>Conclusion </a:t>
            </a:r>
            <a:endParaRPr sz="6700"/>
          </a:p>
        </p:txBody>
      </p:sp>
      <p:sp>
        <p:nvSpPr>
          <p:cNvPr id="177" name="Google Shape;177;g805e0f35b1_0_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457200" rtl="0" algn="l">
              <a:lnSpc>
                <a:spcPct val="70000"/>
              </a:lnSpc>
              <a:spcBef>
                <a:spcPts val="0"/>
              </a:spcBef>
              <a:spcAft>
                <a:spcPts val="0"/>
              </a:spcAft>
              <a:buNone/>
            </a:pPr>
            <a:r>
              <a:t/>
            </a:r>
            <a:endParaRPr sz="1600"/>
          </a:p>
          <a:p>
            <a:pPr indent="-330200" lvl="0" marL="457200" rtl="0" algn="l">
              <a:lnSpc>
                <a:spcPct val="70000"/>
              </a:lnSpc>
              <a:spcBef>
                <a:spcPts val="1000"/>
              </a:spcBef>
              <a:spcAft>
                <a:spcPts val="0"/>
              </a:spcAft>
              <a:buSzPts val="1600"/>
              <a:buChar char="●"/>
            </a:pPr>
            <a:r>
              <a:rPr lang="en-US" sz="1600"/>
              <a:t>As a result, our Yoga Pose Classification is successfully able to identify the correct class of Yoga Pose. Our model has achieved an accuracy of 57 and 19%.</a:t>
            </a:r>
            <a:endParaRPr sz="1600"/>
          </a:p>
          <a:p>
            <a:pPr indent="-330200" lvl="0" marL="457200" rtl="0" algn="l">
              <a:lnSpc>
                <a:spcPct val="70000"/>
              </a:lnSpc>
              <a:spcBef>
                <a:spcPts val="1000"/>
              </a:spcBef>
              <a:spcAft>
                <a:spcPts val="0"/>
              </a:spcAft>
              <a:buSzPts val="1600"/>
              <a:buChar char="●"/>
            </a:pPr>
            <a:r>
              <a:rPr lang="en-US" sz="1600"/>
              <a:t>We have successfully deployed our Yoga Poses Classification model on  webpage using  Python Flask.</a:t>
            </a:r>
            <a:endParaRPr sz="1600"/>
          </a:p>
          <a:p>
            <a:pPr indent="-330200" lvl="0" marL="457200" rtl="0" algn="l">
              <a:lnSpc>
                <a:spcPct val="70000"/>
              </a:lnSpc>
              <a:spcBef>
                <a:spcPts val="1000"/>
              </a:spcBef>
              <a:spcAft>
                <a:spcPts val="0"/>
              </a:spcAft>
              <a:buSzPts val="1600"/>
              <a:buChar char="●"/>
            </a:pPr>
            <a:r>
              <a:rPr lang="en-US" sz="1600"/>
              <a:t>While working on this project, we have learnt implementing CNN, VGG 16 and Inception model. Along with that we learnt tuning the model and visualizations.</a:t>
            </a:r>
            <a:endParaRPr sz="1600"/>
          </a:p>
          <a:p>
            <a:pPr indent="-330200" lvl="0" marL="457200" rtl="0" algn="l">
              <a:lnSpc>
                <a:spcPct val="70000"/>
              </a:lnSpc>
              <a:spcBef>
                <a:spcPts val="1000"/>
              </a:spcBef>
              <a:spcAft>
                <a:spcPts val="1000"/>
              </a:spcAft>
              <a:buSzPts val="1600"/>
              <a:buChar char="●"/>
            </a:pPr>
            <a:r>
              <a:rPr lang="en-US" sz="1600"/>
              <a:t>As a part of future extension of this application, we would like to perform the yoga pose in real-time. Along with that, we would like to suggest the user a correct posture to practice certain yoga pose correctly.</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805e0f35b1_0_1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447040" lvl="0" marL="91440" rtl="0" algn="ctr">
              <a:lnSpc>
                <a:spcPct val="70000"/>
              </a:lnSpc>
              <a:spcBef>
                <a:spcPts val="1400"/>
              </a:spcBef>
              <a:spcAft>
                <a:spcPts val="0"/>
              </a:spcAft>
              <a:buClr>
                <a:schemeClr val="accent1"/>
              </a:buClr>
              <a:buSzPts val="6700"/>
              <a:buChar char=" "/>
            </a:pPr>
            <a:r>
              <a:rPr b="1" lang="en-US" sz="6700"/>
              <a:t>Supplementary Material</a:t>
            </a:r>
            <a:r>
              <a:rPr lang="en-US" sz="6700"/>
              <a:t> </a:t>
            </a:r>
            <a:endParaRPr sz="6700"/>
          </a:p>
        </p:txBody>
      </p:sp>
      <p:sp>
        <p:nvSpPr>
          <p:cNvPr id="183" name="Google Shape;183;g805e0f35b1_0_1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457200" rtl="0" algn="l">
              <a:lnSpc>
                <a:spcPct val="70000"/>
              </a:lnSpc>
              <a:spcBef>
                <a:spcPts val="1400"/>
              </a:spcBef>
              <a:spcAft>
                <a:spcPts val="0"/>
              </a:spcAft>
              <a:buNone/>
            </a:pPr>
            <a:r>
              <a:t/>
            </a:r>
            <a:endParaRPr/>
          </a:p>
          <a:p>
            <a:pPr indent="-342900" lvl="0" marL="457200" rtl="0" algn="l">
              <a:lnSpc>
                <a:spcPct val="70000"/>
              </a:lnSpc>
              <a:spcBef>
                <a:spcPts val="400"/>
              </a:spcBef>
              <a:spcAft>
                <a:spcPts val="0"/>
              </a:spcAft>
              <a:buSzPts val="1800"/>
              <a:buChar char="●"/>
            </a:pPr>
            <a:r>
              <a:rPr lang="en-US" sz="2000"/>
              <a:t>Source code:</a:t>
            </a:r>
            <a:r>
              <a:rPr lang="en-US" sz="2200"/>
              <a:t> </a:t>
            </a:r>
            <a:r>
              <a:rPr lang="en-US" sz="1300" u="sng">
                <a:solidFill>
                  <a:schemeClr val="hlink"/>
                </a:solidFill>
                <a:latin typeface="Arial"/>
                <a:ea typeface="Arial"/>
                <a:cs typeface="Arial"/>
                <a:sym typeface="Arial"/>
                <a:hlinkClick r:id="rId3"/>
              </a:rPr>
              <a:t>https://github.com/akshaya-nagarajan/DeepLearningProjects/tree/master/Project</a:t>
            </a:r>
            <a:endParaRPr sz="2200"/>
          </a:p>
          <a:p>
            <a:pPr indent="0" lvl="0" marL="457200" rtl="0" algn="l">
              <a:lnSpc>
                <a:spcPct val="70000"/>
              </a:lnSpc>
              <a:spcBef>
                <a:spcPts val="400"/>
              </a:spcBef>
              <a:spcAft>
                <a:spcPts val="0"/>
              </a:spcAft>
              <a:buNone/>
            </a:pPr>
            <a:r>
              <a:t/>
            </a:r>
            <a:endParaRPr/>
          </a:p>
          <a:p>
            <a:pPr indent="-342900" lvl="0" marL="457200" rtl="0" algn="l">
              <a:lnSpc>
                <a:spcPct val="70000"/>
              </a:lnSpc>
              <a:spcBef>
                <a:spcPts val="400"/>
              </a:spcBef>
              <a:spcAft>
                <a:spcPts val="0"/>
              </a:spcAft>
              <a:buSzPts val="1800"/>
              <a:buChar char="●"/>
            </a:pPr>
            <a:r>
              <a:rPr lang="en-US"/>
              <a:t>Dataset and savedmodel : </a:t>
            </a:r>
            <a:endParaRPr/>
          </a:p>
          <a:p>
            <a:pPr indent="0" lvl="0" marL="457200" rtl="0" algn="l">
              <a:lnSpc>
                <a:spcPct val="70000"/>
              </a:lnSpc>
              <a:spcBef>
                <a:spcPts val="400"/>
              </a:spcBef>
              <a:spcAft>
                <a:spcPts val="0"/>
              </a:spcAft>
              <a:buNone/>
            </a:pPr>
            <a:r>
              <a:rPr lang="en-US" u="sng">
                <a:solidFill>
                  <a:schemeClr val="hlink"/>
                </a:solidFill>
                <a:hlinkClick r:id="rId4"/>
              </a:rPr>
              <a:t>https://drive.google.com/open?id=1FnY7aRFtOl6jTJ93t0RySKqvIHOz82sX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86f5967e81_0_2"/>
          <p:cNvSpPr txBox="1"/>
          <p:nvPr>
            <p:ph type="title"/>
          </p:nvPr>
        </p:nvSpPr>
        <p:spPr>
          <a:xfrm>
            <a:off x="1097280" y="758952"/>
            <a:ext cx="10058400" cy="3566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10200"/>
              <a:t>Thank You!</a:t>
            </a:r>
            <a:endParaRPr b="1" sz="10200"/>
          </a:p>
        </p:txBody>
      </p:sp>
      <p:sp>
        <p:nvSpPr>
          <p:cNvPr id="189" name="Google Shape;189;g86f5967e81_0_2"/>
          <p:cNvSpPr txBox="1"/>
          <p:nvPr>
            <p:ph idx="1" type="body"/>
          </p:nvPr>
        </p:nvSpPr>
        <p:spPr>
          <a:xfrm>
            <a:off x="1097280" y="4453128"/>
            <a:ext cx="10058400" cy="1143000"/>
          </a:xfrm>
          <a:prstGeom prst="rect">
            <a:avLst/>
          </a:prstGeom>
        </p:spPr>
        <p:txBody>
          <a:bodyPr anchorCtr="0" anchor="t" bIns="45700" lIns="91425" spcFirstLastPara="1" rIns="91425" wrap="square" tIns="45700">
            <a:noAutofit/>
          </a:bodyPr>
          <a:lstStyle/>
          <a:p>
            <a:pPr indent="0" lvl="0" marL="0" rtl="0" algn="l">
              <a:spcBef>
                <a:spcPts val="1200"/>
              </a:spcBef>
              <a:spcAft>
                <a:spcPts val="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sz="6700"/>
              <a:t>Abstract</a:t>
            </a:r>
            <a:endParaRPr b="1" sz="6700"/>
          </a:p>
        </p:txBody>
      </p:sp>
      <p:sp>
        <p:nvSpPr>
          <p:cNvPr id="112" name="Google Shape;112;p2"/>
          <p:cNvSpPr txBox="1"/>
          <p:nvPr>
            <p:ph idx="1" type="body"/>
          </p:nvPr>
        </p:nvSpPr>
        <p:spPr>
          <a:xfrm>
            <a:off x="1097275" y="2116326"/>
            <a:ext cx="10058400" cy="3644400"/>
          </a:xfrm>
          <a:prstGeom prst="rect">
            <a:avLst/>
          </a:prstGeom>
          <a:noFill/>
          <a:ln>
            <a:noFill/>
          </a:ln>
        </p:spPr>
        <p:txBody>
          <a:bodyPr anchorCtr="0" anchor="t" bIns="45700" lIns="0" spcFirstLastPara="1" rIns="0" wrap="square" tIns="45700">
            <a:normAutofit/>
          </a:bodyPr>
          <a:lstStyle/>
          <a:p>
            <a:pPr indent="-129540" lvl="0" marL="548640" rtl="0" algn="l">
              <a:lnSpc>
                <a:spcPct val="70000"/>
              </a:lnSpc>
              <a:spcBef>
                <a:spcPts val="0"/>
              </a:spcBef>
              <a:spcAft>
                <a:spcPts val="0"/>
              </a:spcAft>
              <a:buSzPts val="1700"/>
              <a:buChar char="●"/>
            </a:pPr>
            <a:r>
              <a:rPr lang="en-US" sz="1700">
                <a:solidFill>
                  <a:schemeClr val="dk1"/>
                </a:solidFill>
              </a:rPr>
              <a:t>  In day to day life, one must exercise to remain fit. Many physical trainings have been benefitted immensely from leveraging Artificial Intelligence. However, Yoga remains relatively less explored. So, goal of our project is to recognize the yoga poses.				</a:t>
            </a:r>
            <a:endParaRPr sz="1700">
              <a:solidFill>
                <a:schemeClr val="dk1"/>
              </a:solidFill>
            </a:endParaRPr>
          </a:p>
          <a:p>
            <a:pPr indent="-107950" lvl="0" marL="548640" rtl="0" algn="l">
              <a:lnSpc>
                <a:spcPct val="115000"/>
              </a:lnSpc>
              <a:spcBef>
                <a:spcPts val="1000"/>
              </a:spcBef>
              <a:spcAft>
                <a:spcPts val="0"/>
              </a:spcAft>
              <a:buSzPts val="1700"/>
              <a:buChar char="●"/>
            </a:pPr>
            <a:r>
              <a:rPr lang="en-US" sz="1700">
                <a:solidFill>
                  <a:schemeClr val="dk1"/>
                </a:solidFill>
              </a:rPr>
              <a:t>  This project will classify different yoga poses.</a:t>
            </a:r>
            <a:endParaRPr sz="1700">
              <a:solidFill>
                <a:schemeClr val="dk1"/>
              </a:solidFill>
            </a:endParaRPr>
          </a:p>
          <a:p>
            <a:pPr indent="-107950" lvl="0" marL="548640" rtl="0" algn="l">
              <a:lnSpc>
                <a:spcPct val="115000"/>
              </a:lnSpc>
              <a:spcBef>
                <a:spcPts val="1000"/>
              </a:spcBef>
              <a:spcAft>
                <a:spcPts val="0"/>
              </a:spcAft>
              <a:buSzPts val="1700"/>
              <a:buChar char="●"/>
            </a:pPr>
            <a:r>
              <a:rPr lang="en-US" sz="1700">
                <a:solidFill>
                  <a:schemeClr val="dk1"/>
                </a:solidFill>
              </a:rPr>
              <a:t>  The input to our algorithm would be a Image of a person doing yoga which is given to pretrained Inception model </a:t>
            </a:r>
            <a:endParaRPr sz="1700">
              <a:solidFill>
                <a:schemeClr val="dk1"/>
              </a:solidFill>
            </a:endParaRPr>
          </a:p>
          <a:p>
            <a:pPr indent="-107950" lvl="0" marL="548640" rtl="0" algn="l">
              <a:lnSpc>
                <a:spcPct val="115000"/>
              </a:lnSpc>
              <a:spcBef>
                <a:spcPts val="1000"/>
              </a:spcBef>
              <a:spcAft>
                <a:spcPts val="0"/>
              </a:spcAft>
              <a:buSzPts val="1700"/>
              <a:buChar char="●"/>
            </a:pPr>
            <a:r>
              <a:rPr lang="en-US" sz="1700">
                <a:solidFill>
                  <a:schemeClr val="dk1"/>
                </a:solidFill>
              </a:rPr>
              <a:t>  Using these we will train model to identify correct Yoga Pose. We are executing the model in TPU hence the    speed of execution has increased </a:t>
            </a:r>
            <a:r>
              <a:rPr lang="en-US" sz="1700">
                <a:solidFill>
                  <a:schemeClr val="dk1"/>
                </a:solidFill>
              </a:rPr>
              <a:t>immensely</a:t>
            </a:r>
            <a:r>
              <a:rPr lang="en-US" sz="1700">
                <a:solidFill>
                  <a:schemeClr val="dk1"/>
                </a:solidFill>
              </a:rPr>
              <a:t>.		</a:t>
            </a:r>
            <a:endParaRPr sz="1700">
              <a:solidFill>
                <a:schemeClr val="dk1"/>
              </a:solidFill>
            </a:endParaRPr>
          </a:p>
          <a:p>
            <a:pPr indent="-107950" lvl="0" marL="548640" rtl="0" algn="l">
              <a:lnSpc>
                <a:spcPct val="115000"/>
              </a:lnSpc>
              <a:spcBef>
                <a:spcPts val="1200"/>
              </a:spcBef>
              <a:spcAft>
                <a:spcPts val="1000"/>
              </a:spcAft>
              <a:buSzPts val="1700"/>
              <a:buChar char="●"/>
            </a:pPr>
            <a:r>
              <a:rPr lang="en-US" sz="1700">
                <a:solidFill>
                  <a:schemeClr val="dk1"/>
                </a:solidFill>
              </a:rPr>
              <a:t> As a final output,The model classifies the Yoga Poses.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447040" lvl="0" marL="91440" rtl="0" algn="ctr">
              <a:lnSpc>
                <a:spcPct val="70000"/>
              </a:lnSpc>
              <a:spcBef>
                <a:spcPts val="1400"/>
              </a:spcBef>
              <a:spcAft>
                <a:spcPts val="0"/>
              </a:spcAft>
              <a:buClr>
                <a:schemeClr val="accent1"/>
              </a:buClr>
              <a:buSzPts val="6700"/>
              <a:buChar char=" "/>
            </a:pPr>
            <a:r>
              <a:rPr b="1" lang="en-US" sz="6700"/>
              <a:t>Introduction</a:t>
            </a:r>
            <a:endParaRPr sz="10400"/>
          </a:p>
        </p:txBody>
      </p:sp>
      <p:sp>
        <p:nvSpPr>
          <p:cNvPr id="118" name="Google Shape;118;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548640" rtl="0" algn="l">
              <a:lnSpc>
                <a:spcPct val="70000"/>
              </a:lnSpc>
              <a:spcBef>
                <a:spcPts val="1400"/>
              </a:spcBef>
              <a:spcAft>
                <a:spcPts val="0"/>
              </a:spcAft>
              <a:buSzPts val="1800"/>
              <a:buChar char="●"/>
            </a:pPr>
            <a:r>
              <a:rPr lang="en-US"/>
              <a:t>Yoga is a ancient and popular type of exercise. In last few years, yoga has gain more popularity around the world.</a:t>
            </a:r>
            <a:endParaRPr/>
          </a:p>
          <a:p>
            <a:pPr indent="-135890" lvl="0" marL="548640" rtl="0" algn="l">
              <a:lnSpc>
                <a:spcPct val="70000"/>
              </a:lnSpc>
              <a:spcBef>
                <a:spcPts val="1400"/>
              </a:spcBef>
              <a:spcAft>
                <a:spcPts val="0"/>
              </a:spcAft>
              <a:buSzPts val="1800"/>
              <a:buChar char="●"/>
            </a:pPr>
            <a:r>
              <a:rPr lang="en-US"/>
              <a:t>Yoga practice has became a part of daily life of many people. Apart from this, many people are</a:t>
            </a:r>
            <a:r>
              <a:rPr lang="en-US"/>
              <a:t> </a:t>
            </a:r>
            <a:r>
              <a:rPr lang="en-US"/>
              <a:t>taking interest in learning yoga poses.</a:t>
            </a:r>
            <a:endParaRPr/>
          </a:p>
          <a:p>
            <a:pPr indent="-135890" lvl="0" marL="548640" rtl="0" algn="l">
              <a:lnSpc>
                <a:spcPct val="70000"/>
              </a:lnSpc>
              <a:spcBef>
                <a:spcPts val="1400"/>
              </a:spcBef>
              <a:spcAft>
                <a:spcPts val="0"/>
              </a:spcAft>
              <a:buSzPts val="1800"/>
              <a:buChar char="●"/>
            </a:pPr>
            <a:r>
              <a:rPr lang="en-US"/>
              <a:t>In this project, we have built an application using Deep Learning Neural Networks that performs yoga pose classification.</a:t>
            </a:r>
            <a:endParaRPr/>
          </a:p>
          <a:p>
            <a:pPr indent="-135890" lvl="0" marL="548640" rtl="0" algn="l">
              <a:lnSpc>
                <a:spcPct val="70000"/>
              </a:lnSpc>
              <a:spcBef>
                <a:spcPts val="1400"/>
              </a:spcBef>
              <a:spcAft>
                <a:spcPts val="0"/>
              </a:spcAft>
              <a:buSzPts val="1800"/>
              <a:buChar char="●"/>
            </a:pPr>
            <a:r>
              <a:rPr lang="en-US"/>
              <a:t>A user can upload an image of any one yoga pose out of the total 9 classes of yoga poses, viz. are Low Lunge, Downward Facing Dog, Tree Pose, Warrior Pose, Planks, Reverse Planks, Side Planks, Seated Forward Bend and Traingle Pose.</a:t>
            </a:r>
            <a:endParaRPr/>
          </a:p>
          <a:p>
            <a:pPr indent="-135890" lvl="0" marL="548640" rtl="0" algn="l">
              <a:lnSpc>
                <a:spcPct val="70000"/>
              </a:lnSpc>
              <a:spcBef>
                <a:spcPts val="1400"/>
              </a:spcBef>
              <a:spcAft>
                <a:spcPts val="0"/>
              </a:spcAft>
              <a:buSzPts val="1800"/>
              <a:buChar char="●"/>
            </a:pPr>
            <a:r>
              <a:rPr lang="en-US"/>
              <a:t>The application will return a name of the correct form of yoga pose.</a:t>
            </a:r>
            <a:endParaRPr/>
          </a:p>
          <a:p>
            <a:pPr indent="0" lvl="0" marL="548640" rtl="0" algn="l">
              <a:lnSpc>
                <a:spcPct val="70000"/>
              </a:lnSpc>
              <a:spcBef>
                <a:spcPts val="140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447040" lvl="0" marL="91440" rtl="0" algn="ctr">
              <a:lnSpc>
                <a:spcPct val="70000"/>
              </a:lnSpc>
              <a:spcBef>
                <a:spcPts val="1400"/>
              </a:spcBef>
              <a:spcAft>
                <a:spcPts val="0"/>
              </a:spcAft>
              <a:buClr>
                <a:schemeClr val="accent1"/>
              </a:buClr>
              <a:buSzPts val="6700"/>
              <a:buChar char=" "/>
            </a:pPr>
            <a:r>
              <a:rPr b="1" lang="en-US" sz="6700"/>
              <a:t>Related Work </a:t>
            </a:r>
            <a:endParaRPr sz="10400"/>
          </a:p>
        </p:txBody>
      </p:sp>
      <p:sp>
        <p:nvSpPr>
          <p:cNvPr id="124" name="Google Shape;124;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548640" rtl="0" algn="l">
              <a:lnSpc>
                <a:spcPct val="70000"/>
              </a:lnSpc>
              <a:spcBef>
                <a:spcPts val="0"/>
              </a:spcBef>
              <a:spcAft>
                <a:spcPts val="0"/>
              </a:spcAft>
              <a:buNone/>
            </a:pPr>
            <a:r>
              <a:t/>
            </a:r>
            <a:endParaRPr sz="1600"/>
          </a:p>
          <a:p>
            <a:pPr indent="-123190" lvl="0" marL="548640" rtl="0" algn="l">
              <a:lnSpc>
                <a:spcPct val="70000"/>
              </a:lnSpc>
              <a:spcBef>
                <a:spcPts val="1000"/>
              </a:spcBef>
              <a:spcAft>
                <a:spcPts val="0"/>
              </a:spcAft>
              <a:buSzPts val="1600"/>
              <a:buChar char="●"/>
            </a:pPr>
            <a:r>
              <a:rPr lang="en-US" sz="1600"/>
              <a:t>Initially we started Exploring CNN architecture and trained the model accordingly.</a:t>
            </a:r>
            <a:endParaRPr sz="1600"/>
          </a:p>
          <a:p>
            <a:pPr indent="-123190" lvl="0" marL="548640" rtl="0" algn="l">
              <a:lnSpc>
                <a:spcPct val="70000"/>
              </a:lnSpc>
              <a:spcBef>
                <a:spcPts val="1000"/>
              </a:spcBef>
              <a:spcAft>
                <a:spcPts val="0"/>
              </a:spcAft>
              <a:buSzPts val="1600"/>
              <a:buChar char="●"/>
            </a:pPr>
            <a:r>
              <a:rPr lang="en-US" sz="1600"/>
              <a:t>Later we explored more about Vgg16 and trained the model on Vgg16.</a:t>
            </a:r>
            <a:endParaRPr sz="1600"/>
          </a:p>
          <a:p>
            <a:pPr indent="-123190" lvl="0" marL="548640" rtl="0" algn="l">
              <a:lnSpc>
                <a:spcPct val="70000"/>
              </a:lnSpc>
              <a:spcBef>
                <a:spcPts val="1000"/>
              </a:spcBef>
              <a:spcAft>
                <a:spcPts val="0"/>
              </a:spcAft>
              <a:buSzPts val="1600"/>
              <a:buChar char="●"/>
            </a:pPr>
            <a:r>
              <a:rPr lang="en-US" sz="1600"/>
              <a:t>The epochs took lot of time to execute so we explored more about Collab TPU and executed our model into TPU.</a:t>
            </a:r>
            <a:endParaRPr sz="1600"/>
          </a:p>
          <a:p>
            <a:pPr indent="-123190" lvl="0" marL="548640" rtl="0" algn="l">
              <a:lnSpc>
                <a:spcPct val="70000"/>
              </a:lnSpc>
              <a:spcBef>
                <a:spcPts val="1000"/>
              </a:spcBef>
              <a:spcAft>
                <a:spcPts val="0"/>
              </a:spcAft>
              <a:buSzPts val="1600"/>
              <a:buChar char="●"/>
            </a:pPr>
            <a:r>
              <a:rPr lang="en-US" sz="1600"/>
              <a:t>Eventually TPU </a:t>
            </a:r>
            <a:r>
              <a:rPr lang="en-US" sz="1600"/>
              <a:t>increased</a:t>
            </a:r>
            <a:r>
              <a:rPr lang="en-US" sz="1600"/>
              <a:t> the execution speed of epochs.</a:t>
            </a:r>
            <a:endParaRPr sz="1600"/>
          </a:p>
          <a:p>
            <a:pPr indent="-123190" lvl="0" marL="548640" rtl="0" algn="l">
              <a:lnSpc>
                <a:spcPct val="70000"/>
              </a:lnSpc>
              <a:spcBef>
                <a:spcPts val="1000"/>
              </a:spcBef>
              <a:spcAft>
                <a:spcPts val="0"/>
              </a:spcAft>
              <a:buSzPts val="1600"/>
              <a:buChar char="●"/>
            </a:pPr>
            <a:r>
              <a:rPr lang="en-US" sz="1600"/>
              <a:t> Many works have been performed in Yoga Pose classification. </a:t>
            </a:r>
            <a:endParaRPr sz="1600"/>
          </a:p>
          <a:p>
            <a:pPr indent="0" lvl="0" marL="548640" rtl="0" algn="l">
              <a:lnSpc>
                <a:spcPct val="70000"/>
              </a:lnSpc>
              <a:spcBef>
                <a:spcPts val="1000"/>
              </a:spcBef>
              <a:spcAft>
                <a:spcPts val="0"/>
              </a:spcAft>
              <a:buNone/>
            </a:pPr>
            <a:r>
              <a:t/>
            </a:r>
            <a:endParaRPr sz="1600"/>
          </a:p>
          <a:p>
            <a:pPr indent="0" lvl="0" marL="548640" rtl="0" algn="l">
              <a:lnSpc>
                <a:spcPct val="70000"/>
              </a:lnSpc>
              <a:spcBef>
                <a:spcPts val="1000"/>
              </a:spcBef>
              <a:spcAft>
                <a:spcPts val="10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447040" lvl="0" marL="91440" rtl="0" algn="ctr">
              <a:lnSpc>
                <a:spcPct val="70000"/>
              </a:lnSpc>
              <a:spcBef>
                <a:spcPts val="1400"/>
              </a:spcBef>
              <a:spcAft>
                <a:spcPts val="0"/>
              </a:spcAft>
              <a:buClr>
                <a:schemeClr val="accent1"/>
              </a:buClr>
              <a:buSzPts val="6700"/>
              <a:buChar char=" "/>
            </a:pPr>
            <a:r>
              <a:rPr b="1" lang="en-US" sz="6700"/>
              <a:t>Dataset </a:t>
            </a:r>
            <a:endParaRPr sz="10400"/>
          </a:p>
        </p:txBody>
      </p:sp>
      <p:sp>
        <p:nvSpPr>
          <p:cNvPr id="130" name="Google Shape;130;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548640" rtl="0" algn="l">
              <a:lnSpc>
                <a:spcPct val="70000"/>
              </a:lnSpc>
              <a:spcBef>
                <a:spcPts val="1400"/>
              </a:spcBef>
              <a:spcAft>
                <a:spcPts val="0"/>
              </a:spcAft>
              <a:buNone/>
            </a:pPr>
            <a:r>
              <a:t/>
            </a:r>
            <a:endParaRPr sz="1600"/>
          </a:p>
          <a:p>
            <a:pPr indent="-123190" lvl="0" marL="548640" rtl="0" algn="l">
              <a:lnSpc>
                <a:spcPct val="70000"/>
              </a:lnSpc>
              <a:spcBef>
                <a:spcPts val="1400"/>
              </a:spcBef>
              <a:spcAft>
                <a:spcPts val="0"/>
              </a:spcAft>
              <a:buSzPts val="1600"/>
              <a:buChar char="●"/>
            </a:pPr>
            <a:r>
              <a:rPr lang="en-US" sz="1600"/>
              <a:t> We are working on the Yoga pose images as an input to our model. These images are with extension png, jpg, etc.</a:t>
            </a:r>
            <a:endParaRPr sz="1600"/>
          </a:p>
          <a:p>
            <a:pPr indent="-123190" lvl="0" marL="548640" rtl="0" algn="l">
              <a:lnSpc>
                <a:spcPct val="70000"/>
              </a:lnSpc>
              <a:spcBef>
                <a:spcPts val="1400"/>
              </a:spcBef>
              <a:spcAft>
                <a:spcPts val="0"/>
              </a:spcAft>
              <a:buSzPts val="1600"/>
              <a:buChar char="●"/>
            </a:pPr>
            <a:r>
              <a:rPr lang="en-US" sz="1600"/>
              <a:t> Initially, we were planning to use images from the yoga pose dataset available in </a:t>
            </a:r>
            <a:r>
              <a:rPr lang="en-US" sz="1600" u="sng">
                <a:solidFill>
                  <a:schemeClr val="hlink"/>
                </a:solidFill>
                <a:hlinkClick r:id="rId3"/>
              </a:rPr>
              <a:t>this</a:t>
            </a:r>
            <a:r>
              <a:rPr lang="en-US" sz="1600"/>
              <a:t> article. However, due to less number of images available in this dataset, we collected Yoga pose images from various websites and search engines such as Google, Yahoo, Bing and Baidu using web scraping.</a:t>
            </a:r>
            <a:endParaRPr sz="1600"/>
          </a:p>
          <a:p>
            <a:pPr indent="-123190" lvl="0" marL="548640" rtl="0" algn="l">
              <a:lnSpc>
                <a:spcPct val="70000"/>
              </a:lnSpc>
              <a:spcBef>
                <a:spcPts val="1400"/>
              </a:spcBef>
              <a:spcAft>
                <a:spcPts val="0"/>
              </a:spcAft>
              <a:buSzPts val="1600"/>
              <a:buChar char="●"/>
            </a:pPr>
            <a:r>
              <a:rPr lang="en-US" sz="1600"/>
              <a:t>When we collected the images, there were many irrelevant images present in collected images. We performed cleaning of images and splitted them into test and train folders.</a:t>
            </a:r>
            <a:endParaRPr sz="1600"/>
          </a:p>
          <a:p>
            <a:pPr indent="-123190" lvl="0" marL="548640" rtl="0" algn="l">
              <a:lnSpc>
                <a:spcPct val="70000"/>
              </a:lnSpc>
              <a:spcBef>
                <a:spcPts val="1400"/>
              </a:spcBef>
              <a:spcAft>
                <a:spcPts val="0"/>
              </a:spcAft>
              <a:buSzPts val="1600"/>
              <a:buChar char="●"/>
            </a:pPr>
            <a:r>
              <a:rPr lang="en-US" sz="1600"/>
              <a:t>There was not special treatment needed to be used those images in our project.</a:t>
            </a:r>
            <a:endParaRPr sz="1600"/>
          </a:p>
          <a:p>
            <a:pPr indent="0" lvl="0" marL="548640" rtl="0" algn="l">
              <a:lnSpc>
                <a:spcPct val="70000"/>
              </a:lnSpc>
              <a:spcBef>
                <a:spcPts val="140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447040" lvl="0" marL="91440" rtl="0" algn="ctr">
              <a:lnSpc>
                <a:spcPct val="70000"/>
              </a:lnSpc>
              <a:spcBef>
                <a:spcPts val="1400"/>
              </a:spcBef>
              <a:spcAft>
                <a:spcPts val="0"/>
              </a:spcAft>
              <a:buClr>
                <a:schemeClr val="accent1"/>
              </a:buClr>
              <a:buSzPts val="6700"/>
              <a:buChar char=" "/>
            </a:pPr>
            <a:r>
              <a:rPr b="1" lang="en-US" sz="6700"/>
              <a:t>Methods</a:t>
            </a:r>
            <a:endParaRPr sz="10400"/>
          </a:p>
        </p:txBody>
      </p:sp>
      <p:sp>
        <p:nvSpPr>
          <p:cNvPr id="136" name="Google Shape;136;p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88900" lvl="0" marL="548640" rtl="0" algn="l">
              <a:lnSpc>
                <a:spcPct val="70000"/>
              </a:lnSpc>
              <a:spcBef>
                <a:spcPts val="1400"/>
              </a:spcBef>
              <a:spcAft>
                <a:spcPts val="0"/>
              </a:spcAft>
              <a:buSzPts val="1400"/>
              <a:buChar char="●"/>
            </a:pPr>
            <a:r>
              <a:rPr lang="en-US" sz="1400"/>
              <a:t>Since our problem domain was to classify the yoga poses, we started exploring the dataset which can be big enough to train the model, we collected images and manually cleaned them. the dataset Contains 9 classes </a:t>
            </a:r>
            <a:endParaRPr sz="1400"/>
          </a:p>
          <a:p>
            <a:pPr indent="-110490" lvl="0" marL="548640" rtl="0" algn="l">
              <a:lnSpc>
                <a:spcPct val="70000"/>
              </a:lnSpc>
              <a:spcBef>
                <a:spcPts val="1400"/>
              </a:spcBef>
              <a:spcAft>
                <a:spcPts val="0"/>
              </a:spcAft>
              <a:buSzPts val="1400"/>
              <a:buChar char="●"/>
            </a:pPr>
            <a:r>
              <a:rPr lang="en-US" sz="1400"/>
              <a:t>We explored CNN architecture but in order to get higher accuracy we considered another alternative which is VGG16 and trained 2 classes on VGG16.</a:t>
            </a:r>
            <a:endParaRPr sz="1400"/>
          </a:p>
          <a:p>
            <a:pPr indent="-110490" lvl="0" marL="548640" rtl="0" algn="l">
              <a:lnSpc>
                <a:spcPct val="70000"/>
              </a:lnSpc>
              <a:spcBef>
                <a:spcPts val="1400"/>
              </a:spcBef>
              <a:spcAft>
                <a:spcPts val="0"/>
              </a:spcAft>
              <a:buSzPts val="1400"/>
              <a:buChar char="●"/>
            </a:pPr>
            <a:r>
              <a:rPr lang="en-US" sz="1400"/>
              <a:t>For all classes classification we trained Inception model tuning some of the hyper parameters.</a:t>
            </a:r>
            <a:endParaRPr sz="1400"/>
          </a:p>
          <a:p>
            <a:pPr indent="-110490" lvl="0" marL="548640" rtl="0" algn="l">
              <a:lnSpc>
                <a:spcPct val="70000"/>
              </a:lnSpc>
              <a:spcBef>
                <a:spcPts val="1400"/>
              </a:spcBef>
              <a:spcAft>
                <a:spcPts val="0"/>
              </a:spcAft>
              <a:buSzPts val="1400"/>
              <a:buChar char="●"/>
            </a:pPr>
            <a:r>
              <a:rPr lang="en-US" sz="1400"/>
              <a:t>initially we were executing the model on GPU but in order to speed up execution we integrated Collab TPU.</a:t>
            </a:r>
            <a:endParaRPr sz="1400"/>
          </a:p>
          <a:p>
            <a:pPr indent="-110490" lvl="0" marL="548640" rtl="0" algn="l">
              <a:lnSpc>
                <a:spcPct val="70000"/>
              </a:lnSpc>
              <a:spcBef>
                <a:spcPts val="1400"/>
              </a:spcBef>
              <a:spcAft>
                <a:spcPts val="0"/>
              </a:spcAft>
              <a:buSzPts val="1400"/>
              <a:buChar char="●"/>
            </a:pPr>
            <a:r>
              <a:rPr lang="en-US" sz="1400"/>
              <a:t>Below is the Comparison table for approaches we explored.</a:t>
            </a:r>
            <a:endParaRPr sz="1400"/>
          </a:p>
        </p:txBody>
      </p:sp>
      <p:graphicFrame>
        <p:nvGraphicFramePr>
          <p:cNvPr id="137" name="Google Shape;137;p6"/>
          <p:cNvGraphicFramePr/>
          <p:nvPr/>
        </p:nvGraphicFramePr>
        <p:xfrm>
          <a:off x="2353050" y="4138750"/>
          <a:ext cx="3000000" cy="3000000"/>
        </p:xfrm>
        <a:graphic>
          <a:graphicData uri="http://schemas.openxmlformats.org/drawingml/2006/table">
            <a:tbl>
              <a:tblPr>
                <a:noFill/>
                <a:tableStyleId>{FC306696-19A6-4C5D-9B4A-F0E286E10729}</a:tableStyleId>
              </a:tblPr>
              <a:tblGrid>
                <a:gridCol w="1621125"/>
                <a:gridCol w="1621125"/>
                <a:gridCol w="1621125"/>
                <a:gridCol w="1621125"/>
                <a:gridCol w="1621125"/>
              </a:tblGrid>
              <a:tr h="396200">
                <a:tc>
                  <a:txBody>
                    <a:bodyPr/>
                    <a:lstStyle/>
                    <a:p>
                      <a:pPr indent="0" lvl="0" marL="0" rtl="0" algn="l">
                        <a:spcBef>
                          <a:spcPts val="0"/>
                        </a:spcBef>
                        <a:spcAft>
                          <a:spcPts val="0"/>
                        </a:spcAft>
                        <a:buNone/>
                      </a:pPr>
                      <a:r>
                        <a:rPr lang="en-US"/>
                        <a:t>Initial </a:t>
                      </a:r>
                      <a:r>
                        <a:rPr lang="en-US">
                          <a:solidFill>
                            <a:schemeClr val="dk1"/>
                          </a:solidFill>
                        </a:rPr>
                        <a:t>Architectural </a:t>
                      </a:r>
                      <a:r>
                        <a:rPr lang="en-US"/>
                        <a:t>Approach </a:t>
                      </a:r>
                      <a:endParaRPr/>
                    </a:p>
                  </a:txBody>
                  <a:tcPr marT="91425" marB="91425" marR="91425" marL="91425"/>
                </a:tc>
                <a:tc>
                  <a:txBody>
                    <a:bodyPr/>
                    <a:lstStyle/>
                    <a:p>
                      <a:pPr indent="0" lvl="0" marL="0" rtl="0" algn="l">
                        <a:spcBef>
                          <a:spcPts val="0"/>
                        </a:spcBef>
                        <a:spcAft>
                          <a:spcPts val="0"/>
                        </a:spcAft>
                        <a:buNone/>
                      </a:pPr>
                      <a:r>
                        <a:rPr lang="en-US"/>
                        <a:t>Second Architectural Approach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Third</a:t>
                      </a:r>
                      <a:r>
                        <a:rPr lang="en-US">
                          <a:solidFill>
                            <a:schemeClr val="dk1"/>
                          </a:solidFill>
                        </a:rPr>
                        <a:t> Architectural Approach</a:t>
                      </a:r>
                      <a:endParaRPr/>
                    </a:p>
                  </a:txBody>
                  <a:tcPr marT="91425" marB="91425" marR="91425" marL="91425"/>
                </a:tc>
                <a:tc>
                  <a:txBody>
                    <a:bodyPr/>
                    <a:lstStyle/>
                    <a:p>
                      <a:pPr indent="0" lvl="0" marL="0" rtl="0" algn="l">
                        <a:spcBef>
                          <a:spcPts val="0"/>
                        </a:spcBef>
                        <a:spcAft>
                          <a:spcPts val="0"/>
                        </a:spcAft>
                        <a:buNone/>
                      </a:pPr>
                      <a:r>
                        <a:rPr lang="en-US"/>
                        <a:t>Fourth </a:t>
                      </a:r>
                      <a:r>
                        <a:rPr lang="en-US">
                          <a:solidFill>
                            <a:schemeClr val="dk1"/>
                          </a:solidFill>
                        </a:rPr>
                        <a:t>Architectural </a:t>
                      </a:r>
                      <a:r>
                        <a:rPr lang="en-US"/>
                        <a:t>Approach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Fifth</a:t>
                      </a:r>
                      <a:r>
                        <a:rPr lang="en-US">
                          <a:solidFill>
                            <a:schemeClr val="dk1"/>
                          </a:solidFill>
                        </a:rPr>
                        <a:t> Architectural Approach</a:t>
                      </a:r>
                      <a:endParaRPr/>
                    </a:p>
                  </a:txBody>
                  <a:tcPr marT="91425" marB="91425" marR="91425" marL="91425"/>
                </a:tc>
              </a:tr>
              <a:tr h="396200">
                <a:tc>
                  <a:txBody>
                    <a:bodyPr/>
                    <a:lstStyle/>
                    <a:p>
                      <a:pPr indent="0" lvl="0" marL="0" rtl="0" algn="l">
                        <a:spcBef>
                          <a:spcPts val="0"/>
                        </a:spcBef>
                        <a:spcAft>
                          <a:spcPts val="0"/>
                        </a:spcAft>
                        <a:buNone/>
                      </a:pPr>
                      <a:r>
                        <a:rPr lang="en-US"/>
                        <a:t>CNN</a:t>
                      </a:r>
                      <a:endParaRPr/>
                    </a:p>
                  </a:txBody>
                  <a:tcPr marT="91425" marB="91425" marR="91425" marL="91425"/>
                </a:tc>
                <a:tc>
                  <a:txBody>
                    <a:bodyPr/>
                    <a:lstStyle/>
                    <a:p>
                      <a:pPr indent="0" lvl="0" marL="0" rtl="0" algn="l">
                        <a:spcBef>
                          <a:spcPts val="0"/>
                        </a:spcBef>
                        <a:spcAft>
                          <a:spcPts val="0"/>
                        </a:spcAft>
                        <a:buNone/>
                      </a:pPr>
                      <a:r>
                        <a:rPr lang="en-US"/>
                        <a:t>VGG16 model with 2 classes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Inception model with 2 classes </a:t>
                      </a:r>
                      <a:endParaRPr/>
                    </a:p>
                  </a:txBody>
                  <a:tcPr marT="91425" marB="91425" marR="91425" marL="91425"/>
                </a:tc>
                <a:tc>
                  <a:txBody>
                    <a:bodyPr/>
                    <a:lstStyle/>
                    <a:p>
                      <a:pPr indent="0" lvl="0" marL="0" rtl="0" algn="l">
                        <a:spcBef>
                          <a:spcPts val="0"/>
                        </a:spcBef>
                        <a:spcAft>
                          <a:spcPts val="0"/>
                        </a:spcAft>
                        <a:buNone/>
                      </a:pPr>
                      <a:r>
                        <a:rPr lang="en-US"/>
                        <a:t>Inception model with all classes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VGG16 model with all classes</a:t>
                      </a:r>
                      <a:endParaRPr/>
                    </a:p>
                  </a:txBody>
                  <a:tcPr marT="91425" marB="91425" marR="91425" marL="91425"/>
                </a:tc>
              </a:tr>
              <a:tr h="396200">
                <a:tc>
                  <a:txBody>
                    <a:bodyPr/>
                    <a:lstStyle/>
                    <a:p>
                      <a:pPr indent="0" lvl="0" marL="0" rtl="0" algn="l">
                        <a:spcBef>
                          <a:spcPts val="0"/>
                        </a:spcBef>
                        <a:spcAft>
                          <a:spcPts val="0"/>
                        </a:spcAft>
                        <a:buNone/>
                      </a:pPr>
                      <a:r>
                        <a:rPr lang="en-US"/>
                        <a:t>Predicted Close to pose </a:t>
                      </a:r>
                      <a:endParaRPr/>
                    </a:p>
                  </a:txBody>
                  <a:tcPr marT="91425" marB="91425" marR="91425" marL="91425"/>
                </a:tc>
                <a:tc>
                  <a:txBody>
                    <a:bodyPr/>
                    <a:lstStyle/>
                    <a:p>
                      <a:pPr indent="0" lvl="0" marL="0" rtl="0" algn="l">
                        <a:spcBef>
                          <a:spcPts val="0"/>
                        </a:spcBef>
                        <a:spcAft>
                          <a:spcPts val="0"/>
                        </a:spcAft>
                        <a:buNone/>
                      </a:pPr>
                      <a:r>
                        <a:rPr lang="en-US"/>
                        <a:t>57%</a:t>
                      </a:r>
                      <a:endParaRPr/>
                    </a:p>
                  </a:txBody>
                  <a:tcPr marT="91425" marB="91425" marR="91425" marL="91425"/>
                </a:tc>
                <a:tc>
                  <a:txBody>
                    <a:bodyPr/>
                    <a:lstStyle/>
                    <a:p>
                      <a:pPr indent="0" lvl="0" marL="0" rtl="0" algn="l">
                        <a:spcBef>
                          <a:spcPts val="0"/>
                        </a:spcBef>
                        <a:spcAft>
                          <a:spcPts val="0"/>
                        </a:spcAft>
                        <a:buNone/>
                      </a:pPr>
                      <a:r>
                        <a:rPr lang="en-US"/>
                        <a:t>86%</a:t>
                      </a:r>
                      <a:endParaRPr/>
                    </a:p>
                  </a:txBody>
                  <a:tcPr marT="91425" marB="91425" marR="91425" marL="91425"/>
                </a:tc>
                <a:tc>
                  <a:txBody>
                    <a:bodyPr/>
                    <a:lstStyle/>
                    <a:p>
                      <a:pPr indent="0" lvl="0" marL="0" rtl="0" algn="l">
                        <a:spcBef>
                          <a:spcPts val="0"/>
                        </a:spcBef>
                        <a:spcAft>
                          <a:spcPts val="0"/>
                        </a:spcAft>
                        <a:buNone/>
                      </a:pPr>
                      <a:r>
                        <a:rPr lang="en-US"/>
                        <a:t>19% </a:t>
                      </a:r>
                      <a:endParaRPr/>
                    </a:p>
                  </a:txBody>
                  <a:tcPr marT="91425" marB="91425" marR="91425" marL="91425"/>
                </a:tc>
                <a:tc>
                  <a:txBody>
                    <a:bodyPr/>
                    <a:lstStyle/>
                    <a:p>
                      <a:pPr indent="0" lvl="0" marL="0" rtl="0" algn="l">
                        <a:spcBef>
                          <a:spcPts val="0"/>
                        </a:spcBef>
                        <a:spcAft>
                          <a:spcPts val="0"/>
                        </a:spcAft>
                        <a:buNone/>
                      </a:pPr>
                      <a:r>
                        <a:rPr lang="en-US"/>
                        <a:t>32%</a:t>
                      </a:r>
                      <a:endParaRPr/>
                    </a:p>
                  </a:txBody>
                  <a:tcPr marT="91425" marB="91425" marR="91425" marL="91425"/>
                </a:tc>
              </a:tr>
            </a:tbl>
          </a:graphicData>
        </a:graphic>
      </p:graphicFrame>
      <p:graphicFrame>
        <p:nvGraphicFramePr>
          <p:cNvPr id="138" name="Google Shape;138;p6"/>
          <p:cNvGraphicFramePr/>
          <p:nvPr/>
        </p:nvGraphicFramePr>
        <p:xfrm>
          <a:off x="1423200" y="5552200"/>
          <a:ext cx="3000000" cy="3000000"/>
        </p:xfrm>
        <a:graphic>
          <a:graphicData uri="http://schemas.openxmlformats.org/drawingml/2006/table">
            <a:tbl>
              <a:tblPr>
                <a:noFill/>
                <a:tableStyleId>{FC306696-19A6-4C5D-9B4A-F0E286E10729}</a:tableStyleId>
              </a:tblPr>
              <a:tblGrid>
                <a:gridCol w="929850"/>
              </a:tblGrid>
              <a:tr h="601950">
                <a:tc>
                  <a:txBody>
                    <a:bodyPr/>
                    <a:lstStyle/>
                    <a:p>
                      <a:pPr indent="0" lvl="0" marL="0" rtl="0" algn="l">
                        <a:spcBef>
                          <a:spcPts val="0"/>
                        </a:spcBef>
                        <a:spcAft>
                          <a:spcPts val="0"/>
                        </a:spcAft>
                        <a:buNone/>
                      </a:pPr>
                      <a:r>
                        <a:rPr lang="en-US"/>
                        <a:t>  Results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805e0f35b1_0_0"/>
          <p:cNvSpPr txBox="1"/>
          <p:nvPr>
            <p:ph type="title"/>
          </p:nvPr>
        </p:nvSpPr>
        <p:spPr>
          <a:xfrm>
            <a:off x="1066800" y="528800"/>
            <a:ext cx="10058400" cy="941700"/>
          </a:xfrm>
          <a:prstGeom prst="rect">
            <a:avLst/>
          </a:prstGeom>
        </p:spPr>
        <p:txBody>
          <a:bodyPr anchorCtr="0" anchor="b" bIns="45700" lIns="91425" spcFirstLastPara="1" rIns="91425" wrap="square" tIns="45700">
            <a:noAutofit/>
          </a:bodyPr>
          <a:lstStyle/>
          <a:p>
            <a:pPr indent="-447040" lvl="0" marL="91440" rtl="0" algn="ctr">
              <a:lnSpc>
                <a:spcPct val="70000"/>
              </a:lnSpc>
              <a:spcBef>
                <a:spcPts val="1400"/>
              </a:spcBef>
              <a:spcAft>
                <a:spcPts val="0"/>
              </a:spcAft>
              <a:buClr>
                <a:schemeClr val="accent1"/>
              </a:buClr>
              <a:buSzPts val="6700"/>
              <a:buChar char=" "/>
            </a:pPr>
            <a:r>
              <a:rPr b="1" lang="en-US" sz="6700"/>
              <a:t>Experiments</a:t>
            </a:r>
            <a:endParaRPr sz="6700"/>
          </a:p>
        </p:txBody>
      </p:sp>
      <p:sp>
        <p:nvSpPr>
          <p:cNvPr id="144" name="Google Shape;144;g805e0f35b1_0_0"/>
          <p:cNvSpPr txBox="1"/>
          <p:nvPr>
            <p:ph idx="1" type="body"/>
          </p:nvPr>
        </p:nvSpPr>
        <p:spPr>
          <a:xfrm>
            <a:off x="1066800" y="1726900"/>
            <a:ext cx="10058400" cy="4552800"/>
          </a:xfrm>
          <a:prstGeom prst="rect">
            <a:avLst/>
          </a:prstGeom>
        </p:spPr>
        <p:txBody>
          <a:bodyPr anchorCtr="0" anchor="t" bIns="45700" lIns="0" spcFirstLastPara="1" rIns="0" wrap="square" tIns="45700">
            <a:noAutofit/>
          </a:bodyPr>
          <a:lstStyle/>
          <a:p>
            <a:pPr indent="-317500" lvl="0" marL="457200" rtl="0" algn="l">
              <a:lnSpc>
                <a:spcPct val="100000"/>
              </a:lnSpc>
              <a:spcBef>
                <a:spcPts val="0"/>
              </a:spcBef>
              <a:spcAft>
                <a:spcPts val="0"/>
              </a:spcAft>
              <a:buSzPts val="1400"/>
              <a:buChar char="●"/>
            </a:pPr>
            <a:r>
              <a:rPr lang="en-US" sz="1400"/>
              <a:t> We performed image augmentation to the whole dataset and </a:t>
            </a:r>
            <a:r>
              <a:rPr lang="en-US" sz="1400"/>
              <a:t>augmented images were used to train model.</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Inception - In this architecture we used transfer learning and tuned the model freezing and unfreezing the layers also we increased epochs in order to get best accuracy. The final accuracy we got is 19% for all the classes in datasets.</a:t>
            </a:r>
            <a:endParaRPr sz="1400"/>
          </a:p>
          <a:p>
            <a:pPr indent="-317500" lvl="1" marL="914400" rtl="0" algn="l">
              <a:lnSpc>
                <a:spcPct val="100000"/>
              </a:lnSpc>
              <a:spcBef>
                <a:spcPts val="0"/>
              </a:spcBef>
              <a:spcAft>
                <a:spcPts val="0"/>
              </a:spcAft>
              <a:buSzPts val="1400"/>
              <a:buChar char="○"/>
            </a:pPr>
            <a:r>
              <a:rPr lang="en-US" sz="1400"/>
              <a:t>Layers : GlobalAveragePooling2D</a:t>
            </a:r>
            <a:endParaRPr sz="1400"/>
          </a:p>
          <a:p>
            <a:pPr indent="-317500" lvl="1" marL="914400" rtl="0" algn="l">
              <a:lnSpc>
                <a:spcPct val="100000"/>
              </a:lnSpc>
              <a:spcBef>
                <a:spcPts val="0"/>
              </a:spcBef>
              <a:spcAft>
                <a:spcPts val="0"/>
              </a:spcAft>
              <a:buSzPts val="1400"/>
              <a:buChar char="○"/>
            </a:pPr>
            <a:r>
              <a:rPr lang="en-US" sz="1400"/>
              <a:t>Activation Functions: relu and softmax</a:t>
            </a:r>
            <a:endParaRPr sz="1400"/>
          </a:p>
          <a:p>
            <a:pPr indent="-317500" lvl="1" marL="914400" rtl="0" algn="l">
              <a:lnSpc>
                <a:spcPct val="100000"/>
              </a:lnSpc>
              <a:spcBef>
                <a:spcPts val="0"/>
              </a:spcBef>
              <a:spcAft>
                <a:spcPts val="0"/>
              </a:spcAft>
              <a:buSzPts val="1400"/>
              <a:buChar char="○"/>
            </a:pPr>
            <a:r>
              <a:rPr lang="en-US" sz="1400"/>
              <a:t>Optimiser: </a:t>
            </a:r>
            <a:r>
              <a:rPr lang="en-US" sz="1400"/>
              <a:t>rmsprop</a:t>
            </a:r>
            <a:endParaRPr sz="1400"/>
          </a:p>
          <a:p>
            <a:pPr indent="-317500" lvl="1" marL="914400" rtl="0" algn="l">
              <a:lnSpc>
                <a:spcPct val="100000"/>
              </a:lnSpc>
              <a:spcBef>
                <a:spcPts val="0"/>
              </a:spcBef>
              <a:spcAft>
                <a:spcPts val="0"/>
              </a:spcAft>
              <a:buSzPts val="1400"/>
              <a:buChar char="○"/>
            </a:pPr>
            <a:r>
              <a:rPr lang="en-US" sz="1400"/>
              <a:t>Fine Tuning Layer - Freeze and Unfreeze the layer</a:t>
            </a:r>
            <a:endParaRPr sz="1400"/>
          </a:p>
          <a:p>
            <a:pPr indent="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Vgg16 - We trained our model using Vgg16 architecture and initially we trained the model only with two classes and it performed fairly good with with 57% accuracy</a:t>
            </a:r>
            <a:endParaRPr sz="1400"/>
          </a:p>
          <a:p>
            <a:pPr indent="-317500" lvl="1" marL="914400" rtl="0" algn="l">
              <a:lnSpc>
                <a:spcPct val="100000"/>
              </a:lnSpc>
              <a:spcBef>
                <a:spcPts val="0"/>
              </a:spcBef>
              <a:spcAft>
                <a:spcPts val="0"/>
              </a:spcAft>
              <a:buSzPts val="1400"/>
              <a:buChar char="○"/>
            </a:pPr>
            <a:r>
              <a:rPr lang="en-US" sz="1400"/>
              <a:t>Layers : GlobalAveragePooling2D</a:t>
            </a:r>
            <a:endParaRPr sz="1400"/>
          </a:p>
          <a:p>
            <a:pPr indent="-317500" lvl="1" marL="914400" rtl="0" algn="l">
              <a:lnSpc>
                <a:spcPct val="100000"/>
              </a:lnSpc>
              <a:spcBef>
                <a:spcPts val="0"/>
              </a:spcBef>
              <a:spcAft>
                <a:spcPts val="0"/>
              </a:spcAft>
              <a:buSzPts val="1400"/>
              <a:buChar char="○"/>
            </a:pPr>
            <a:r>
              <a:rPr lang="en-US" sz="1400"/>
              <a:t>Activation Functions: relu and softmax                </a:t>
            </a:r>
            <a:endParaRPr sz="1400"/>
          </a:p>
          <a:p>
            <a:pPr indent="-317500" lvl="1" marL="914400" rtl="0" algn="l">
              <a:lnSpc>
                <a:spcPct val="100000"/>
              </a:lnSpc>
              <a:spcBef>
                <a:spcPts val="0"/>
              </a:spcBef>
              <a:spcAft>
                <a:spcPts val="0"/>
              </a:spcAft>
              <a:buSzPts val="1400"/>
              <a:buChar char="○"/>
            </a:pPr>
            <a:r>
              <a:rPr lang="en-US" sz="1400"/>
              <a:t>Optimiser: SGD </a:t>
            </a:r>
            <a:endParaRPr sz="1400"/>
          </a:p>
          <a:p>
            <a:pPr indent="-317500" lvl="1" marL="914400" rtl="0" algn="l">
              <a:lnSpc>
                <a:spcPct val="100000"/>
              </a:lnSpc>
              <a:spcBef>
                <a:spcPts val="0"/>
              </a:spcBef>
              <a:spcAft>
                <a:spcPts val="0"/>
              </a:spcAft>
              <a:buSzPts val="1400"/>
              <a:buChar char="○"/>
            </a:pPr>
            <a:r>
              <a:rPr lang="en-US" sz="1400"/>
              <a:t>Fine Tuning Layer - Freeze and Unfreeze the layer</a:t>
            </a:r>
            <a:endParaRPr sz="1400"/>
          </a:p>
          <a:p>
            <a:pPr indent="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CNN - CNN model was used as a part of experiment,it was predicting the image very close to pose so for better performance we thought of trying couple of another alternatives. </a:t>
            </a:r>
            <a:endParaRPr sz="1400"/>
          </a:p>
          <a:p>
            <a:pPr indent="-317500" lvl="1" marL="914400" rtl="0" algn="l">
              <a:lnSpc>
                <a:spcPct val="100000"/>
              </a:lnSpc>
              <a:spcBef>
                <a:spcPts val="0"/>
              </a:spcBef>
              <a:spcAft>
                <a:spcPts val="0"/>
              </a:spcAft>
              <a:buSzPts val="1400"/>
              <a:buChar char="○"/>
            </a:pPr>
            <a:r>
              <a:rPr lang="en-US" sz="1400"/>
              <a:t>Layers: Convolution2D and Max Pooling layers.  </a:t>
            </a:r>
            <a:endParaRPr sz="1400"/>
          </a:p>
          <a:p>
            <a:pPr indent="-317500" lvl="1" marL="914400" rtl="0" algn="l">
              <a:lnSpc>
                <a:spcPct val="100000"/>
              </a:lnSpc>
              <a:spcBef>
                <a:spcPts val="0"/>
              </a:spcBef>
              <a:spcAft>
                <a:spcPts val="0"/>
              </a:spcAft>
              <a:buSzPts val="1400"/>
              <a:buChar char="○"/>
            </a:pPr>
            <a:r>
              <a:rPr lang="en-US" sz="1400"/>
              <a:t>Activation Functions: relu and softmax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86f5967e81_0_26"/>
          <p:cNvSpPr txBox="1"/>
          <p:nvPr>
            <p:ph type="title"/>
          </p:nvPr>
        </p:nvSpPr>
        <p:spPr>
          <a:xfrm>
            <a:off x="1097280" y="758952"/>
            <a:ext cx="10058400" cy="3566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t>Deployment of model</a:t>
            </a:r>
            <a:br>
              <a:rPr b="1" lang="en-US"/>
            </a:br>
            <a:endParaRPr b="1"/>
          </a:p>
        </p:txBody>
      </p:sp>
      <p:sp>
        <p:nvSpPr>
          <p:cNvPr id="150" name="Google Shape;150;g86f5967e81_0_26"/>
          <p:cNvSpPr txBox="1"/>
          <p:nvPr>
            <p:ph idx="1" type="body"/>
          </p:nvPr>
        </p:nvSpPr>
        <p:spPr>
          <a:xfrm>
            <a:off x="1097280" y="4453128"/>
            <a:ext cx="10058400" cy="1143000"/>
          </a:xfrm>
          <a:prstGeom prst="rect">
            <a:avLst/>
          </a:prstGeom>
        </p:spPr>
        <p:txBody>
          <a:bodyPr anchorCtr="0" anchor="t" bIns="45700" lIns="91425" spcFirstLastPara="1" rIns="91425" wrap="square" tIns="45700">
            <a:noAutofit/>
          </a:bodyPr>
          <a:lstStyle/>
          <a:p>
            <a:pPr indent="0" lvl="0" marL="0" rtl="0" algn="l">
              <a:spcBef>
                <a:spcPts val="1200"/>
              </a:spcBef>
              <a:spcAft>
                <a:spcPts val="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86f5967e81_0_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6f5967e81_0_7"/>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157" name="Google Shape;157;g86f5967e81_0_7"/>
          <p:cNvPicPr preferRelativeResize="0"/>
          <p:nvPr/>
        </p:nvPicPr>
        <p:blipFill>
          <a:blip r:embed="rId3">
            <a:alphaModFix/>
          </a:blip>
          <a:stretch>
            <a:fillRect/>
          </a:stretch>
        </p:blipFill>
        <p:spPr>
          <a:xfrm>
            <a:off x="30475" y="490375"/>
            <a:ext cx="12192000" cy="502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2020-05-19T01:57:15Z</dcterms:created>
  <dc:creator>Asha Aher</dc:creator>
</cp:coreProperties>
</file>