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7" d="100"/>
          <a:sy n="87" d="100"/>
        </p:scale>
        <p:origin x="38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4/19/2017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BellaBeat</a:t>
            </a:r>
            <a:r>
              <a:rPr lang="en-US" dirty="0"/>
              <a:t> Leaf – Health Tracker</a:t>
            </a:r>
          </a:p>
        </p:txBody>
      </p:sp>
      <p:sp>
        <p:nvSpPr>
          <p:cNvPr id="3" name="Subtitle 2"/>
          <p:cNvSpPr>
            <a:spLocks noGrp="1"/>
          </p:cNvSpPr>
          <p:nvPr>
            <p:ph type="subTitle" idx="1"/>
          </p:nvPr>
        </p:nvSpPr>
        <p:spPr/>
        <p:txBody>
          <a:bodyPr>
            <a:normAutofit lnSpcReduction="10000"/>
          </a:bodyPr>
          <a:lstStyle/>
          <a:p>
            <a:pPr algn="r"/>
            <a:r>
              <a:rPr lang="en-US" dirty="0"/>
              <a:t>Akshaya Udayakumar</a:t>
            </a:r>
          </a:p>
          <a:p>
            <a:pPr algn="r"/>
            <a:r>
              <a:rPr lang="en-US" dirty="0" err="1"/>
              <a:t>Nanditha</a:t>
            </a:r>
            <a:r>
              <a:rPr lang="en-US" dirty="0"/>
              <a:t> </a:t>
            </a:r>
            <a:r>
              <a:rPr lang="en-US" dirty="0" err="1"/>
              <a:t>Valsaraj</a:t>
            </a:r>
            <a:endParaRPr lang="en-US" dirty="0"/>
          </a:p>
          <a:p>
            <a:pPr algn="r"/>
            <a:r>
              <a:rPr lang="en-US" dirty="0" err="1"/>
              <a:t>Sushma</a:t>
            </a:r>
            <a:r>
              <a:rPr lang="en-US" dirty="0"/>
              <a:t> </a:t>
            </a:r>
            <a:r>
              <a:rPr lang="en-US" dirty="0" err="1"/>
              <a:t>Challa</a:t>
            </a:r>
            <a:endParaRPr lang="en-US" dirty="0"/>
          </a:p>
        </p:txBody>
      </p:sp>
    </p:spTree>
    <p:extLst>
      <p:ext uri="{BB962C8B-B14F-4D97-AF65-F5344CB8AC3E}">
        <p14:creationId xmlns:p14="http://schemas.microsoft.com/office/powerpoint/2010/main" val="122764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DEVICE DESCRIPTION</a:t>
            </a:r>
          </a:p>
        </p:txBody>
      </p:sp>
      <p:pic>
        <p:nvPicPr>
          <p:cNvPr id="5" name="Content Placeholder 4"/>
          <p:cNvPicPr>
            <a:picLocks noGrp="1" noChangeAspect="1"/>
          </p:cNvPicPr>
          <p:nvPr>
            <p:ph idx="1"/>
          </p:nvPr>
        </p:nvPicPr>
        <p:blipFill>
          <a:blip r:embed="rId2"/>
          <a:stretch>
            <a:fillRect/>
          </a:stretch>
        </p:blipFill>
        <p:spPr>
          <a:xfrm>
            <a:off x="9710779" y="1905000"/>
            <a:ext cx="1793833" cy="1793833"/>
          </a:xfrm>
        </p:spPr>
      </p:pic>
      <p:pic>
        <p:nvPicPr>
          <p:cNvPr id="7" name="Picture 6"/>
          <p:cNvPicPr>
            <a:picLocks noChangeAspect="1"/>
          </p:cNvPicPr>
          <p:nvPr/>
        </p:nvPicPr>
        <p:blipFill>
          <a:blip r:embed="rId3"/>
          <a:stretch>
            <a:fillRect/>
          </a:stretch>
        </p:blipFill>
        <p:spPr>
          <a:xfrm>
            <a:off x="9807937" y="4670853"/>
            <a:ext cx="1726986" cy="1249448"/>
          </a:xfrm>
          <a:prstGeom prst="rect">
            <a:avLst/>
          </a:prstGeom>
        </p:spPr>
      </p:pic>
      <p:sp>
        <p:nvSpPr>
          <p:cNvPr id="8" name="Rectangle 7"/>
          <p:cNvSpPr/>
          <p:nvPr/>
        </p:nvSpPr>
        <p:spPr>
          <a:xfrm>
            <a:off x="1198605" y="1445742"/>
            <a:ext cx="8266671" cy="5078313"/>
          </a:xfrm>
          <a:prstGeom prst="rect">
            <a:avLst/>
          </a:prstGeom>
        </p:spPr>
        <p:txBody>
          <a:bodyPr wrap="square">
            <a:spAutoFit/>
          </a:bodyPr>
          <a:lstStyle/>
          <a:p>
            <a:pPr marL="285750" indent="-285750">
              <a:buFont typeface="Arial" panose="020B0604020202020204" pitchFamily="34" charset="0"/>
              <a:buChar char="•"/>
            </a:pPr>
            <a:r>
              <a:rPr lang="en-US" dirty="0"/>
              <a:t>The device uses Bluetooth low energy to communicate and interact with the mobile application.</a:t>
            </a:r>
          </a:p>
          <a:p>
            <a:pPr marL="285750" indent="-285750">
              <a:buFont typeface="Arial" panose="020B0604020202020204" pitchFamily="34" charset="0"/>
              <a:buChar char="•"/>
            </a:pPr>
            <a:r>
              <a:rPr lang="en-US" dirty="0"/>
              <a:t>The Leaf has a 14-day memory. The LEAF collects the data and syncs it via wireless with the LEAF application in the phone.</a:t>
            </a:r>
          </a:p>
          <a:p>
            <a:pPr marL="285750" indent="-285750" algn="just">
              <a:buFont typeface="Arial" panose="020B0604020202020204" pitchFamily="34" charset="0"/>
              <a:buChar char="•"/>
            </a:pPr>
            <a:r>
              <a:rPr lang="en-US" dirty="0"/>
              <a:t>It measures 1.9x1.18x0.51 inches and weighs 0.635 ounce. The Leaf runs on a CR2032 coin cell battery that need to be replaced every few months. It's water-resistant but not waterproof.</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p:cNvPicPr>
            <a:picLocks noChangeAspect="1"/>
          </p:cNvPicPr>
          <p:nvPr/>
        </p:nvPicPr>
        <p:blipFill>
          <a:blip r:embed="rId4"/>
          <a:stretch>
            <a:fillRect/>
          </a:stretch>
        </p:blipFill>
        <p:spPr>
          <a:xfrm>
            <a:off x="1799878" y="3985701"/>
            <a:ext cx="6869570" cy="2619751"/>
          </a:xfrm>
          <a:prstGeom prst="rect">
            <a:avLst/>
          </a:prstGeom>
        </p:spPr>
      </p:pic>
    </p:spTree>
    <p:extLst>
      <p:ext uri="{BB962C8B-B14F-4D97-AF65-F5344CB8AC3E}">
        <p14:creationId xmlns:p14="http://schemas.microsoft.com/office/powerpoint/2010/main" val="1187571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PRIVACY POLICIES &amp; PRACTICES </a:t>
            </a:r>
          </a:p>
        </p:txBody>
      </p:sp>
      <p:sp>
        <p:nvSpPr>
          <p:cNvPr id="3" name="Content Placeholder 2"/>
          <p:cNvSpPr>
            <a:spLocks noGrp="1"/>
          </p:cNvSpPr>
          <p:nvPr>
            <p:ph idx="1"/>
          </p:nvPr>
        </p:nvSpPr>
        <p:spPr>
          <a:xfrm>
            <a:off x="1361873" y="1449421"/>
            <a:ext cx="10457234" cy="4961107"/>
          </a:xfrm>
        </p:spPr>
        <p:txBody>
          <a:bodyPr>
            <a:normAutofit/>
          </a:bodyPr>
          <a:lstStyle/>
          <a:p>
            <a:pPr algn="just">
              <a:buFont typeface="Arial" panose="020B0604020202020204" pitchFamily="34" charset="0"/>
              <a:buChar char="•"/>
            </a:pPr>
            <a:r>
              <a:rPr lang="en-US" dirty="0"/>
              <a:t>In the privacy policy, it is stated that there are data which are collected from the user with consent and which are collected automatically by the application or the device. Information such as </a:t>
            </a:r>
            <a:r>
              <a:rPr lang="en-US" b="1" dirty="0"/>
              <a:t>name, age, email id, weight, </a:t>
            </a:r>
            <a:r>
              <a:rPr lang="en-US" dirty="0"/>
              <a:t>etc. are collected with the consent of the user. But there are other data which are collected automatically by the application. </a:t>
            </a:r>
          </a:p>
          <a:p>
            <a:pPr algn="just">
              <a:buFont typeface="Arial" panose="020B0604020202020204" pitchFamily="34" charset="0"/>
              <a:buChar char="•"/>
            </a:pPr>
            <a:r>
              <a:rPr lang="en-US" dirty="0"/>
              <a:t>Information collection like collecting the </a:t>
            </a:r>
            <a:r>
              <a:rPr lang="en-US" b="1" dirty="0"/>
              <a:t>device type, IP address, location data, unique mobile id and other applications installed in the mobile device</a:t>
            </a:r>
            <a:r>
              <a:rPr lang="en-US" dirty="0"/>
              <a:t>. Also another concern is the non existence of information security guarantee by the manufacturer. They do not provide a secure environment for the data they collect from the devices and do not provide a warrant  that personal data will be protected against, loss, misuse, or alteration by third parties.</a:t>
            </a:r>
          </a:p>
          <a:p>
            <a:pPr algn="just">
              <a:buFont typeface="Arial" panose="020B0604020202020204" pitchFamily="34" charset="0"/>
              <a:buChar char="•"/>
            </a:pPr>
            <a:r>
              <a:rPr lang="en-US" dirty="0"/>
              <a:t>Manufacturer use these collected data for registration with the services, communication, preventing misuses, providing features available, ensuring the technical functionality and security of the Service, improving customer service, protecting our rights, managing service, develop, improve, and protect the Service, audit and analyze the Service.</a:t>
            </a:r>
          </a:p>
          <a:p>
            <a:endParaRPr lang="en-US" dirty="0"/>
          </a:p>
        </p:txBody>
      </p:sp>
    </p:spTree>
    <p:extLst>
      <p:ext uri="{BB962C8B-B14F-4D97-AF65-F5344CB8AC3E}">
        <p14:creationId xmlns:p14="http://schemas.microsoft.com/office/powerpoint/2010/main" val="93637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ANALYSIS OF NETWORK PACKETS</a:t>
            </a:r>
          </a:p>
        </p:txBody>
      </p:sp>
      <p:sp>
        <p:nvSpPr>
          <p:cNvPr id="3" name="Content Placeholder 2"/>
          <p:cNvSpPr>
            <a:spLocks noGrp="1"/>
          </p:cNvSpPr>
          <p:nvPr>
            <p:ph idx="1"/>
          </p:nvPr>
        </p:nvSpPr>
        <p:spPr>
          <a:xfrm>
            <a:off x="1307829" y="1342418"/>
            <a:ext cx="10214043" cy="4815191"/>
          </a:xfrm>
        </p:spPr>
        <p:txBody>
          <a:bodyPr>
            <a:normAutofit/>
          </a:bodyPr>
          <a:lstStyle/>
          <a:p>
            <a:pPr algn="just">
              <a:buFont typeface="Arial" panose="020B0604020202020204" pitchFamily="34" charset="0"/>
              <a:buChar char="•"/>
            </a:pPr>
            <a:r>
              <a:rPr lang="en-US" dirty="0"/>
              <a:t>Our first step towards analyzing the device is to check  whether the network packet has been secured by encryption. In the case of Leaf it is found that the  network packets are </a:t>
            </a:r>
            <a:r>
              <a:rPr lang="en-US" b="1" dirty="0"/>
              <a:t>not encrypted </a:t>
            </a:r>
            <a:r>
              <a:rPr lang="en-US" dirty="0"/>
              <a:t>and hence we are able to freely analyze the contents of the packets once captured.</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62078292"/>
              </p:ext>
            </p:extLst>
          </p:nvPr>
        </p:nvGraphicFramePr>
        <p:xfrm>
          <a:off x="1653701" y="2535760"/>
          <a:ext cx="10121090" cy="4209265"/>
        </p:xfrm>
        <a:graphic>
          <a:graphicData uri="http://schemas.openxmlformats.org/drawingml/2006/table">
            <a:tbl>
              <a:tblPr firstRow="1" bandRow="1">
                <a:tableStyleId>{5C22544A-7EE6-4342-B048-85BDC9FD1C3A}</a:tableStyleId>
              </a:tblPr>
              <a:tblGrid>
                <a:gridCol w="5060545">
                  <a:extLst>
                    <a:ext uri="{9D8B030D-6E8A-4147-A177-3AD203B41FA5}">
                      <a16:colId xmlns:a16="http://schemas.microsoft.com/office/drawing/2014/main" val="853951507"/>
                    </a:ext>
                  </a:extLst>
                </a:gridCol>
                <a:gridCol w="5060545">
                  <a:extLst>
                    <a:ext uri="{9D8B030D-6E8A-4147-A177-3AD203B41FA5}">
                      <a16:colId xmlns:a16="http://schemas.microsoft.com/office/drawing/2014/main" val="1604654740"/>
                    </a:ext>
                  </a:extLst>
                </a:gridCol>
              </a:tblGrid>
              <a:tr h="479815">
                <a:tc>
                  <a:txBody>
                    <a:bodyPr/>
                    <a:lstStyle/>
                    <a:p>
                      <a:pPr algn="ctr"/>
                      <a:r>
                        <a:rPr lang="en-US" dirty="0"/>
                        <a:t>Packet name</a:t>
                      </a:r>
                    </a:p>
                  </a:txBody>
                  <a:tcPr/>
                </a:tc>
                <a:tc>
                  <a:txBody>
                    <a:bodyPr/>
                    <a:lstStyle/>
                    <a:p>
                      <a:pPr algn="ctr"/>
                      <a:r>
                        <a:rPr lang="en-US" dirty="0"/>
                        <a:t>Details in the Packet</a:t>
                      </a:r>
                    </a:p>
                  </a:txBody>
                  <a:tcPr/>
                </a:tc>
                <a:extLst>
                  <a:ext uri="{0D108BD9-81ED-4DB2-BD59-A6C34878D82A}">
                    <a16:rowId xmlns:a16="http://schemas.microsoft.com/office/drawing/2014/main" val="3216569563"/>
                  </a:ext>
                </a:extLst>
              </a:tr>
              <a:tr h="621839">
                <a:tc>
                  <a:txBody>
                    <a:bodyPr/>
                    <a:lstStyle/>
                    <a:p>
                      <a:pPr algn="ctr"/>
                      <a:r>
                        <a:rPr lang="en-US" dirty="0"/>
                        <a:t>ADV_IND</a:t>
                      </a:r>
                    </a:p>
                  </a:txBody>
                  <a:tcPr/>
                </a:tc>
                <a:tc>
                  <a:txBody>
                    <a:bodyPr/>
                    <a:lstStyle/>
                    <a:p>
                      <a:r>
                        <a:rPr lang="en-US" dirty="0"/>
                        <a:t>Packet header – Advertising address, length and reserved flag. </a:t>
                      </a:r>
                    </a:p>
                    <a:p>
                      <a:r>
                        <a:rPr lang="en-US" dirty="0"/>
                        <a:t>Advertising data – Device name, type, flags, manufacturer specifics. CRC</a:t>
                      </a:r>
                    </a:p>
                  </a:txBody>
                  <a:tcPr/>
                </a:tc>
                <a:extLst>
                  <a:ext uri="{0D108BD9-81ED-4DB2-BD59-A6C34878D82A}">
                    <a16:rowId xmlns:a16="http://schemas.microsoft.com/office/drawing/2014/main" val="3388190304"/>
                  </a:ext>
                </a:extLst>
              </a:tr>
              <a:tr h="711930">
                <a:tc>
                  <a:txBody>
                    <a:bodyPr/>
                    <a:lstStyle/>
                    <a:p>
                      <a:pPr algn="ctr"/>
                      <a:r>
                        <a:rPr lang="en-US" dirty="0"/>
                        <a:t>SCAN_REQ</a:t>
                      </a:r>
                    </a:p>
                  </a:txBody>
                  <a:tcPr/>
                </a:tc>
                <a:tc>
                  <a:txBody>
                    <a:bodyPr/>
                    <a:lstStyle/>
                    <a:p>
                      <a:r>
                        <a:rPr lang="en-US" dirty="0"/>
                        <a:t>Access address, Packet header – Randomized flag, PDU type, scanning and advertising address, CRC.</a:t>
                      </a:r>
                    </a:p>
                  </a:txBody>
                  <a:tcPr/>
                </a:tc>
                <a:extLst>
                  <a:ext uri="{0D108BD9-81ED-4DB2-BD59-A6C34878D82A}">
                    <a16:rowId xmlns:a16="http://schemas.microsoft.com/office/drawing/2014/main" val="97168381"/>
                  </a:ext>
                </a:extLst>
              </a:tr>
              <a:tr h="711930">
                <a:tc>
                  <a:txBody>
                    <a:bodyPr/>
                    <a:lstStyle/>
                    <a:p>
                      <a:pPr algn="ctr"/>
                      <a:r>
                        <a:rPr lang="en-US" dirty="0"/>
                        <a:t>SCAN_RSP</a:t>
                      </a:r>
                    </a:p>
                  </a:txBody>
                  <a:tcPr/>
                </a:tc>
                <a:tc>
                  <a:txBody>
                    <a:bodyPr/>
                    <a:lstStyle/>
                    <a:p>
                      <a:r>
                        <a:rPr lang="en-US" dirty="0"/>
                        <a:t>Packer header, scan response data – length, type, Custom UUID., CRC</a:t>
                      </a:r>
                    </a:p>
                  </a:txBody>
                  <a:tcPr/>
                </a:tc>
                <a:extLst>
                  <a:ext uri="{0D108BD9-81ED-4DB2-BD59-A6C34878D82A}">
                    <a16:rowId xmlns:a16="http://schemas.microsoft.com/office/drawing/2014/main" val="1543127489"/>
                  </a:ext>
                </a:extLst>
              </a:tr>
              <a:tr h="711930">
                <a:tc>
                  <a:txBody>
                    <a:bodyPr/>
                    <a:lstStyle/>
                    <a:p>
                      <a:pPr algn="ctr"/>
                      <a:r>
                        <a:rPr lang="en-US" dirty="0"/>
                        <a:t>CONNECT_REQ</a:t>
                      </a:r>
                    </a:p>
                  </a:txBody>
                  <a:tcPr/>
                </a:tc>
                <a:tc>
                  <a:txBody>
                    <a:bodyPr/>
                    <a:lstStyle/>
                    <a:p>
                      <a:r>
                        <a:rPr lang="en-US" dirty="0"/>
                        <a:t>Packet header, Initiator and advertiser address, Link layer data(access address, window size, interval, latency, etc.), CRC</a:t>
                      </a:r>
                    </a:p>
                  </a:txBody>
                  <a:tcPr/>
                </a:tc>
                <a:extLst>
                  <a:ext uri="{0D108BD9-81ED-4DB2-BD59-A6C34878D82A}">
                    <a16:rowId xmlns:a16="http://schemas.microsoft.com/office/drawing/2014/main" val="3789193078"/>
                  </a:ext>
                </a:extLst>
              </a:tr>
            </a:tbl>
          </a:graphicData>
        </a:graphic>
      </p:graphicFrame>
    </p:spTree>
    <p:extLst>
      <p:ext uri="{BB962C8B-B14F-4D97-AF65-F5344CB8AC3E}">
        <p14:creationId xmlns:p14="http://schemas.microsoft.com/office/powerpoint/2010/main" val="1771427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ANALYZING SECURITY OF THE DEVICE</a:t>
            </a:r>
          </a:p>
        </p:txBody>
      </p:sp>
      <p:sp>
        <p:nvSpPr>
          <p:cNvPr id="3" name="Content Placeholder 2"/>
          <p:cNvSpPr>
            <a:spLocks noGrp="1"/>
          </p:cNvSpPr>
          <p:nvPr>
            <p:ph idx="1"/>
          </p:nvPr>
        </p:nvSpPr>
        <p:spPr>
          <a:xfrm>
            <a:off x="1546698" y="1634247"/>
            <a:ext cx="9957914" cy="4471528"/>
          </a:xfrm>
        </p:spPr>
        <p:txBody>
          <a:bodyPr/>
          <a:lstStyle/>
          <a:p>
            <a:pPr>
              <a:buFont typeface="Arial" panose="020B0604020202020204" pitchFamily="34" charset="0"/>
              <a:buChar char="•"/>
            </a:pPr>
            <a:r>
              <a:rPr lang="en-US" dirty="0"/>
              <a:t>The packets are sent over the network without being encrypted, which gives us a possibility to do </a:t>
            </a:r>
            <a:r>
              <a:rPr lang="en-US" b="1" dirty="0"/>
              <a:t>reverse engineering and send packets from the BLE Sniffer</a:t>
            </a:r>
            <a:r>
              <a:rPr lang="en-US" dirty="0"/>
              <a:t> to the device. </a:t>
            </a:r>
          </a:p>
          <a:p>
            <a:pPr>
              <a:buFont typeface="Arial" panose="020B0604020202020204" pitchFamily="34" charset="0"/>
              <a:buChar char="•"/>
            </a:pPr>
            <a:r>
              <a:rPr lang="en-US" dirty="0"/>
              <a:t>The application sends weekly report to email ID registered in the account. This email is sent in plain text to the user, which makes it </a:t>
            </a:r>
            <a:r>
              <a:rPr lang="en-US" b="1" dirty="0"/>
              <a:t>vulnerable to man-in-the-middle attacks</a:t>
            </a:r>
            <a:r>
              <a:rPr lang="en-US" dirty="0"/>
              <a:t>. If the attacker knows how the Leaf works, he may be able to feed incorrect data to the user through these emails. </a:t>
            </a:r>
          </a:p>
          <a:p>
            <a:pPr>
              <a:buFont typeface="Arial" panose="020B0604020202020204" pitchFamily="34" charset="0"/>
              <a:buChar char="•"/>
            </a:pPr>
            <a:r>
              <a:rPr lang="en-US" dirty="0"/>
              <a:t>The physical address advertised in the Bluetooth packets by the device is not randomized which makes it easier for the attacker to </a:t>
            </a:r>
            <a:r>
              <a:rPr lang="en-US" b="1" dirty="0"/>
              <a:t>determine the location of the user.</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7693351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165</TotalTime>
  <Words>572</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BellaBeat Leaf – Health Tracker</vt:lpstr>
      <vt:lpstr>DEVICE DESCRIPTION</vt:lpstr>
      <vt:lpstr>PRIVACY POLICIES &amp; PRACTICES </vt:lpstr>
      <vt:lpstr>ANALYSIS OF NETWORK PACKETS</vt:lpstr>
      <vt:lpstr>ANALYZING SECURITY OF THE DEVICE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Leaf – Health Tracker</dc:title>
  <dc:creator>Udayakumar, Akshaya</dc:creator>
  <cp:lastModifiedBy>Udayakumar, Akshaya</cp:lastModifiedBy>
  <cp:revision>13</cp:revision>
  <dcterms:created xsi:type="dcterms:W3CDTF">2017-04-19T21:51:20Z</dcterms:created>
  <dcterms:modified xsi:type="dcterms:W3CDTF">2017-04-20T03:43:30Z</dcterms:modified>
</cp:coreProperties>
</file>