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75" r:id="rId2"/>
    <p:sldId id="388" r:id="rId3"/>
    <p:sldId id="390" r:id="rId4"/>
    <p:sldId id="391" r:id="rId5"/>
    <p:sldId id="385" r:id="rId6"/>
    <p:sldId id="394" r:id="rId7"/>
    <p:sldId id="396" r:id="rId8"/>
    <p:sldId id="398" r:id="rId9"/>
    <p:sldId id="395" r:id="rId10"/>
    <p:sldId id="399" r:id="rId11"/>
    <p:sldId id="279" r:id="rId12"/>
    <p:sldId id="400" r:id="rId13"/>
    <p:sldId id="401" r:id="rId14"/>
    <p:sldId id="402" r:id="rId15"/>
    <p:sldId id="403" r:id="rId16"/>
    <p:sldId id="404" r:id="rId17"/>
    <p:sldId id="405" r:id="rId18"/>
    <p:sldId id="406" r:id="rId19"/>
    <p:sldId id="407" r:id="rId20"/>
    <p:sldId id="370" r:id="rId21"/>
    <p:sldId id="408" r:id="rId22"/>
    <p:sldId id="387" r:id="rId23"/>
    <p:sldId id="409"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590" autoAdjust="0"/>
  </p:normalViewPr>
  <p:slideViewPr>
    <p:cSldViewPr>
      <p:cViewPr varScale="1">
        <p:scale>
          <a:sx n="65" d="100"/>
          <a:sy n="65" d="100"/>
        </p:scale>
        <p:origin x="15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G" userId="aad6aad0fcbb10f7" providerId="LiveId" clId="{AFE8E16A-B635-484C-BE4F-40B788363A27}"/>
    <pc:docChg chg="undo custSel delSld modSld">
      <pc:chgData name="Akshaya G" userId="aad6aad0fcbb10f7" providerId="LiveId" clId="{AFE8E16A-B635-484C-BE4F-40B788363A27}" dt="2024-10-24T14:10:22.947" v="99" actId="14100"/>
      <pc:docMkLst>
        <pc:docMk/>
      </pc:docMkLst>
      <pc:sldChg chg="modSp mod">
        <pc:chgData name="Akshaya G" userId="aad6aad0fcbb10f7" providerId="LiveId" clId="{AFE8E16A-B635-484C-BE4F-40B788363A27}" dt="2024-10-23T10:54:10.682" v="19" actId="27636"/>
        <pc:sldMkLst>
          <pc:docMk/>
          <pc:sldMk cId="2559617877" sldId="385"/>
        </pc:sldMkLst>
        <pc:spChg chg="mod">
          <ac:chgData name="Akshaya G" userId="aad6aad0fcbb10f7" providerId="LiveId" clId="{AFE8E16A-B635-484C-BE4F-40B788363A27}" dt="2024-10-23T10:54:10.682" v="19" actId="27636"/>
          <ac:spMkLst>
            <pc:docMk/>
            <pc:sldMk cId="2559617877" sldId="385"/>
            <ac:spMk id="7" creationId="{00000000-0000-0000-0000-000000000000}"/>
          </ac:spMkLst>
        </pc:spChg>
      </pc:sldChg>
      <pc:sldChg chg="modSp mod">
        <pc:chgData name="Akshaya G" userId="aad6aad0fcbb10f7" providerId="LiveId" clId="{AFE8E16A-B635-484C-BE4F-40B788363A27}" dt="2024-10-23T10:53:41.034" v="10" actId="20577"/>
        <pc:sldMkLst>
          <pc:docMk/>
          <pc:sldMk cId="1073926317" sldId="391"/>
        </pc:sldMkLst>
        <pc:spChg chg="mod">
          <ac:chgData name="Akshaya G" userId="aad6aad0fcbb10f7" providerId="LiveId" clId="{AFE8E16A-B635-484C-BE4F-40B788363A27}" dt="2024-10-23T10:53:41.034" v="10" actId="20577"/>
          <ac:spMkLst>
            <pc:docMk/>
            <pc:sldMk cId="1073926317" sldId="391"/>
            <ac:spMk id="4" creationId="{00000000-0000-0000-0000-000000000000}"/>
          </ac:spMkLst>
        </pc:spChg>
      </pc:sldChg>
      <pc:sldChg chg="modSp del mod">
        <pc:chgData name="Akshaya G" userId="aad6aad0fcbb10f7" providerId="LiveId" clId="{AFE8E16A-B635-484C-BE4F-40B788363A27}" dt="2024-10-24T13:01:14.179" v="25" actId="2696"/>
        <pc:sldMkLst>
          <pc:docMk/>
          <pc:sldMk cId="1475461832" sldId="397"/>
        </pc:sldMkLst>
        <pc:spChg chg="mod">
          <ac:chgData name="Akshaya G" userId="aad6aad0fcbb10f7" providerId="LiveId" clId="{AFE8E16A-B635-484C-BE4F-40B788363A27}" dt="2024-10-23T10:54:26.480" v="24" actId="14100"/>
          <ac:spMkLst>
            <pc:docMk/>
            <pc:sldMk cId="1475461832" sldId="397"/>
            <ac:spMk id="3" creationId="{91A1F2A8-67C0-874B-99B2-95985ED725F3}"/>
          </ac:spMkLst>
        </pc:spChg>
      </pc:sldChg>
      <pc:sldChg chg="modSp mod">
        <pc:chgData name="Akshaya G" userId="aad6aad0fcbb10f7" providerId="LiveId" clId="{AFE8E16A-B635-484C-BE4F-40B788363A27}" dt="2024-10-24T14:10:22.947" v="99" actId="14100"/>
        <pc:sldMkLst>
          <pc:docMk/>
          <pc:sldMk cId="1989736845" sldId="399"/>
        </pc:sldMkLst>
        <pc:spChg chg="mod">
          <ac:chgData name="Akshaya G" userId="aad6aad0fcbb10f7" providerId="LiveId" clId="{AFE8E16A-B635-484C-BE4F-40B788363A27}" dt="2024-10-24T14:10:22.947" v="99" actId="14100"/>
          <ac:spMkLst>
            <pc:docMk/>
            <pc:sldMk cId="1989736845" sldId="399"/>
            <ac:spMk id="2" creationId="{28D248AF-1CF9-6C37-E1C6-8FAB1FFFDE85}"/>
          </ac:spMkLst>
        </pc:spChg>
      </pc:sldChg>
      <pc:sldChg chg="addSp delSp modSp mod">
        <pc:chgData name="Akshaya G" userId="aad6aad0fcbb10f7" providerId="LiveId" clId="{AFE8E16A-B635-484C-BE4F-40B788363A27}" dt="2024-10-24T13:12:49.690" v="94" actId="20577"/>
        <pc:sldMkLst>
          <pc:docMk/>
          <pc:sldMk cId="4281962853" sldId="409"/>
        </pc:sldMkLst>
        <pc:spChg chg="del mod">
          <ac:chgData name="Akshaya G" userId="aad6aad0fcbb10f7" providerId="LiveId" clId="{AFE8E16A-B635-484C-BE4F-40B788363A27}" dt="2024-10-24T13:06:29.303" v="27"/>
          <ac:spMkLst>
            <pc:docMk/>
            <pc:sldMk cId="4281962853" sldId="409"/>
            <ac:spMk id="3" creationId="{E9BC46F8-B78B-0C05-3740-EFC16E3E63EF}"/>
          </ac:spMkLst>
        </pc:spChg>
        <pc:spChg chg="add mod">
          <ac:chgData name="Akshaya G" userId="aad6aad0fcbb10f7" providerId="LiveId" clId="{AFE8E16A-B635-484C-BE4F-40B788363A27}" dt="2024-10-24T13:12:49.690" v="94" actId="20577"/>
          <ac:spMkLst>
            <pc:docMk/>
            <pc:sldMk cId="4281962853" sldId="409"/>
            <ac:spMk id="7" creationId="{1A3199AF-2683-8A16-EFF2-575E4E0191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144709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24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24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24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24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24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24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24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24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103128" y="3261790"/>
            <a:ext cx="6709143" cy="885409"/>
          </a:xfrm>
        </p:spPr>
        <p:txBody>
          <a:bodyPr>
            <a:normAutofit/>
          </a:bodyPr>
          <a:lstStyle/>
          <a:p>
            <a:r>
              <a:rPr lang="en-US" dirty="0">
                <a:solidFill>
                  <a:schemeClr val="tx1"/>
                </a:solidFill>
              </a:rPr>
              <a:t>COMPLAINT MANAGEMENT SYSTEM</a:t>
            </a:r>
          </a:p>
          <a:p>
            <a:endParaRPr lang="en-US" dirty="0">
              <a:solidFill>
                <a:schemeClr val="tx1"/>
              </a:solidFill>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24 October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304801" y="4368059"/>
            <a:ext cx="8592164" cy="18957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a:t>
            </a:r>
            <a:r>
              <a:rPr lang="en-US" sz="2800" b="1" spc="-10" dirty="0">
                <a:solidFill>
                  <a:schemeClr val="tx1"/>
                </a:solidFill>
                <a:effectLst/>
                <a:latin typeface="+mj-lt"/>
                <a:ea typeface="Arial MT"/>
                <a:cs typeface="Arial MT"/>
              </a:rPr>
              <a:t>Internal</a:t>
            </a:r>
            <a:r>
              <a:rPr lang="en-US" sz="2800" b="1" spc="-15" dirty="0">
                <a:solidFill>
                  <a:schemeClr val="tx1"/>
                </a:solidFill>
                <a:effectLst/>
                <a:latin typeface="+mj-lt"/>
                <a:ea typeface="Arial MT"/>
                <a:cs typeface="Arial MT"/>
              </a:rPr>
              <a:t> </a:t>
            </a:r>
            <a:r>
              <a:rPr lang="en-US" sz="2800" b="1" spc="-10" dirty="0">
                <a:solidFill>
                  <a:schemeClr val="tx1"/>
                </a:solidFill>
                <a:effectLst/>
                <a:latin typeface="+mj-lt"/>
                <a:ea typeface="Arial MT"/>
                <a:cs typeface="Arial MT"/>
              </a:rPr>
              <a:t>Guide</a:t>
            </a:r>
            <a:r>
              <a:rPr lang="en-IN" sz="2800" b="1" spc="-10" dirty="0">
                <a:solidFill>
                  <a:schemeClr val="tx1"/>
                </a:solidFill>
                <a:latin typeface="+mj-lt"/>
                <a:ea typeface="Arial MT"/>
                <a:cs typeface="Arial MT"/>
              </a:rPr>
              <a:t>: </a:t>
            </a:r>
          </a:p>
          <a:p>
            <a:pPr algn="l"/>
            <a:r>
              <a:rPr lang="en-US" sz="2400" b="1" dirty="0">
                <a:solidFill>
                  <a:schemeClr val="tx1"/>
                </a:solidFill>
              </a:rPr>
              <a:t>Akshaya G (42110055)                           </a:t>
            </a:r>
            <a:r>
              <a:rPr lang="en-US" sz="2400" b="1" dirty="0">
                <a:solidFill>
                  <a:schemeClr val="tx1"/>
                </a:solidFill>
                <a:effectLst/>
                <a:ea typeface="Arial MT"/>
                <a:cs typeface="Arial MT"/>
              </a:rPr>
              <a:t>Mrs. M. </a:t>
            </a:r>
            <a:r>
              <a:rPr lang="en-US" sz="2400" b="1" dirty="0" err="1">
                <a:solidFill>
                  <a:schemeClr val="tx1"/>
                </a:solidFill>
                <a:effectLst/>
                <a:ea typeface="Arial MT"/>
                <a:cs typeface="Arial MT"/>
              </a:rPr>
              <a:t>Vanathi</a:t>
            </a:r>
            <a:r>
              <a:rPr lang="en-US" sz="2400" b="1" dirty="0">
                <a:solidFill>
                  <a:schemeClr val="tx1"/>
                </a:solidFill>
                <a:effectLst/>
                <a:ea typeface="Arial MT"/>
                <a:cs typeface="Arial MT"/>
              </a:rPr>
              <a:t> M.E.,(</a:t>
            </a:r>
            <a:r>
              <a:rPr lang="en-US" sz="2400" b="1" dirty="0" err="1">
                <a:solidFill>
                  <a:schemeClr val="tx1"/>
                </a:solidFill>
                <a:effectLst/>
                <a:ea typeface="Arial MT"/>
                <a:cs typeface="Arial MT"/>
              </a:rPr>
              <a:t>Ph.D</a:t>
            </a:r>
            <a:r>
              <a:rPr lang="en-US" sz="2400" b="1" dirty="0">
                <a:solidFill>
                  <a:schemeClr val="tx1"/>
                </a:solidFill>
                <a:effectLst/>
                <a:ea typeface="Arial MT"/>
                <a:cs typeface="Arial MT"/>
              </a:rPr>
              <a:t>).,</a:t>
            </a:r>
            <a:endParaRPr lang="en-IN" sz="2400" b="1" dirty="0">
              <a:solidFill>
                <a:schemeClr val="tx1"/>
              </a:solidFill>
              <a:effectLst/>
              <a:ea typeface="Arial MT"/>
              <a:cs typeface="Arial MT"/>
            </a:endParaRPr>
          </a:p>
          <a:p>
            <a:r>
              <a:rPr lang="en-US" sz="1800" b="1" dirty="0">
                <a:effectLst/>
                <a:latin typeface="Arial" panose="020B0604020202020204" pitchFamily="34" charset="0"/>
                <a:ea typeface="Arial MT"/>
                <a:cs typeface="Arial MT"/>
              </a:rPr>
              <a:t> </a:t>
            </a:r>
            <a:endParaRPr lang="en-IN" sz="1800" dirty="0">
              <a:effectLst/>
              <a:latin typeface="Arial MT"/>
              <a:ea typeface="Arial MT"/>
              <a:cs typeface="Arial MT"/>
            </a:endParaRPr>
          </a:p>
          <a:p>
            <a:pPr algn="l"/>
            <a:endParaRPr lang="en-IN" sz="2900" kern="100" dirty="0">
              <a:effectLst/>
              <a:ea typeface="Calibri" panose="020F0502020204030204" pitchFamily="34" charset="0"/>
              <a:cs typeface="Times New Roman" panose="02020603050405020304" pitchFamily="18" charset="0"/>
            </a:endParaRPr>
          </a:p>
          <a:p>
            <a:pPr algn="l"/>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48AF-1CF9-6C37-E1C6-8FAB1FFFDE85}"/>
              </a:ext>
            </a:extLst>
          </p:cNvPr>
          <p:cNvSpPr>
            <a:spLocks noGrp="1"/>
          </p:cNvSpPr>
          <p:nvPr>
            <p:ph type="title"/>
          </p:nvPr>
        </p:nvSpPr>
        <p:spPr>
          <a:xfrm>
            <a:off x="298940" y="136525"/>
            <a:ext cx="8546120" cy="1082676"/>
          </a:xfrm>
        </p:spPr>
        <p:txBody>
          <a:bodyPr/>
          <a:lstStyle/>
          <a:p>
            <a:endParaRPr lang="en-IN" dirty="0"/>
          </a:p>
        </p:txBody>
      </p:sp>
      <p:sp>
        <p:nvSpPr>
          <p:cNvPr id="4" name="Date Placeholder 3">
            <a:extLst>
              <a:ext uri="{FF2B5EF4-FFF2-40B4-BE49-F238E27FC236}">
                <a16:creationId xmlns:a16="http://schemas.microsoft.com/office/drawing/2014/main" id="{665ABCB4-8CAA-1F0D-CCC5-01E0C6212A26}"/>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68B45C4D-D8CF-BB97-886B-102DF89FFC7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5E0A497-C03E-0BC0-B611-795ECC9693D4}"/>
              </a:ext>
            </a:extLst>
          </p:cNvPr>
          <p:cNvSpPr>
            <a:spLocks noGrp="1"/>
          </p:cNvSpPr>
          <p:nvPr>
            <p:ph type="sldNum" sz="quarter" idx="12"/>
          </p:nvPr>
        </p:nvSpPr>
        <p:spPr/>
        <p:txBody>
          <a:bodyPr/>
          <a:lstStyle/>
          <a:p>
            <a:fld id="{7B28076C-CE04-4A00-BFAA-A90EA8355859}" type="slidenum">
              <a:rPr lang="en-US" smtClean="0"/>
              <a:pPr/>
              <a:t>10</a:t>
            </a:fld>
            <a:endParaRPr lang="en-US"/>
          </a:p>
        </p:txBody>
      </p:sp>
      <p:pic>
        <p:nvPicPr>
          <p:cNvPr id="7" name="Content Placeholder 6">
            <a:extLst>
              <a:ext uri="{FF2B5EF4-FFF2-40B4-BE49-F238E27FC236}">
                <a16:creationId xmlns:a16="http://schemas.microsoft.com/office/drawing/2014/main" id="{0567DBFD-E627-6B5D-C6BE-5BF6120B6D2F}"/>
              </a:ext>
            </a:extLst>
          </p:cNvPr>
          <p:cNvPicPr>
            <a:picLocks noGrp="1" noChangeAspect="1"/>
          </p:cNvPicPr>
          <p:nvPr>
            <p:ph idx="1"/>
          </p:nvPr>
        </p:nvPicPr>
        <p:blipFill>
          <a:blip r:embed="rId2"/>
          <a:stretch>
            <a:fillRect/>
          </a:stretch>
        </p:blipFill>
        <p:spPr>
          <a:xfrm>
            <a:off x="298940" y="1219201"/>
            <a:ext cx="8546120" cy="5502274"/>
          </a:xfrm>
          <a:prstGeom prst="rect">
            <a:avLst/>
          </a:prstGeom>
        </p:spPr>
      </p:pic>
    </p:spTree>
    <p:extLst>
      <p:ext uri="{BB962C8B-B14F-4D97-AF65-F5344CB8AC3E}">
        <p14:creationId xmlns:p14="http://schemas.microsoft.com/office/powerpoint/2010/main" val="198973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24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11</a:t>
            </a:fld>
            <a:endParaRPr lang="en-US"/>
          </a:p>
        </p:txBody>
      </p:sp>
      <p:sp>
        <p:nvSpPr>
          <p:cNvPr id="2" name="Content Placeholder 1"/>
          <p:cNvSpPr>
            <a:spLocks noGrp="1"/>
          </p:cNvSpPr>
          <p:nvPr>
            <p:ph idx="1"/>
          </p:nvPr>
        </p:nvSpPr>
        <p:spPr>
          <a:xfrm>
            <a:off x="419100" y="1239896"/>
            <a:ext cx="8229600" cy="5116454"/>
          </a:xfrm>
        </p:spPr>
        <p:txBody>
          <a:bodyPr>
            <a:normAutofit/>
          </a:bodyPr>
          <a:lstStyle/>
          <a:p>
            <a:pPr marL="0" indent="0">
              <a:buNone/>
            </a:pPr>
            <a:r>
              <a:rPr lang="en-US" sz="2400" dirty="0"/>
              <a:t>SQL</a:t>
            </a:r>
          </a:p>
          <a:p>
            <a:endParaRPr lang="en-US" sz="2400" dirty="0"/>
          </a:p>
        </p:txBody>
      </p:sp>
      <p:pic>
        <p:nvPicPr>
          <p:cNvPr id="12" name="Picture 11">
            <a:extLst>
              <a:ext uri="{FF2B5EF4-FFF2-40B4-BE49-F238E27FC236}">
                <a16:creationId xmlns:a16="http://schemas.microsoft.com/office/drawing/2014/main" id="{A453A726-5F09-5A3E-5C01-4E6DE1C47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752600"/>
            <a:ext cx="8305800" cy="46037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D8C9-7649-C22E-A7CB-BDB51510DF40}"/>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7863DAB8-E286-9967-426A-06CC6CC38D94}"/>
              </a:ext>
            </a:extLst>
          </p:cNvPr>
          <p:cNvSpPr>
            <a:spLocks noGrp="1"/>
          </p:cNvSpPr>
          <p:nvPr>
            <p:ph idx="1"/>
          </p:nvPr>
        </p:nvSpPr>
        <p:spPr/>
        <p:txBody>
          <a:bodyPr>
            <a:normAutofit/>
          </a:bodyPr>
          <a:lstStyle/>
          <a:p>
            <a:pPr marL="0" indent="0">
              <a:buNone/>
            </a:pPr>
            <a:r>
              <a:rPr lang="en-US" sz="2400" dirty="0"/>
              <a:t>Python</a:t>
            </a:r>
          </a:p>
          <a:p>
            <a:pPr marL="0" indent="0">
              <a:buNone/>
            </a:pPr>
            <a:endParaRPr lang="en-IN" sz="2400" dirty="0"/>
          </a:p>
        </p:txBody>
      </p:sp>
      <p:sp>
        <p:nvSpPr>
          <p:cNvPr id="4" name="Date Placeholder 3">
            <a:extLst>
              <a:ext uri="{FF2B5EF4-FFF2-40B4-BE49-F238E27FC236}">
                <a16:creationId xmlns:a16="http://schemas.microsoft.com/office/drawing/2014/main" id="{7BB94CF6-778A-1A9F-FF74-F133C467390F}"/>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E10794F1-4989-F627-0A5C-6A797560917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4E348F6-C2B1-48A3-F57F-8AA555DA982B}"/>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10" name="Picture 9">
            <a:extLst>
              <a:ext uri="{FF2B5EF4-FFF2-40B4-BE49-F238E27FC236}">
                <a16:creationId xmlns:a16="http://schemas.microsoft.com/office/drawing/2014/main" id="{9A88F65B-A9D5-43DA-6CD8-86A715AC2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1"/>
            <a:ext cx="8305800" cy="4297362"/>
          </a:xfrm>
          <a:prstGeom prst="rect">
            <a:avLst/>
          </a:prstGeom>
        </p:spPr>
      </p:pic>
    </p:spTree>
    <p:extLst>
      <p:ext uri="{BB962C8B-B14F-4D97-AF65-F5344CB8AC3E}">
        <p14:creationId xmlns:p14="http://schemas.microsoft.com/office/powerpoint/2010/main" val="109053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58A1-63DD-857F-0B4F-26DA97448F5F}"/>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34FACAF1-6931-B88C-6E18-DE0207CC7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47800"/>
            <a:ext cx="8305800" cy="4800600"/>
          </a:xfrm>
        </p:spPr>
      </p:pic>
      <p:sp>
        <p:nvSpPr>
          <p:cNvPr id="4" name="Date Placeholder 3">
            <a:extLst>
              <a:ext uri="{FF2B5EF4-FFF2-40B4-BE49-F238E27FC236}">
                <a16:creationId xmlns:a16="http://schemas.microsoft.com/office/drawing/2014/main" id="{F2B79D0E-F3DB-C8C9-7584-6C88932A6620}"/>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FD12044D-1600-2090-22CD-D30A5EE8CBD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D3EFB6C-3032-3621-DEA0-1782C3DE204C}"/>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290300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628D-18E6-BC45-504E-346B3A6231AD}"/>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F4BD8B64-5E7C-FB34-EB75-26A002327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371600"/>
            <a:ext cx="8049419" cy="4984750"/>
          </a:xfrm>
        </p:spPr>
      </p:pic>
      <p:sp>
        <p:nvSpPr>
          <p:cNvPr id="4" name="Date Placeholder 3">
            <a:extLst>
              <a:ext uri="{FF2B5EF4-FFF2-40B4-BE49-F238E27FC236}">
                <a16:creationId xmlns:a16="http://schemas.microsoft.com/office/drawing/2014/main" id="{3201CC1F-699F-2DAC-2A14-1AE0199BB475}"/>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FE965329-2313-F5BB-8D45-45E27EFA6E2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FF50F59-8309-9427-759D-9890D798FABA}"/>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91015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0698-A9BC-58C6-7BB4-D47C291E4171}"/>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A04690FA-F237-2299-7060-DE3B475FE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371600"/>
            <a:ext cx="8049419" cy="4984750"/>
          </a:xfrm>
        </p:spPr>
      </p:pic>
      <p:sp>
        <p:nvSpPr>
          <p:cNvPr id="4" name="Date Placeholder 3">
            <a:extLst>
              <a:ext uri="{FF2B5EF4-FFF2-40B4-BE49-F238E27FC236}">
                <a16:creationId xmlns:a16="http://schemas.microsoft.com/office/drawing/2014/main" id="{D907D4CB-FB0C-7B58-2A58-F9FA42BC731A}"/>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EF85E9E7-528E-E11C-8EE4-B3F13AAECED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BC9170B-E195-3948-8C92-78A84175433A}"/>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20667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3277-DCC5-75C2-301D-47B7B854888A}"/>
              </a:ext>
            </a:extLst>
          </p:cNvPr>
          <p:cNvSpPr>
            <a:spLocks noGrp="1"/>
          </p:cNvSpPr>
          <p:nvPr>
            <p:ph type="title"/>
          </p:nvPr>
        </p:nvSpPr>
        <p:spPr/>
        <p:txBody>
          <a:bodyPr>
            <a:normAutofit/>
          </a:bodyPr>
          <a:lstStyle/>
          <a:p>
            <a:r>
              <a:rPr lang="en-US" sz="3600"/>
              <a:t>MODULE IMPLEMENTATION</a:t>
            </a:r>
            <a:endParaRPr lang="en-IN" sz="3600" dirty="0"/>
          </a:p>
        </p:txBody>
      </p:sp>
      <p:pic>
        <p:nvPicPr>
          <p:cNvPr id="8" name="Content Placeholder 7">
            <a:extLst>
              <a:ext uri="{FF2B5EF4-FFF2-40B4-BE49-F238E27FC236}">
                <a16:creationId xmlns:a16="http://schemas.microsoft.com/office/drawing/2014/main" id="{15947E7E-26B3-8990-990A-3AD071A18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371600"/>
            <a:ext cx="8049419" cy="4984750"/>
          </a:xfrm>
        </p:spPr>
      </p:pic>
      <p:sp>
        <p:nvSpPr>
          <p:cNvPr id="4" name="Date Placeholder 3">
            <a:extLst>
              <a:ext uri="{FF2B5EF4-FFF2-40B4-BE49-F238E27FC236}">
                <a16:creationId xmlns:a16="http://schemas.microsoft.com/office/drawing/2014/main" id="{FEABCEDB-8AB8-172A-3E7D-568741BCA0EF}"/>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7A440F1E-A0F6-14F5-1A71-36A2249C49D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81E0F73-8E9C-EB5E-9AD8-D7923F2DD785}"/>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6680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958-5145-025B-002E-AFA3CDDEA602}"/>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D8789438-A8AD-0445-2660-22B07CC8C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371600"/>
            <a:ext cx="8049419" cy="4984750"/>
          </a:xfrm>
        </p:spPr>
      </p:pic>
      <p:sp>
        <p:nvSpPr>
          <p:cNvPr id="4" name="Date Placeholder 3">
            <a:extLst>
              <a:ext uri="{FF2B5EF4-FFF2-40B4-BE49-F238E27FC236}">
                <a16:creationId xmlns:a16="http://schemas.microsoft.com/office/drawing/2014/main" id="{4B7475C7-C24C-1FF3-7346-BF4853AAA209}"/>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D28C17D9-4A15-3DFE-D5FD-61A7920116E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F79D73F-69EE-43B3-F6FD-0FD7743E5E7E}"/>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315964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2796-41FA-275B-82B8-7B12F9E821D2}"/>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C101122C-E53B-E9B0-10F2-1F93CDB8D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371600"/>
            <a:ext cx="8049419" cy="4984750"/>
          </a:xfrm>
        </p:spPr>
      </p:pic>
      <p:sp>
        <p:nvSpPr>
          <p:cNvPr id="4" name="Date Placeholder 3">
            <a:extLst>
              <a:ext uri="{FF2B5EF4-FFF2-40B4-BE49-F238E27FC236}">
                <a16:creationId xmlns:a16="http://schemas.microsoft.com/office/drawing/2014/main" id="{A4BE9027-5ED6-2742-B818-42EED184634E}"/>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F6E06CA1-C609-8D79-3CF9-A290AC08969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3B47761-8DBE-52A5-DEFD-37AB26BB93CD}"/>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5133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88D7-4B23-0911-C512-8948CB2E14FE}"/>
              </a:ext>
            </a:extLst>
          </p:cNvPr>
          <p:cNvSpPr>
            <a:spLocks noGrp="1"/>
          </p:cNvSpPr>
          <p:nvPr>
            <p:ph type="title"/>
          </p:nvPr>
        </p:nvSpPr>
        <p:spPr/>
        <p:txBody>
          <a:bodyPr>
            <a:normAutofit/>
          </a:bodyPr>
          <a:lstStyle/>
          <a:p>
            <a:r>
              <a:rPr lang="en-US" sz="3600" dirty="0"/>
              <a:t>MODULE IMPLEMENTATION</a:t>
            </a:r>
            <a:endParaRPr lang="en-IN" sz="3600" dirty="0"/>
          </a:p>
        </p:txBody>
      </p:sp>
      <p:pic>
        <p:nvPicPr>
          <p:cNvPr id="8" name="Content Placeholder 7">
            <a:extLst>
              <a:ext uri="{FF2B5EF4-FFF2-40B4-BE49-F238E27FC236}">
                <a16:creationId xmlns:a16="http://schemas.microsoft.com/office/drawing/2014/main" id="{FFB413D5-218A-8232-B8F6-E1399AFBA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90" y="1524000"/>
            <a:ext cx="8049419" cy="4832350"/>
          </a:xfrm>
        </p:spPr>
      </p:pic>
      <p:sp>
        <p:nvSpPr>
          <p:cNvPr id="4" name="Date Placeholder 3">
            <a:extLst>
              <a:ext uri="{FF2B5EF4-FFF2-40B4-BE49-F238E27FC236}">
                <a16:creationId xmlns:a16="http://schemas.microsoft.com/office/drawing/2014/main" id="{F1B3CA21-5C0C-0AC7-ECEB-B422CB815F90}"/>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13A8A721-2855-470A-44E1-D2F1C45787B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D3BEE91-B207-298F-62E4-1BE57559E993}"/>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52745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24 October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3" name="Content Placeholder 2">
            <a:extLst>
              <a:ext uri="{FF2B5EF4-FFF2-40B4-BE49-F238E27FC236}">
                <a16:creationId xmlns:a16="http://schemas.microsoft.com/office/drawing/2014/main" id="{1D2834AE-FCD8-36EE-89C3-0A2851AA4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2362200" cy="2209800"/>
          </a:xfrm>
          <a:prstGeom prst="rect">
            <a:avLst/>
          </a:prstGeom>
        </p:spPr>
      </p:pic>
      <p:pic>
        <p:nvPicPr>
          <p:cNvPr id="8" name="Picture 7">
            <a:extLst>
              <a:ext uri="{FF2B5EF4-FFF2-40B4-BE49-F238E27FC236}">
                <a16:creationId xmlns:a16="http://schemas.microsoft.com/office/drawing/2014/main" id="{BB69B02D-7692-0B85-03CC-B3392BB7B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371600"/>
            <a:ext cx="2590800" cy="2209801"/>
          </a:xfrm>
          <a:prstGeom prst="rect">
            <a:avLst/>
          </a:prstGeom>
        </p:spPr>
      </p:pic>
      <p:pic>
        <p:nvPicPr>
          <p:cNvPr id="9" name="Picture 8">
            <a:extLst>
              <a:ext uri="{FF2B5EF4-FFF2-40B4-BE49-F238E27FC236}">
                <a16:creationId xmlns:a16="http://schemas.microsoft.com/office/drawing/2014/main" id="{8D3BF315-6EF6-56C3-2C5A-810B1B284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032" y="3962400"/>
            <a:ext cx="2895600" cy="2209800"/>
          </a:xfrm>
          <a:prstGeom prst="rect">
            <a:avLst/>
          </a:prstGeom>
        </p:spPr>
      </p:pic>
      <p:sp>
        <p:nvSpPr>
          <p:cNvPr id="10" name="TextBox 9">
            <a:extLst>
              <a:ext uri="{FF2B5EF4-FFF2-40B4-BE49-F238E27FC236}">
                <a16:creationId xmlns:a16="http://schemas.microsoft.com/office/drawing/2014/main" id="{0E46F270-F4DB-D396-D070-CFF3FD114684}"/>
              </a:ext>
            </a:extLst>
          </p:cNvPr>
          <p:cNvSpPr txBox="1"/>
          <p:nvPr/>
        </p:nvSpPr>
        <p:spPr>
          <a:xfrm>
            <a:off x="990600" y="3888453"/>
            <a:ext cx="1066800" cy="553998"/>
          </a:xfrm>
          <a:prstGeom prst="rect">
            <a:avLst/>
          </a:prstGeom>
          <a:noFill/>
        </p:spPr>
        <p:txBody>
          <a:bodyPr wrap="square" rtlCol="0">
            <a:spAutoFit/>
          </a:bodyPr>
          <a:lstStyle/>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login page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CE81FB81-725D-892B-1595-0FD3C41EE12D}"/>
              </a:ext>
            </a:extLst>
          </p:cNvPr>
          <p:cNvSpPr txBox="1"/>
          <p:nvPr/>
        </p:nvSpPr>
        <p:spPr>
          <a:xfrm>
            <a:off x="6705600" y="3733800"/>
            <a:ext cx="1676400" cy="461665"/>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rPr>
              <a:t>login credentials implementation</a:t>
            </a:r>
            <a:endParaRPr lang="en-IN" sz="1200" dirty="0"/>
          </a:p>
        </p:txBody>
      </p:sp>
      <p:sp>
        <p:nvSpPr>
          <p:cNvPr id="12" name="TextBox 11">
            <a:extLst>
              <a:ext uri="{FF2B5EF4-FFF2-40B4-BE49-F238E27FC236}">
                <a16:creationId xmlns:a16="http://schemas.microsoft.com/office/drawing/2014/main" id="{620909F2-CA7D-A0C0-6927-9CD73C927236}"/>
              </a:ext>
            </a:extLst>
          </p:cNvPr>
          <p:cNvSpPr txBox="1"/>
          <p:nvPr/>
        </p:nvSpPr>
        <p:spPr>
          <a:xfrm>
            <a:off x="3695700" y="3549134"/>
            <a:ext cx="1524000" cy="646331"/>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CMS User Interface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252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DD4C-6EAA-E0DA-3912-F9F5ED251A93}"/>
              </a:ext>
            </a:extLst>
          </p:cNvPr>
          <p:cNvSpPr>
            <a:spLocks noGrp="1"/>
          </p:cNvSpPr>
          <p:nvPr>
            <p:ph type="title"/>
          </p:nvPr>
        </p:nvSpPr>
        <p:spPr/>
        <p:txBody>
          <a:bodyPr>
            <a:normAutofit/>
          </a:bodyPr>
          <a:lstStyle/>
          <a:p>
            <a:r>
              <a:rPr lang="en-US" sz="3600" b="1" dirty="0"/>
              <a:t>RESULTS AND DISCUSSIONS</a:t>
            </a:r>
            <a:endParaRPr lang="en-IN" sz="3600" b="1" dirty="0"/>
          </a:p>
        </p:txBody>
      </p:sp>
      <p:sp>
        <p:nvSpPr>
          <p:cNvPr id="4" name="Date Placeholder 3">
            <a:extLst>
              <a:ext uri="{FF2B5EF4-FFF2-40B4-BE49-F238E27FC236}">
                <a16:creationId xmlns:a16="http://schemas.microsoft.com/office/drawing/2014/main" id="{7F2DB05B-772A-BE86-026E-CD33882F7457}"/>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D6A2287D-844D-FF33-B271-0427B9CFDA4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5655A1B-49EF-3613-1DBE-8B1AD6CFF74A}"/>
              </a:ext>
            </a:extLst>
          </p:cNvPr>
          <p:cNvSpPr>
            <a:spLocks noGrp="1"/>
          </p:cNvSpPr>
          <p:nvPr>
            <p:ph type="sldNum" sz="quarter" idx="12"/>
          </p:nvPr>
        </p:nvSpPr>
        <p:spPr/>
        <p:txBody>
          <a:bodyPr/>
          <a:lstStyle/>
          <a:p>
            <a:fld id="{7B28076C-CE04-4A00-BFAA-A90EA8355859}" type="slidenum">
              <a:rPr lang="en-US" smtClean="0"/>
              <a:pPr/>
              <a:t>21</a:t>
            </a:fld>
            <a:endParaRPr lang="en-US"/>
          </a:p>
        </p:txBody>
      </p:sp>
      <p:pic>
        <p:nvPicPr>
          <p:cNvPr id="7" name="Content Placeholder 6">
            <a:extLst>
              <a:ext uri="{FF2B5EF4-FFF2-40B4-BE49-F238E27FC236}">
                <a16:creationId xmlns:a16="http://schemas.microsoft.com/office/drawing/2014/main" id="{0E56A1DE-BBB6-A121-2E73-77E95B1FCC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8120"/>
          <a:stretch/>
        </p:blipFill>
        <p:spPr bwMode="auto">
          <a:xfrm>
            <a:off x="609600" y="1796243"/>
            <a:ext cx="3734124" cy="2067732"/>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C5C5AF8-11BD-BA0C-C2E2-76557D9738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51" b="39425"/>
          <a:stretch/>
        </p:blipFill>
        <p:spPr bwMode="auto">
          <a:xfrm>
            <a:off x="3429000" y="4116460"/>
            <a:ext cx="5336458" cy="1918578"/>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532FD9F1-B051-048F-9B7F-3F709D4498E8}"/>
              </a:ext>
            </a:extLst>
          </p:cNvPr>
          <p:cNvSpPr txBox="1"/>
          <p:nvPr/>
        </p:nvSpPr>
        <p:spPr>
          <a:xfrm>
            <a:off x="1295562" y="1499579"/>
            <a:ext cx="2362200" cy="553998"/>
          </a:xfrm>
          <a:prstGeom prst="rect">
            <a:avLst/>
          </a:prstGeom>
          <a:noFill/>
        </p:spPr>
        <p:txBody>
          <a:bodyPr wrap="square" rtlCol="0">
            <a:spAutoFit/>
          </a:bodyPr>
          <a:lstStyle/>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Complaint Registration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7E6A6EFA-5BE9-0963-1360-F6E84B7A8A73}"/>
              </a:ext>
            </a:extLst>
          </p:cNvPr>
          <p:cNvSpPr txBox="1"/>
          <p:nvPr/>
        </p:nvSpPr>
        <p:spPr>
          <a:xfrm>
            <a:off x="6104603" y="3795148"/>
            <a:ext cx="2057400" cy="276999"/>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rPr>
              <a:t>All Complaints</a:t>
            </a:r>
            <a:endParaRPr lang="en-IN" sz="1200" dirty="0"/>
          </a:p>
        </p:txBody>
      </p:sp>
    </p:spTree>
    <p:extLst>
      <p:ext uri="{BB962C8B-B14F-4D97-AF65-F5344CB8AC3E}">
        <p14:creationId xmlns:p14="http://schemas.microsoft.com/office/powerpoint/2010/main" val="283120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CONCLUSION</a:t>
            </a:r>
          </a:p>
        </p:txBody>
      </p:sp>
      <p:sp>
        <p:nvSpPr>
          <p:cNvPr id="4" name="Date Placeholder 3"/>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3" name="TextBox 2">
            <a:extLst>
              <a:ext uri="{FF2B5EF4-FFF2-40B4-BE49-F238E27FC236}">
                <a16:creationId xmlns:a16="http://schemas.microsoft.com/office/drawing/2014/main" id="{4133000E-48A6-991F-C75A-0D727882EA63}"/>
              </a:ext>
            </a:extLst>
          </p:cNvPr>
          <p:cNvSpPr txBox="1"/>
          <p:nvPr/>
        </p:nvSpPr>
        <p:spPr>
          <a:xfrm>
            <a:off x="409903" y="1463318"/>
            <a:ext cx="8382000" cy="5170646"/>
          </a:xfrm>
          <a:prstGeom prst="rect">
            <a:avLst/>
          </a:prstGeom>
          <a:noFill/>
        </p:spPr>
        <p:txBody>
          <a:bodyPr wrap="square" rtlCol="0">
            <a:spAutoFit/>
          </a:bodyPr>
          <a:lstStyle/>
          <a:p>
            <a:pPr marL="342900" indent="-342900">
              <a:buFont typeface="Wingdings" panose="05000000000000000000" pitchFamily="2" charset="2"/>
              <a:buChar char="v"/>
            </a:pPr>
            <a:r>
              <a:rPr lang="en-IN" sz="2400" kern="100" dirty="0">
                <a:effectLst/>
                <a:ea typeface="Calibri" panose="020F0502020204030204" pitchFamily="34" charset="0"/>
                <a:cs typeface="Times New Roman" panose="02020603050405020304" pitchFamily="18" charset="0"/>
              </a:rPr>
              <a:t>In conclusion, the complaint management system developed using Python and SQL provides an efficient and user-friendly platform for handling customer grievances.</a:t>
            </a:r>
          </a:p>
          <a:p>
            <a:pPr marL="342900" indent="-342900">
              <a:buFont typeface="Wingdings" panose="05000000000000000000" pitchFamily="2" charset="2"/>
              <a:buChar char="v"/>
            </a:pPr>
            <a:r>
              <a:rPr lang="en-IN" sz="2400" kern="100" dirty="0">
                <a:effectLst/>
                <a:ea typeface="Calibri" panose="020F0502020204030204" pitchFamily="34" charset="0"/>
                <a:cs typeface="Times New Roman" panose="02020603050405020304" pitchFamily="18" charset="0"/>
              </a:rPr>
              <a:t> By leveraging Python's robust programming capabilities and SQL's powerful database management features, the system ensures seamless data storage, retrieval, and processing. </a:t>
            </a:r>
          </a:p>
          <a:p>
            <a:pPr marL="342900" indent="-342900">
              <a:buFont typeface="Wingdings" panose="05000000000000000000" pitchFamily="2" charset="2"/>
              <a:buChar char="v"/>
            </a:pPr>
            <a:r>
              <a:rPr lang="en-IN" sz="2400" kern="100" dirty="0">
                <a:effectLst/>
                <a:ea typeface="Calibri" panose="020F0502020204030204" pitchFamily="34" charset="0"/>
                <a:cs typeface="Times New Roman" panose="02020603050405020304" pitchFamily="18" charset="0"/>
              </a:rPr>
              <a:t>This project not only streamlines the complaint resolution process but also enhances customer satisfaction by providing timely feedback and support.</a:t>
            </a:r>
          </a:p>
          <a:p>
            <a:pPr marL="342900" indent="-342900">
              <a:buFont typeface="Wingdings" panose="05000000000000000000" pitchFamily="2" charset="2"/>
              <a:buChar char="v"/>
            </a:pPr>
            <a:r>
              <a:rPr lang="en-IN" sz="2400" kern="100" dirty="0">
                <a:effectLst/>
                <a:ea typeface="Calibri" panose="020F0502020204030204" pitchFamily="34" charset="0"/>
                <a:cs typeface="Times New Roman" panose="02020603050405020304" pitchFamily="18" charset="0"/>
              </a:rPr>
              <a:t> Future enhancements could include integrating machine learning for sentiment analysis and implementing a more intuitive user interface, further improving the system's effectiveness and usability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584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940D-1F9C-B21C-74FB-E9C0BDF7B720}"/>
              </a:ext>
            </a:extLst>
          </p:cNvPr>
          <p:cNvSpPr>
            <a:spLocks noGrp="1"/>
          </p:cNvSpPr>
          <p:nvPr>
            <p:ph type="title"/>
          </p:nvPr>
        </p:nvSpPr>
        <p:spPr>
          <a:xfrm>
            <a:off x="298940" y="228600"/>
            <a:ext cx="8229600" cy="685800"/>
          </a:xfrm>
        </p:spPr>
        <p:txBody>
          <a:bodyPr>
            <a:normAutofit fontScale="90000"/>
          </a:bodyPr>
          <a:lstStyle/>
          <a:p>
            <a:r>
              <a:rPr lang="en-US" b="1" dirty="0"/>
              <a:t>REFERENCES </a:t>
            </a:r>
            <a:endParaRPr lang="en-IN" b="1" dirty="0"/>
          </a:p>
        </p:txBody>
      </p:sp>
      <p:sp>
        <p:nvSpPr>
          <p:cNvPr id="4" name="Date Placeholder 3">
            <a:extLst>
              <a:ext uri="{FF2B5EF4-FFF2-40B4-BE49-F238E27FC236}">
                <a16:creationId xmlns:a16="http://schemas.microsoft.com/office/drawing/2014/main" id="{7F32A732-38FB-A2E5-EFC8-90CCDD06A4AE}"/>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BCC37574-2E6A-7E76-4C03-353917C1ED6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510E8A5-C9EC-D9B3-ADDB-FD474313FF71}"/>
              </a:ext>
            </a:extLst>
          </p:cNvPr>
          <p:cNvSpPr>
            <a:spLocks noGrp="1"/>
          </p:cNvSpPr>
          <p:nvPr>
            <p:ph type="sldNum" sz="quarter" idx="12"/>
          </p:nvPr>
        </p:nvSpPr>
        <p:spPr/>
        <p:txBody>
          <a:bodyPr/>
          <a:lstStyle/>
          <a:p>
            <a:fld id="{7B28076C-CE04-4A00-BFAA-A90EA8355859}" type="slidenum">
              <a:rPr lang="en-US" smtClean="0"/>
              <a:pPr/>
              <a:t>23</a:t>
            </a:fld>
            <a:endParaRPr lang="en-US" dirty="0"/>
          </a:p>
        </p:txBody>
      </p:sp>
      <p:sp>
        <p:nvSpPr>
          <p:cNvPr id="7" name="Rectangle 1">
            <a:extLst>
              <a:ext uri="{FF2B5EF4-FFF2-40B4-BE49-F238E27FC236}">
                <a16:creationId xmlns:a16="http://schemas.microsoft.com/office/drawing/2014/main" id="{1A3199AF-2683-8A16-EFF2-575E4E0191CE}"/>
              </a:ext>
            </a:extLst>
          </p:cNvPr>
          <p:cNvSpPr>
            <a:spLocks noGrp="1" noChangeArrowheads="1"/>
          </p:cNvSpPr>
          <p:nvPr>
            <p:ph idx="1"/>
          </p:nvPr>
        </p:nvSpPr>
        <p:spPr bwMode="auto">
          <a:xfrm>
            <a:off x="298450" y="1306141"/>
            <a:ext cx="86169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r>
              <a:rPr kumimoji="0" lang="en-US" altLang="en-US" sz="1800" b="0" i="0" u="none" strike="noStrike" cap="none" normalizeH="0" baseline="0" dirty="0" err="1">
                <a:ln>
                  <a:noFill/>
                </a:ln>
                <a:solidFill>
                  <a:schemeClr val="tx1"/>
                </a:solidFill>
                <a:effectLst/>
                <a:latin typeface="Arial" panose="020B0604020202020204" pitchFamily="34" charset="0"/>
              </a:rPr>
              <a:t>Zelle</a:t>
            </a:r>
            <a:r>
              <a:rPr kumimoji="0" lang="en-US" altLang="en-US" sz="1800" b="0" i="0" u="none" strike="noStrike" cap="none" normalizeH="0" baseline="0" dirty="0">
                <a:ln>
                  <a:noFill/>
                </a:ln>
                <a:solidFill>
                  <a:schemeClr val="tx1"/>
                </a:solidFill>
                <a:effectLst/>
                <a:latin typeface="Arial" panose="020B0604020202020204" pitchFamily="34" charset="0"/>
              </a:rPr>
              <a:t>, J. M. (2010). </a:t>
            </a:r>
            <a:r>
              <a:rPr kumimoji="0" lang="en-US" altLang="en-US" sz="1800" b="1" i="0" u="none" strike="noStrike" cap="none" normalizeH="0" baseline="0" dirty="0">
                <a:ln>
                  <a:noFill/>
                </a:ln>
                <a:solidFill>
                  <a:schemeClr val="tx1"/>
                </a:solidFill>
                <a:effectLst/>
                <a:latin typeface="Arial" panose="020B0604020202020204" pitchFamily="34" charset="0"/>
              </a:rPr>
              <a:t>Python Programming: An Introduction to Computer Science</a:t>
            </a:r>
            <a:r>
              <a:rPr kumimoji="0" lang="en-US" altLang="en-US" sz="1800" b="0" i="0" u="none" strike="noStrike" cap="none" normalizeH="0" baseline="0" dirty="0">
                <a:ln>
                  <a:noFill/>
                </a:ln>
                <a:solidFill>
                  <a:schemeClr val="tx1"/>
                </a:solidFill>
                <a:effectLst/>
                <a:latin typeface="Arial" panose="020B0604020202020204" pitchFamily="34" charset="0"/>
              </a:rPr>
              <a:t>. Franklin, Beedle &amp; Associates Inc.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[2.]Matthes, E. (2019). </a:t>
            </a:r>
            <a:r>
              <a:rPr kumimoji="0" lang="en-US" altLang="en-US" sz="1800" b="1" i="0" u="none" strike="noStrike" cap="none" normalizeH="0" baseline="0" dirty="0">
                <a:ln>
                  <a:noFill/>
                </a:ln>
                <a:solidFill>
                  <a:schemeClr val="tx1"/>
                </a:solidFill>
                <a:effectLst/>
                <a:latin typeface="Arial" panose="020B0604020202020204" pitchFamily="34" charset="0"/>
              </a:rPr>
              <a:t>Python Crash Course: A Hands-On, Project-Based Introduction to Programming</a:t>
            </a:r>
            <a:r>
              <a:rPr kumimoji="0" lang="en-US" altLang="en-US" sz="1800" b="0" i="0" u="none" strike="noStrike" cap="none" normalizeH="0" baseline="0" dirty="0">
                <a:ln>
                  <a:noFill/>
                </a:ln>
                <a:solidFill>
                  <a:schemeClr val="tx1"/>
                </a:solidFill>
                <a:effectLst/>
                <a:latin typeface="Arial" panose="020B0604020202020204" pitchFamily="34" charset="0"/>
              </a:rPr>
              <a:t>. No Starch Press.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[3.]Beaulieu, A. (2009). </a:t>
            </a:r>
            <a:r>
              <a:rPr kumimoji="0" lang="en-US" altLang="en-US" sz="1800" b="1" i="0" u="none" strike="noStrike" cap="none" normalizeH="0" baseline="0" dirty="0">
                <a:ln>
                  <a:noFill/>
                </a:ln>
                <a:solidFill>
                  <a:schemeClr val="tx1"/>
                </a:solidFill>
                <a:effectLst/>
                <a:latin typeface="Arial" panose="020B0604020202020204" pitchFamily="34" charset="0"/>
              </a:rPr>
              <a:t>Learning SQL</a:t>
            </a:r>
            <a:r>
              <a:rPr kumimoji="0" lang="en-US" altLang="en-US" sz="18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[4.]Grinberg, M. (2018). </a:t>
            </a:r>
            <a:r>
              <a:rPr kumimoji="0" lang="en-US" altLang="en-US" sz="1800" b="1" i="0" u="none" strike="noStrike" cap="none" normalizeH="0" baseline="0" dirty="0">
                <a:ln>
                  <a:noFill/>
                </a:ln>
                <a:solidFill>
                  <a:schemeClr val="tx1"/>
                </a:solidFill>
                <a:effectLst/>
                <a:latin typeface="Arial" panose="020B0604020202020204" pitchFamily="34" charset="0"/>
              </a:rPr>
              <a:t>Flask Web Development: Developing Web Applications with Python</a:t>
            </a:r>
            <a:r>
              <a:rPr kumimoji="0" lang="en-US" altLang="en-US" sz="18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[5.]Lutz, M. (2013). </a:t>
            </a:r>
            <a:r>
              <a:rPr kumimoji="0" lang="en-US" altLang="en-US" sz="1800" b="1" i="0" u="none" strike="noStrike" cap="none" normalizeH="0" baseline="0" dirty="0">
                <a:ln>
                  <a:noFill/>
                </a:ln>
                <a:solidFill>
                  <a:schemeClr val="tx1"/>
                </a:solidFill>
                <a:effectLst/>
                <a:latin typeface="Arial" panose="020B0604020202020204" pitchFamily="34" charset="0"/>
              </a:rPr>
              <a:t>Learning Python</a:t>
            </a:r>
            <a:r>
              <a:rPr kumimoji="0" lang="en-US" altLang="en-US" sz="18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a:t>
            </a:r>
            <a:r>
              <a:rPr kumimoji="0" lang="en-US" altLang="en-US" sz="1800" b="0" i="0" u="none" strike="noStrike" cap="none" normalizeH="0" baseline="0" dirty="0" err="1">
                <a:ln>
                  <a:noFill/>
                </a:ln>
                <a:solidFill>
                  <a:schemeClr val="tx1"/>
                </a:solidFill>
                <a:effectLst/>
                <a:latin typeface="Arial" panose="020B0604020202020204" pitchFamily="34" charset="0"/>
              </a:rPr>
              <a:t>Silberschatz</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0" i="0" u="none" strike="noStrike" cap="none" normalizeH="0" baseline="0" dirty="0" err="1">
                <a:ln>
                  <a:noFill/>
                </a:ln>
                <a:solidFill>
                  <a:schemeClr val="tx1"/>
                </a:solidFill>
                <a:effectLst/>
                <a:latin typeface="Arial" panose="020B0604020202020204" pitchFamily="34" charset="0"/>
              </a:rPr>
              <a:t>Korth</a:t>
            </a:r>
            <a:r>
              <a:rPr kumimoji="0" lang="en-US" altLang="en-US" sz="1800" b="0" i="0" u="none" strike="noStrike" cap="none" normalizeH="0" baseline="0" dirty="0">
                <a:ln>
                  <a:noFill/>
                </a:ln>
                <a:solidFill>
                  <a:schemeClr val="tx1"/>
                </a:solidFill>
                <a:effectLst/>
                <a:latin typeface="Arial" panose="020B0604020202020204" pitchFamily="34" charset="0"/>
              </a:rPr>
              <a:t>, H. F., &amp; Sudarshan, S. (2019). </a:t>
            </a:r>
            <a:r>
              <a:rPr kumimoji="0" lang="en-US" altLang="en-US" sz="1800" b="1" i="0" u="none" strike="noStrike" cap="none" normalizeH="0" baseline="0" dirty="0">
                <a:ln>
                  <a:noFill/>
                </a:ln>
                <a:solidFill>
                  <a:schemeClr val="tx1"/>
                </a:solidFill>
                <a:effectLst/>
                <a:latin typeface="Arial" panose="020B0604020202020204" pitchFamily="34" charset="0"/>
              </a:rPr>
              <a:t>Database System Concepts</a:t>
            </a:r>
            <a:r>
              <a:rPr kumimoji="0" lang="en-US" altLang="en-US" sz="1800" b="0" i="0" u="none" strike="noStrike" cap="none" normalizeH="0" baseline="0" dirty="0">
                <a:ln>
                  <a:noFill/>
                </a:ln>
                <a:solidFill>
                  <a:schemeClr val="tx1"/>
                </a:solidFill>
                <a:effectLst/>
                <a:latin typeface="Arial" panose="020B0604020202020204" pitchFamily="34" charset="0"/>
              </a:rPr>
              <a:t>. McGraw-Hill Education.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a:t>
            </a:r>
            <a:r>
              <a:rPr kumimoji="0" lang="en-US" altLang="en-US" sz="1800" b="0" i="0" u="none" strike="noStrike" cap="none" normalizeH="0" baseline="0" dirty="0" err="1">
                <a:ln>
                  <a:noFill/>
                </a:ln>
                <a:solidFill>
                  <a:schemeClr val="tx1"/>
                </a:solidFill>
                <a:effectLst/>
                <a:latin typeface="Arial" panose="020B0604020202020204" pitchFamily="34" charset="0"/>
              </a:rPr>
              <a:t>Sweigart</a:t>
            </a:r>
            <a:r>
              <a:rPr kumimoji="0" lang="en-US" altLang="en-US" sz="1800" b="0" i="0" u="none" strike="noStrike" cap="none" normalizeH="0" baseline="0" dirty="0">
                <a:ln>
                  <a:noFill/>
                </a:ln>
                <a:solidFill>
                  <a:schemeClr val="tx1"/>
                </a:solidFill>
                <a:effectLst/>
                <a:latin typeface="Arial" panose="020B0604020202020204" pitchFamily="34" charset="0"/>
              </a:rPr>
              <a:t>, A. (2015). </a:t>
            </a:r>
            <a:r>
              <a:rPr kumimoji="0" lang="en-US" altLang="en-US" sz="1800" b="1" i="0" u="none" strike="noStrike" cap="none" normalizeH="0" baseline="0" dirty="0">
                <a:ln>
                  <a:noFill/>
                </a:ln>
                <a:solidFill>
                  <a:schemeClr val="tx1"/>
                </a:solidFill>
                <a:effectLst/>
                <a:latin typeface="Arial" panose="020B0604020202020204" pitchFamily="34" charset="0"/>
              </a:rPr>
              <a:t>Automate the Boring Stuff with Python</a:t>
            </a:r>
            <a:r>
              <a:rPr kumimoji="0" lang="en-US" altLang="en-US" sz="1800" b="0" i="0" u="none" strike="noStrike" cap="none" normalizeH="0" baseline="0" dirty="0">
                <a:ln>
                  <a:noFill/>
                </a:ln>
                <a:solidFill>
                  <a:schemeClr val="tx1"/>
                </a:solidFill>
                <a:effectLst/>
                <a:latin typeface="Arial" panose="020B0604020202020204" pitchFamily="34" charset="0"/>
              </a:rPr>
              <a:t>. No Starch Press.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[8.]Stallings, W. (2017). </a:t>
            </a:r>
            <a:r>
              <a:rPr kumimoji="0" lang="en-US" altLang="en-US" sz="1800" b="1" i="0" u="none" strike="noStrike" cap="none" normalizeH="0" baseline="0" dirty="0">
                <a:ln>
                  <a:noFill/>
                </a:ln>
                <a:solidFill>
                  <a:schemeClr val="tx1"/>
                </a:solidFill>
                <a:effectLst/>
                <a:latin typeface="Arial" panose="020B0604020202020204" pitchFamily="34" charset="0"/>
              </a:rPr>
              <a:t>Cryptography and Network Security: Principles and Practice</a:t>
            </a:r>
            <a:r>
              <a:rPr kumimoji="0" lang="en-US" altLang="en-US" sz="1800" b="0" i="0" u="none" strike="noStrike" cap="none" normalizeH="0" baseline="0" dirty="0">
                <a:ln>
                  <a:noFill/>
                </a:ln>
                <a:solidFill>
                  <a:schemeClr val="tx1"/>
                </a:solidFill>
                <a:effectLst/>
                <a:latin typeface="Arial" panose="020B0604020202020204" pitchFamily="34" charset="0"/>
              </a:rPr>
              <a:t>. Pearson.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[9.]Brown, M. &amp; Cross, D. (2015). </a:t>
            </a:r>
            <a:r>
              <a:rPr kumimoji="0" lang="en-US" altLang="en-US" sz="1800" b="1" i="0" u="none" strike="noStrike" cap="none" normalizeH="0" baseline="0" dirty="0">
                <a:ln>
                  <a:noFill/>
                </a:ln>
                <a:solidFill>
                  <a:schemeClr val="tx1"/>
                </a:solidFill>
                <a:effectLst/>
                <a:latin typeface="Arial" panose="020B0604020202020204" pitchFamily="34" charset="0"/>
              </a:rPr>
              <a:t>SQL The Complete Reference</a:t>
            </a:r>
            <a:r>
              <a:rPr kumimoji="0" lang="en-US" altLang="en-US" sz="1800" b="0" i="0" u="none" strike="noStrike" cap="none" normalizeH="0" baseline="0" dirty="0">
                <a:ln>
                  <a:noFill/>
                </a:ln>
                <a:solidFill>
                  <a:schemeClr val="tx1"/>
                </a:solidFill>
                <a:effectLst/>
                <a:latin typeface="Arial" panose="020B0604020202020204" pitchFamily="34" charset="0"/>
              </a:rPr>
              <a:t>. McGraw-Hill.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[10.]McKinney, W. (2017). </a:t>
            </a:r>
            <a:r>
              <a:rPr kumimoji="0" lang="en-US" altLang="en-US" sz="1800" b="1" i="0" u="none" strike="noStrike" cap="none" normalizeH="0" baseline="0" dirty="0">
                <a:ln>
                  <a:noFill/>
                </a:ln>
                <a:solidFill>
                  <a:schemeClr val="tx1"/>
                </a:solidFill>
                <a:effectLst/>
                <a:latin typeface="Arial" panose="020B0604020202020204" pitchFamily="34" charset="0"/>
              </a:rPr>
              <a:t>Python for Data Analysis</a:t>
            </a:r>
            <a:r>
              <a:rPr kumimoji="0" lang="en-US" altLang="en-US" sz="1800" b="0" i="0" u="none" strike="noStrike" cap="none" normalizeH="0" baseline="0" dirty="0">
                <a:ln>
                  <a:noFill/>
                </a:ln>
                <a:solidFill>
                  <a:schemeClr val="tx1"/>
                </a:solidFill>
                <a:effectLst/>
                <a:latin typeface="Arial" panose="020B0604020202020204" pitchFamily="34" charset="0"/>
              </a:rPr>
              <a:t>. O'Reilly Media.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96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THANK</a:t>
            </a:r>
            <a:r>
              <a:rPr lang="en-IN" b="1" dirty="0"/>
              <a:t> </a:t>
            </a:r>
            <a:r>
              <a:rPr lang="en-IN" sz="3600" b="1" dirty="0"/>
              <a:t>YOU</a:t>
            </a:r>
          </a:p>
        </p:txBody>
      </p:sp>
      <p:sp>
        <p:nvSpPr>
          <p:cNvPr id="3" name="Date Placeholder 2"/>
          <p:cNvSpPr>
            <a:spLocks noGrp="1"/>
          </p:cNvSpPr>
          <p:nvPr>
            <p:ph type="dt" sz="half" idx="10"/>
          </p:nvPr>
        </p:nvSpPr>
        <p:spPr/>
        <p:txBody>
          <a:bodyPr/>
          <a:lstStyle/>
          <a:p>
            <a:fld id="{9FE8A9F4-4DB3-4EF1-A315-68E41BB689F2}" type="datetime3">
              <a:rPr lang="en-US" smtClean="0"/>
              <a:t>24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24</a:t>
            </a:fld>
            <a:endParaRPr lang="en-US"/>
          </a:p>
        </p:txBody>
      </p:sp>
      <p:sp>
        <p:nvSpPr>
          <p:cNvPr id="6" name="Rectangle 5"/>
          <p:cNvSpPr/>
          <p:nvPr/>
        </p:nvSpPr>
        <p:spPr>
          <a:xfrm>
            <a:off x="594852" y="2209800"/>
            <a:ext cx="7918940" cy="1200329"/>
          </a:xfrm>
          <a:prstGeom prst="rect">
            <a:avLst/>
          </a:prstGeom>
        </p:spPr>
        <p:txBody>
          <a:bodyPr wrap="square">
            <a:spAutoFit/>
          </a:bodyPr>
          <a:lstStyle/>
          <a:p>
            <a:pPr algn="just"/>
            <a:r>
              <a:rPr lang="en-US" sz="2400" dirty="0"/>
              <a:t>I</a:t>
            </a:r>
            <a:r>
              <a:rPr lang="en-IN" sz="2400" dirty="0"/>
              <a:t> would like to extend my sincere thanks to my mentors and peers who have supported and guided me throughout the course and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
        <p:nvSpPr>
          <p:cNvPr id="4" name="Content Placeholder 3"/>
          <p:cNvSpPr>
            <a:spLocks noGrp="1"/>
          </p:cNvSpPr>
          <p:nvPr>
            <p:ph idx="1"/>
          </p:nvPr>
        </p:nvSpPr>
        <p:spPr/>
        <p:txBody>
          <a:bodyPr/>
          <a:lstStyle/>
          <a:p>
            <a:pPr marL="0" indent="0">
              <a:lnSpc>
                <a:spcPct val="107000"/>
              </a:lnSpc>
              <a:spcAft>
                <a:spcPts val="800"/>
              </a:spcAft>
              <a:buNone/>
            </a:pPr>
            <a:r>
              <a:rPr lang="en-IN" sz="2400" kern="100" dirty="0">
                <a:effectLst/>
                <a:ea typeface="Calibri" panose="020F0502020204030204" pitchFamily="34" charset="0"/>
                <a:cs typeface="Calibri" panose="020F0502020204030204" pitchFamily="34" charset="0"/>
              </a:rPr>
              <a:t> </a:t>
            </a:r>
            <a:endParaRPr lang="en-IN" sz="2400" kern="100" dirty="0">
              <a:effectLst/>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A927DB8-B89E-CAE1-F6BD-03F196CB9C98}"/>
              </a:ext>
            </a:extLst>
          </p:cNvPr>
          <p:cNvPicPr>
            <a:picLocks noChangeAspect="1"/>
          </p:cNvPicPr>
          <p:nvPr/>
        </p:nvPicPr>
        <p:blipFill>
          <a:blip r:embed="rId2"/>
          <a:stretch>
            <a:fillRect/>
          </a:stretch>
        </p:blipFill>
        <p:spPr>
          <a:xfrm>
            <a:off x="298940" y="1219200"/>
            <a:ext cx="8546120" cy="5410200"/>
          </a:xfrm>
          <a:prstGeom prst="rect">
            <a:avLst/>
          </a:prstGeo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b="1" dirty="0"/>
              <a:t>INTRODUCTION</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4" name="Content Placeholder 3"/>
          <p:cNvSpPr>
            <a:spLocks noGrp="1"/>
          </p:cNvSpPr>
          <p:nvPr>
            <p:ph idx="1"/>
          </p:nvPr>
        </p:nvSpPr>
        <p:spPr>
          <a:xfrm>
            <a:off x="298940" y="1219200"/>
            <a:ext cx="8546120" cy="5410200"/>
          </a:xfrm>
        </p:spPr>
        <p:txBody>
          <a:bodyPr>
            <a:normAutofit lnSpcReduction="10000"/>
          </a:bodyPr>
          <a:lstStyle/>
          <a:p>
            <a:pPr>
              <a:buFont typeface="Wingdings" panose="05000000000000000000" pitchFamily="2" charset="2"/>
              <a:buChar char="v"/>
            </a:pPr>
            <a:r>
              <a:rPr lang="en-US" sz="2400" dirty="0"/>
              <a:t>In today's dynamic educational landscape, maintaining open lines of communication between students and university administration is crucial for creating a positive academic experience.  </a:t>
            </a:r>
          </a:p>
          <a:p>
            <a:pPr>
              <a:buFont typeface="Wingdings" panose="05000000000000000000" pitchFamily="2" charset="2"/>
              <a:buChar char="v"/>
            </a:pPr>
            <a:r>
              <a:rPr lang="en-US" sz="2400" dirty="0"/>
              <a:t>The Complaint Management System (CMS) is designed to address the growing need for an efficient and transparent process for handling student complaints.</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By leveraging modern technology, the CMS will provide an intuitive interface for users, enabling students to submit complaints with ease.</a:t>
            </a:r>
          </a:p>
          <a:p>
            <a:pPr>
              <a:buFont typeface="Wingdings" panose="05000000000000000000" pitchFamily="2" charset="2"/>
              <a:buChar char="v"/>
            </a:pPr>
            <a:r>
              <a:rPr lang="en-US" sz="2400" dirty="0"/>
              <a:t> This system will not only facilitate a transparent communication channel but will also empower the university to identify recurring issues and implement proactive measures.</a:t>
            </a:r>
          </a:p>
        </p:txBody>
      </p:sp>
    </p:spTree>
    <p:extLst>
      <p:ext uri="{BB962C8B-B14F-4D97-AF65-F5344CB8AC3E}">
        <p14:creationId xmlns:p14="http://schemas.microsoft.com/office/powerpoint/2010/main"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b="1" dirty="0"/>
              <a:t>ABSTRACT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
        <p:nvSpPr>
          <p:cNvPr id="7" name="Content Placeholder 6"/>
          <p:cNvSpPr>
            <a:spLocks noGrp="1"/>
          </p:cNvSpPr>
          <p:nvPr>
            <p:ph idx="1"/>
          </p:nvPr>
        </p:nvSpPr>
        <p:spPr>
          <a:xfrm>
            <a:off x="298940" y="1219200"/>
            <a:ext cx="8546120" cy="5502274"/>
          </a:xfrm>
        </p:spPr>
        <p:txBody>
          <a:bodyPr>
            <a:normAutofit fontScale="85000" lnSpcReduction="10000"/>
          </a:bodyPr>
          <a:lstStyle/>
          <a:p>
            <a:pPr>
              <a:lnSpc>
                <a:spcPct val="107000"/>
              </a:lnSpc>
              <a:spcAft>
                <a:spcPts val="800"/>
              </a:spcAft>
              <a:buFont typeface="Wingdings" panose="05000000000000000000" pitchFamily="2" charset="2"/>
              <a:buChar char="v"/>
            </a:pPr>
            <a:r>
              <a:rPr lang="en-IN" sz="2600" kern="100" dirty="0">
                <a:effectLst/>
                <a:ea typeface="Calibri" panose="020F0502020204030204" pitchFamily="34" charset="0"/>
                <a:cs typeface="Calibri" panose="020F0502020204030204" pitchFamily="34" charset="0"/>
              </a:rPr>
              <a:t>Complaint Management System (CMS) is a user-friendly application designed to streamline the process of submitting, tracking, and resolving complaints within a university environment.</a:t>
            </a:r>
          </a:p>
          <a:p>
            <a:pPr>
              <a:lnSpc>
                <a:spcPct val="107000"/>
              </a:lnSpc>
              <a:spcAft>
                <a:spcPts val="800"/>
              </a:spcAft>
              <a:buFont typeface="Wingdings" panose="05000000000000000000" pitchFamily="2" charset="2"/>
              <a:buChar char="v"/>
            </a:pPr>
            <a:r>
              <a:rPr lang="en-IN" sz="2600" kern="100" dirty="0">
                <a:effectLst/>
                <a:ea typeface="Calibri" panose="020F0502020204030204" pitchFamily="34" charset="0"/>
                <a:cs typeface="Calibri" panose="020F0502020204030204" pitchFamily="34" charset="0"/>
              </a:rPr>
              <a:t> It is built using Python and </a:t>
            </a:r>
            <a:r>
              <a:rPr lang="en-IN" sz="2600" kern="100" dirty="0" err="1">
                <a:effectLst/>
                <a:ea typeface="Calibri" panose="020F0502020204030204" pitchFamily="34" charset="0"/>
                <a:cs typeface="Calibri" panose="020F0502020204030204" pitchFamily="34" charset="0"/>
              </a:rPr>
              <a:t>Tkinter</a:t>
            </a:r>
            <a:r>
              <a:rPr lang="en-IN" sz="2600" kern="100" dirty="0">
                <a:effectLst/>
                <a:ea typeface="Calibri" panose="020F0502020204030204" pitchFamily="34" charset="0"/>
                <a:cs typeface="Calibri" panose="020F0502020204030204" pitchFamily="34" charset="0"/>
              </a:rPr>
              <a:t> for the graphical user interface, and MySQL for backend data management, the system facilitates efficient communication between students and administrative staff. </a:t>
            </a:r>
          </a:p>
          <a:p>
            <a:pPr>
              <a:lnSpc>
                <a:spcPct val="107000"/>
              </a:lnSpc>
              <a:spcAft>
                <a:spcPts val="800"/>
              </a:spcAft>
              <a:buFont typeface="Wingdings" panose="05000000000000000000" pitchFamily="2" charset="2"/>
              <a:buChar char="v"/>
            </a:pPr>
            <a:r>
              <a:rPr lang="en-IN" sz="2600" kern="100" dirty="0">
                <a:effectLst/>
                <a:ea typeface="Calibri" panose="020F0502020204030204" pitchFamily="34" charset="0"/>
                <a:cs typeface="Calibri" panose="020F0502020204030204" pitchFamily="34" charset="0"/>
              </a:rPr>
              <a:t>Users can register with email validation and password strength checks, ensuring secure access to the system. Once logged in, users can submit complaints with essential details, view existing complaints filtered by department, and withdraw complaints if necessary. </a:t>
            </a:r>
          </a:p>
          <a:p>
            <a:pPr>
              <a:lnSpc>
                <a:spcPct val="107000"/>
              </a:lnSpc>
              <a:spcAft>
                <a:spcPts val="800"/>
              </a:spcAft>
              <a:buFont typeface="Wingdings" panose="05000000000000000000" pitchFamily="2" charset="2"/>
              <a:buChar char="v"/>
            </a:pPr>
            <a:r>
              <a:rPr lang="en-IN" sz="2600" kern="100" dirty="0">
                <a:effectLst/>
                <a:ea typeface="Calibri" panose="020F0502020204030204" pitchFamily="34" charset="0"/>
                <a:cs typeface="Calibri" panose="020F0502020204030204" pitchFamily="34" charset="0"/>
              </a:rPr>
              <a:t>The application emphasizes usability and data integrity, employing crypt for secure password storage and implementing comprehensive input validation.</a:t>
            </a:r>
            <a:endParaRPr lang="en-IN" sz="26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96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b="1" dirty="0"/>
              <a:t>OBJECTIVE</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Content Placeholder 6"/>
          <p:cNvSpPr>
            <a:spLocks noGrp="1"/>
          </p:cNvSpPr>
          <p:nvPr>
            <p:ph idx="1"/>
          </p:nvPr>
        </p:nvSpPr>
        <p:spPr>
          <a:xfrm>
            <a:off x="459658" y="1295400"/>
            <a:ext cx="8229600" cy="5105400"/>
          </a:xfrm>
        </p:spPr>
        <p:txBody>
          <a:bodyPr>
            <a:normAutofit fontScale="92500" lnSpcReduction="10000"/>
          </a:bodyPr>
          <a:lstStyle/>
          <a:p>
            <a:pPr>
              <a:lnSpc>
                <a:spcPct val="107000"/>
              </a:lnSpc>
              <a:spcAft>
                <a:spcPts val="800"/>
              </a:spcAft>
              <a:buFont typeface="Wingdings" panose="05000000000000000000" pitchFamily="2" charset="2"/>
              <a:buChar char="v"/>
            </a:pPr>
            <a:r>
              <a:rPr lang="en-IN" sz="2400" dirty="0">
                <a:effectLst/>
                <a:ea typeface="Calibri" panose="020F0502020204030204" pitchFamily="34" charset="0"/>
              </a:rPr>
              <a:t>The objective of this study is to develop a Complaint Management System (CMS) utilizing Python and MySQL to facilitate the efficient management of complaints submitted by users in a university setting. The specific objectives include:</a:t>
            </a:r>
          </a:p>
          <a:p>
            <a:pPr>
              <a:lnSpc>
                <a:spcPct val="107000"/>
              </a:lnSpc>
              <a:spcAft>
                <a:spcPts val="800"/>
              </a:spcAft>
            </a:pPr>
            <a:r>
              <a:rPr lang="en-IN" sz="2400" dirty="0">
                <a:effectLst/>
                <a:ea typeface="Calibri" panose="020F0502020204030204" pitchFamily="34" charset="0"/>
              </a:rPr>
              <a:t>User Registration and Authentication</a:t>
            </a:r>
            <a:endParaRPr lang="en-IN" sz="2400" dirty="0">
              <a:ea typeface="Calibri" panose="020F0502020204030204" pitchFamily="34" charset="0"/>
            </a:endParaRPr>
          </a:p>
          <a:p>
            <a:pPr>
              <a:lnSpc>
                <a:spcPct val="107000"/>
              </a:lnSpc>
              <a:spcAft>
                <a:spcPts val="800"/>
              </a:spcAft>
            </a:pPr>
            <a:r>
              <a:rPr lang="en-IN" sz="2400" dirty="0">
                <a:effectLst/>
                <a:ea typeface="Calibri" panose="020F0502020204030204" pitchFamily="34" charset="0"/>
              </a:rPr>
              <a:t>Complaint Submission</a:t>
            </a:r>
          </a:p>
          <a:p>
            <a:pPr>
              <a:lnSpc>
                <a:spcPct val="107000"/>
              </a:lnSpc>
              <a:spcAft>
                <a:spcPts val="800"/>
              </a:spcAft>
            </a:pPr>
            <a:r>
              <a:rPr lang="en-IN" sz="2400" dirty="0">
                <a:effectLst/>
                <a:ea typeface="Calibri" panose="020F0502020204030204" pitchFamily="34" charset="0"/>
              </a:rPr>
              <a:t>Complaint Management</a:t>
            </a:r>
            <a:endParaRPr lang="en-IN" sz="2400" dirty="0">
              <a:ea typeface="Calibri" panose="020F0502020204030204" pitchFamily="34" charset="0"/>
            </a:endParaRPr>
          </a:p>
          <a:p>
            <a:pPr>
              <a:lnSpc>
                <a:spcPct val="107000"/>
              </a:lnSpc>
              <a:spcAft>
                <a:spcPts val="800"/>
              </a:spcAft>
            </a:pPr>
            <a:r>
              <a:rPr lang="en-IN" sz="2400" dirty="0">
                <a:effectLst/>
                <a:ea typeface="Calibri" panose="020F0502020204030204" pitchFamily="34" charset="0"/>
              </a:rPr>
              <a:t>Withdrawal of Complaints</a:t>
            </a:r>
          </a:p>
          <a:p>
            <a:pPr>
              <a:lnSpc>
                <a:spcPct val="107000"/>
              </a:lnSpc>
              <a:spcAft>
                <a:spcPts val="800"/>
              </a:spcAft>
            </a:pPr>
            <a:r>
              <a:rPr lang="en-IN" sz="2400" dirty="0">
                <a:effectLst/>
                <a:ea typeface="Calibri" panose="020F0502020204030204" pitchFamily="34" charset="0"/>
              </a:rPr>
              <a:t>Data Security</a:t>
            </a:r>
            <a:endParaRPr lang="en-IN" sz="2400" dirty="0">
              <a:ea typeface="Calibri" panose="020F0502020204030204" pitchFamily="34" charset="0"/>
            </a:endParaRPr>
          </a:p>
          <a:p>
            <a:pPr>
              <a:lnSpc>
                <a:spcPct val="107000"/>
              </a:lnSpc>
              <a:spcAft>
                <a:spcPts val="800"/>
              </a:spcAft>
            </a:pPr>
            <a:r>
              <a:rPr lang="en-IN" sz="2400" dirty="0">
                <a:effectLst/>
                <a:ea typeface="Calibri" panose="020F0502020204030204" pitchFamily="34" charset="0"/>
              </a:rPr>
              <a:t>User-Friendly Interface</a:t>
            </a:r>
          </a:p>
          <a:p>
            <a:pPr>
              <a:lnSpc>
                <a:spcPct val="107000"/>
              </a:lnSpc>
              <a:spcAft>
                <a:spcPts val="800"/>
              </a:spcAft>
            </a:pPr>
            <a:r>
              <a:rPr lang="en-IN" sz="2400" dirty="0">
                <a:effectLst/>
                <a:ea typeface="Calibri" panose="020F0502020204030204" pitchFamily="34" charset="0"/>
              </a:rPr>
              <a:t>Foundation for Future Enhancements</a:t>
            </a:r>
            <a:endParaRPr lang="en-US" sz="2400" dirty="0"/>
          </a:p>
        </p:txBody>
      </p:sp>
    </p:spTree>
    <p:extLst>
      <p:ext uri="{BB962C8B-B14F-4D97-AF65-F5344CB8AC3E}">
        <p14:creationId xmlns:p14="http://schemas.microsoft.com/office/powerpoint/2010/main" val="25414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0" y="228600"/>
            <a:ext cx="8528540" cy="685800"/>
          </a:xfrm>
        </p:spPr>
        <p:txBody>
          <a:bodyPr>
            <a:normAutofit/>
          </a:bodyPr>
          <a:lstStyle/>
          <a:p>
            <a:r>
              <a:rPr lang="en-US" sz="3600" b="1"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dirty="0"/>
          </a:p>
        </p:txBody>
      </p:sp>
      <p:graphicFrame>
        <p:nvGraphicFramePr>
          <p:cNvPr id="3" name="Content Placeholder 2">
            <a:extLst>
              <a:ext uri="{FF2B5EF4-FFF2-40B4-BE49-F238E27FC236}">
                <a16:creationId xmlns:a16="http://schemas.microsoft.com/office/drawing/2014/main" id="{B2495327-D5B1-B0B6-11D1-23C375F949B4}"/>
              </a:ext>
            </a:extLst>
          </p:cNvPr>
          <p:cNvGraphicFramePr>
            <a:graphicFrameLocks noGrp="1"/>
          </p:cNvGraphicFramePr>
          <p:nvPr>
            <p:ph idx="1"/>
            <p:extLst>
              <p:ext uri="{D42A27DB-BD31-4B8C-83A1-F6EECF244321}">
                <p14:modId xmlns:p14="http://schemas.microsoft.com/office/powerpoint/2010/main" val="3740419638"/>
              </p:ext>
            </p:extLst>
          </p:nvPr>
        </p:nvGraphicFramePr>
        <p:xfrm>
          <a:off x="307730" y="1624288"/>
          <a:ext cx="8683872" cy="5005111"/>
        </p:xfrm>
        <a:graphic>
          <a:graphicData uri="http://schemas.openxmlformats.org/drawingml/2006/table">
            <a:tbl>
              <a:tblPr firstRow="1" bandRow="1">
                <a:tableStyleId>{5940675A-B579-460E-94D1-54222C63F5DA}</a:tableStyleId>
              </a:tblPr>
              <a:tblGrid>
                <a:gridCol w="2170968">
                  <a:extLst>
                    <a:ext uri="{9D8B030D-6E8A-4147-A177-3AD203B41FA5}">
                      <a16:colId xmlns:a16="http://schemas.microsoft.com/office/drawing/2014/main" val="3915144101"/>
                    </a:ext>
                  </a:extLst>
                </a:gridCol>
                <a:gridCol w="2170968">
                  <a:extLst>
                    <a:ext uri="{9D8B030D-6E8A-4147-A177-3AD203B41FA5}">
                      <a16:colId xmlns:a16="http://schemas.microsoft.com/office/drawing/2014/main" val="2406007071"/>
                    </a:ext>
                  </a:extLst>
                </a:gridCol>
                <a:gridCol w="2170968">
                  <a:extLst>
                    <a:ext uri="{9D8B030D-6E8A-4147-A177-3AD203B41FA5}">
                      <a16:colId xmlns:a16="http://schemas.microsoft.com/office/drawing/2014/main" val="155522107"/>
                    </a:ext>
                  </a:extLst>
                </a:gridCol>
                <a:gridCol w="2170968">
                  <a:extLst>
                    <a:ext uri="{9D8B030D-6E8A-4147-A177-3AD203B41FA5}">
                      <a16:colId xmlns:a16="http://schemas.microsoft.com/office/drawing/2014/main" val="1461055997"/>
                    </a:ext>
                  </a:extLst>
                </a:gridCol>
              </a:tblGrid>
              <a:tr h="973216">
                <a:tc>
                  <a:txBody>
                    <a:bodyPr/>
                    <a:lstStyle/>
                    <a:p>
                      <a:r>
                        <a:rPr lang="en-IN" sz="2000" b="1" dirty="0"/>
                        <a:t>Author/Source</a:t>
                      </a:r>
                    </a:p>
                  </a:txBody>
                  <a:tcPr/>
                </a:tc>
                <a:tc>
                  <a:txBody>
                    <a:bodyPr/>
                    <a:lstStyle/>
                    <a:p>
                      <a:r>
                        <a:rPr lang="en-IN" sz="2000" b="1" dirty="0"/>
                        <a:t>Key Contributions</a:t>
                      </a:r>
                    </a:p>
                  </a:txBody>
                  <a:tcPr/>
                </a:tc>
                <a:tc>
                  <a:txBody>
                    <a:bodyPr/>
                    <a:lstStyle/>
                    <a:p>
                      <a:r>
                        <a:rPr lang="en-IN" sz="2000" b="1" dirty="0"/>
                        <a:t>Technology/</a:t>
                      </a:r>
                    </a:p>
                    <a:p>
                      <a:r>
                        <a:rPr lang="en-IN" sz="2000" b="1" dirty="0"/>
                        <a:t>Frameworks</a:t>
                      </a:r>
                    </a:p>
                  </a:txBody>
                  <a:tcPr/>
                </a:tc>
                <a:tc>
                  <a:txBody>
                    <a:bodyPr/>
                    <a:lstStyle/>
                    <a:p>
                      <a:r>
                        <a:rPr lang="en-US" sz="2000" b="1" dirty="0"/>
                        <a:t>Year</a:t>
                      </a:r>
                      <a:endParaRPr lang="en-IN" sz="2000" b="1" dirty="0"/>
                    </a:p>
                  </a:txBody>
                  <a:tcPr/>
                </a:tc>
                <a:extLst>
                  <a:ext uri="{0D108BD9-81ED-4DB2-BD59-A6C34878D82A}">
                    <a16:rowId xmlns:a16="http://schemas.microsoft.com/office/drawing/2014/main" val="3515746589"/>
                  </a:ext>
                </a:extLst>
              </a:tr>
              <a:tr h="2224494">
                <a:tc>
                  <a:txBody>
                    <a:bodyPr/>
                    <a:lstStyle/>
                    <a:p>
                      <a:r>
                        <a:rPr lang="en-IN" sz="2000" b="1" dirty="0"/>
                        <a:t>Python Official Documentation</a:t>
                      </a:r>
                    </a:p>
                  </a:txBody>
                  <a:tcPr/>
                </a:tc>
                <a:tc>
                  <a:txBody>
                    <a:bodyPr/>
                    <a:lstStyle/>
                    <a:p>
                      <a:r>
                        <a:rPr lang="en-IN" sz="2000" b="1" dirty="0"/>
                        <a:t>Provides comprehensive documentation and guidelines for Python programming.</a:t>
                      </a:r>
                    </a:p>
                  </a:txBody>
                  <a:tcPr/>
                </a:tc>
                <a:tc>
                  <a:txBody>
                    <a:bodyPr/>
                    <a:lstStyle/>
                    <a:p>
                      <a:r>
                        <a:rPr lang="en-IN" sz="2000" b="1" dirty="0"/>
                        <a:t>Python</a:t>
                      </a:r>
                    </a:p>
                  </a:txBody>
                  <a:tcPr/>
                </a:tc>
                <a:tc>
                  <a:txBody>
                    <a:bodyPr/>
                    <a:lstStyle/>
                    <a:p>
                      <a:r>
                        <a:rPr lang="en-IN" sz="2000" b="1" dirty="0"/>
                        <a:t>Ongoing</a:t>
                      </a:r>
                    </a:p>
                  </a:txBody>
                  <a:tcPr/>
                </a:tc>
                <a:extLst>
                  <a:ext uri="{0D108BD9-81ED-4DB2-BD59-A6C34878D82A}">
                    <a16:rowId xmlns:a16="http://schemas.microsoft.com/office/drawing/2014/main" val="3035665243"/>
                  </a:ext>
                </a:extLst>
              </a:tr>
              <a:tr h="1807401">
                <a:tc>
                  <a:txBody>
                    <a:bodyPr/>
                    <a:lstStyle/>
                    <a:p>
                      <a:r>
                        <a:rPr lang="en-IN" sz="2000" b="1" dirty="0" err="1"/>
                        <a:t>Tkinter</a:t>
                      </a:r>
                      <a:r>
                        <a:rPr lang="en-IN" sz="2000" b="1" dirty="0"/>
                        <a:t> Documentation</a:t>
                      </a:r>
                    </a:p>
                  </a:txBody>
                  <a:tcPr anchor="ctr"/>
                </a:tc>
                <a:tc>
                  <a:txBody>
                    <a:bodyPr/>
                    <a:lstStyle/>
                    <a:p>
                      <a:r>
                        <a:rPr lang="en-US" sz="2000" b="1" dirty="0"/>
                        <a:t>Guide for building graphical user interfaces (GUIs) in Python using </a:t>
                      </a:r>
                      <a:r>
                        <a:rPr lang="en-US" sz="2000" b="1" dirty="0" err="1"/>
                        <a:t>Tkinter</a:t>
                      </a:r>
                      <a:r>
                        <a:rPr lang="en-US" sz="2000" b="1" dirty="0"/>
                        <a:t>.</a:t>
                      </a:r>
                      <a:endParaRPr lang="en-IN" sz="2000" b="1" dirty="0"/>
                    </a:p>
                  </a:txBody>
                  <a:tcPr/>
                </a:tc>
                <a:tc>
                  <a:txBody>
                    <a:bodyPr/>
                    <a:lstStyle/>
                    <a:p>
                      <a:r>
                        <a:rPr lang="en-IN" sz="2000" b="1" dirty="0"/>
                        <a:t>Python (</a:t>
                      </a:r>
                      <a:r>
                        <a:rPr lang="en-IN" sz="2000" b="1" dirty="0" err="1"/>
                        <a:t>Tkinter</a:t>
                      </a:r>
                      <a:r>
                        <a:rPr lang="en-IN" sz="2000" b="1" dirty="0"/>
                        <a:t>)</a:t>
                      </a:r>
                    </a:p>
                  </a:txBody>
                  <a:tcPr anchor="ctr"/>
                </a:tc>
                <a:tc>
                  <a:txBody>
                    <a:bodyPr/>
                    <a:lstStyle/>
                    <a:p>
                      <a:r>
                        <a:rPr lang="en-IN" sz="2000" b="1" dirty="0"/>
                        <a:t>Ongoing</a:t>
                      </a:r>
                    </a:p>
                  </a:txBody>
                  <a:tcPr/>
                </a:tc>
                <a:extLst>
                  <a:ext uri="{0D108BD9-81ED-4DB2-BD59-A6C34878D82A}">
                    <a16:rowId xmlns:a16="http://schemas.microsoft.com/office/drawing/2014/main" val="2173033405"/>
                  </a:ext>
                </a:extLst>
              </a:tr>
            </a:tbl>
          </a:graphicData>
        </a:graphic>
      </p:graphicFrame>
    </p:spTree>
    <p:extLst>
      <p:ext uri="{BB962C8B-B14F-4D97-AF65-F5344CB8AC3E}">
        <p14:creationId xmlns:p14="http://schemas.microsoft.com/office/powerpoint/2010/main" val="276776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CB0-98B2-2094-D113-E0FB976C0A60}"/>
              </a:ext>
            </a:extLst>
          </p:cNvPr>
          <p:cNvSpPr>
            <a:spLocks noGrp="1"/>
          </p:cNvSpPr>
          <p:nvPr>
            <p:ph type="title"/>
          </p:nvPr>
        </p:nvSpPr>
        <p:spPr>
          <a:xfrm>
            <a:off x="304800" y="138983"/>
            <a:ext cx="8229600" cy="1143000"/>
          </a:xfrm>
        </p:spPr>
        <p:txBody>
          <a:bodyPr/>
          <a:lstStyle/>
          <a:p>
            <a:r>
              <a:rPr lang="en-US" sz="4400" dirty="0"/>
              <a:t>LITERATURE SURVEY</a:t>
            </a:r>
            <a:endParaRPr lang="en-IN" dirty="0"/>
          </a:p>
        </p:txBody>
      </p:sp>
      <p:sp>
        <p:nvSpPr>
          <p:cNvPr id="3" name="Content Placeholder 2">
            <a:extLst>
              <a:ext uri="{FF2B5EF4-FFF2-40B4-BE49-F238E27FC236}">
                <a16:creationId xmlns:a16="http://schemas.microsoft.com/office/drawing/2014/main" id="{D89D4FFC-87F5-44BF-AC5A-3560B70C75F2}"/>
              </a:ext>
            </a:extLst>
          </p:cNvPr>
          <p:cNvSpPr>
            <a:spLocks noGrp="1"/>
          </p:cNvSpPr>
          <p:nvPr>
            <p:ph idx="1"/>
          </p:nvPr>
        </p:nvSpPr>
        <p:spPr>
          <a:xfrm>
            <a:off x="457200" y="1600200"/>
            <a:ext cx="8229600" cy="4876800"/>
          </a:xfrm>
        </p:spPr>
        <p:txBody>
          <a:bodyPr>
            <a:normAutofit/>
          </a:bodyPr>
          <a:lstStyle/>
          <a:p>
            <a:pPr marL="0" indent="0">
              <a:buNone/>
            </a:pPr>
            <a:r>
              <a:rPr lang="en-US" sz="2400" dirty="0"/>
              <a:t>.</a:t>
            </a:r>
          </a:p>
          <a:p>
            <a:endParaRPr lang="en-IN" dirty="0"/>
          </a:p>
        </p:txBody>
      </p:sp>
      <p:sp>
        <p:nvSpPr>
          <p:cNvPr id="4" name="Date Placeholder 3">
            <a:extLst>
              <a:ext uri="{FF2B5EF4-FFF2-40B4-BE49-F238E27FC236}">
                <a16:creationId xmlns:a16="http://schemas.microsoft.com/office/drawing/2014/main" id="{4992D061-2012-7623-BA6B-B7ADF034BEDF}"/>
              </a:ext>
            </a:extLst>
          </p:cNvPr>
          <p:cNvSpPr>
            <a:spLocks noGrp="1"/>
          </p:cNvSpPr>
          <p:nvPr>
            <p:ph type="dt" sz="half" idx="10"/>
          </p:nvPr>
        </p:nvSpPr>
        <p:spPr/>
        <p:txBody>
          <a:bodyPr/>
          <a:lstStyle/>
          <a:p>
            <a:fld id="{EB7275DB-6D13-480B-AC77-F5019BDC5287}" type="datetime3">
              <a:rPr lang="en-US" smtClean="0"/>
              <a:t>24 October 2024</a:t>
            </a:fld>
            <a:endParaRPr lang="en-US"/>
          </a:p>
        </p:txBody>
      </p:sp>
      <p:sp>
        <p:nvSpPr>
          <p:cNvPr id="5" name="Footer Placeholder 4">
            <a:extLst>
              <a:ext uri="{FF2B5EF4-FFF2-40B4-BE49-F238E27FC236}">
                <a16:creationId xmlns:a16="http://schemas.microsoft.com/office/drawing/2014/main" id="{8A97DE45-F8B4-92F0-BC57-3173241226D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769C384-89A8-C915-6DAC-B55A901DD461}"/>
              </a:ext>
            </a:extLst>
          </p:cNvPr>
          <p:cNvSpPr>
            <a:spLocks noGrp="1"/>
          </p:cNvSpPr>
          <p:nvPr>
            <p:ph type="sldNum" sz="quarter" idx="12"/>
          </p:nvPr>
        </p:nvSpPr>
        <p:spPr/>
        <p:txBody>
          <a:bodyPr/>
          <a:lstStyle/>
          <a:p>
            <a:fld id="{7B28076C-CE04-4A00-BFAA-A90EA8355859}" type="slidenum">
              <a:rPr lang="en-US" smtClean="0"/>
              <a:pPr/>
              <a:t>8</a:t>
            </a:fld>
            <a:endParaRPr lang="en-US"/>
          </a:p>
        </p:txBody>
      </p:sp>
      <p:graphicFrame>
        <p:nvGraphicFramePr>
          <p:cNvPr id="7" name="Table 6">
            <a:extLst>
              <a:ext uri="{FF2B5EF4-FFF2-40B4-BE49-F238E27FC236}">
                <a16:creationId xmlns:a16="http://schemas.microsoft.com/office/drawing/2014/main" id="{075CAD2D-5429-827F-6DF3-FB7A1F365F57}"/>
              </a:ext>
            </a:extLst>
          </p:cNvPr>
          <p:cNvGraphicFramePr>
            <a:graphicFrameLocks noGrp="1"/>
          </p:cNvGraphicFramePr>
          <p:nvPr>
            <p:extLst>
              <p:ext uri="{D42A27DB-BD31-4B8C-83A1-F6EECF244321}">
                <p14:modId xmlns:p14="http://schemas.microsoft.com/office/powerpoint/2010/main" val="3028769683"/>
              </p:ext>
            </p:extLst>
          </p:nvPr>
        </p:nvGraphicFramePr>
        <p:xfrm>
          <a:off x="304800" y="1143000"/>
          <a:ext cx="8610600" cy="5640339"/>
        </p:xfrm>
        <a:graphic>
          <a:graphicData uri="http://schemas.openxmlformats.org/drawingml/2006/table">
            <a:tbl>
              <a:tblPr firstRow="1" bandRow="1">
                <a:tableStyleId>{5940675A-B579-460E-94D1-54222C63F5DA}</a:tableStyleId>
              </a:tblPr>
              <a:tblGrid>
                <a:gridCol w="2152650">
                  <a:extLst>
                    <a:ext uri="{9D8B030D-6E8A-4147-A177-3AD203B41FA5}">
                      <a16:colId xmlns:a16="http://schemas.microsoft.com/office/drawing/2014/main" val="3149189354"/>
                    </a:ext>
                  </a:extLst>
                </a:gridCol>
                <a:gridCol w="2343150">
                  <a:extLst>
                    <a:ext uri="{9D8B030D-6E8A-4147-A177-3AD203B41FA5}">
                      <a16:colId xmlns:a16="http://schemas.microsoft.com/office/drawing/2014/main" val="3405708032"/>
                    </a:ext>
                  </a:extLst>
                </a:gridCol>
                <a:gridCol w="1962150">
                  <a:extLst>
                    <a:ext uri="{9D8B030D-6E8A-4147-A177-3AD203B41FA5}">
                      <a16:colId xmlns:a16="http://schemas.microsoft.com/office/drawing/2014/main" val="3888256843"/>
                    </a:ext>
                  </a:extLst>
                </a:gridCol>
                <a:gridCol w="2152650">
                  <a:extLst>
                    <a:ext uri="{9D8B030D-6E8A-4147-A177-3AD203B41FA5}">
                      <a16:colId xmlns:a16="http://schemas.microsoft.com/office/drawing/2014/main" val="3241335567"/>
                    </a:ext>
                  </a:extLst>
                </a:gridCol>
              </a:tblGrid>
              <a:tr h="1495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Author/Source</a:t>
                      </a:r>
                    </a:p>
                    <a:p>
                      <a:endParaRPr lang="en-IN"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Key Contributions</a:t>
                      </a:r>
                    </a:p>
                    <a:p>
                      <a:endParaRPr lang="en-IN" sz="2000" b="1" dirty="0"/>
                    </a:p>
                  </a:txBody>
                  <a:tcPr/>
                </a:tc>
                <a:tc>
                  <a:txBody>
                    <a:bodyPr/>
                    <a:lstStyle/>
                    <a:p>
                      <a:r>
                        <a:rPr lang="en-IN" sz="2000" b="1" dirty="0"/>
                        <a:t>Technology/</a:t>
                      </a:r>
                    </a:p>
                    <a:p>
                      <a:r>
                        <a:rPr lang="en-IN" sz="2000" b="1" dirty="0"/>
                        <a:t>Frameworks</a:t>
                      </a:r>
                    </a:p>
                    <a:p>
                      <a:endParaRPr lang="en-IN" sz="2000" b="1" dirty="0"/>
                    </a:p>
                  </a:txBody>
                  <a:tcPr/>
                </a:tc>
                <a:tc>
                  <a:txBody>
                    <a:bodyPr/>
                    <a:lstStyle/>
                    <a:p>
                      <a:r>
                        <a:rPr lang="en-US" sz="2000" b="1" dirty="0"/>
                        <a:t>Year</a:t>
                      </a:r>
                      <a:endParaRPr lang="en-IN" sz="2000" b="1" dirty="0"/>
                    </a:p>
                  </a:txBody>
                  <a:tcPr/>
                </a:tc>
                <a:extLst>
                  <a:ext uri="{0D108BD9-81ED-4DB2-BD59-A6C34878D82A}">
                    <a16:rowId xmlns:a16="http://schemas.microsoft.com/office/drawing/2014/main" val="729024282"/>
                  </a:ext>
                </a:extLst>
              </a:tr>
              <a:tr h="2212663">
                <a:tc>
                  <a:txBody>
                    <a:bodyPr/>
                    <a:lstStyle/>
                    <a:p>
                      <a:r>
                        <a:rPr lang="en-US" sz="2000" b="1" dirty="0"/>
                        <a:t>"Learning SQL" by Alan Beaulieu</a:t>
                      </a:r>
                      <a:endParaRPr lang="en-IN" sz="2000" b="1" dirty="0"/>
                    </a:p>
                  </a:txBody>
                  <a:tcPr/>
                </a:tc>
                <a:tc>
                  <a:txBody>
                    <a:bodyPr/>
                    <a:lstStyle/>
                    <a:p>
                      <a:r>
                        <a:rPr lang="en-IN" sz="2000" b="1" dirty="0"/>
                        <a:t>Explains SQL fundamentals, including queries, transactions, and database management techniques.</a:t>
                      </a:r>
                    </a:p>
                  </a:txBody>
                  <a:tcPr/>
                </a:tc>
                <a:tc>
                  <a:txBody>
                    <a:bodyPr/>
                    <a:lstStyle/>
                    <a:p>
                      <a:r>
                        <a:rPr lang="en-IN" sz="2000" b="1" dirty="0"/>
                        <a:t>MySQL</a:t>
                      </a:r>
                    </a:p>
                  </a:txBody>
                  <a:tcPr/>
                </a:tc>
                <a:tc>
                  <a:txBody>
                    <a:bodyPr/>
                    <a:lstStyle/>
                    <a:p>
                      <a:r>
                        <a:rPr lang="en-IN" sz="2000" b="1" dirty="0"/>
                        <a:t>2009</a:t>
                      </a:r>
                    </a:p>
                  </a:txBody>
                  <a:tcPr/>
                </a:tc>
                <a:extLst>
                  <a:ext uri="{0D108BD9-81ED-4DB2-BD59-A6C34878D82A}">
                    <a16:rowId xmlns:a16="http://schemas.microsoft.com/office/drawing/2014/main" val="2354854706"/>
                  </a:ext>
                </a:extLst>
              </a:tr>
              <a:tr h="1868295">
                <a:tc>
                  <a:txBody>
                    <a:bodyPr/>
                    <a:lstStyle/>
                    <a:p>
                      <a:r>
                        <a:rPr lang="en-US" sz="2000" b="1" dirty="0"/>
                        <a:t>"Python Crash Course" by Eric Matthes</a:t>
                      </a:r>
                      <a:endParaRPr lang="en-IN" sz="2000" b="1" dirty="0"/>
                    </a:p>
                  </a:txBody>
                  <a:tcPr/>
                </a:tc>
                <a:tc>
                  <a:txBody>
                    <a:bodyPr/>
                    <a:lstStyle/>
                    <a:p>
                      <a:r>
                        <a:rPr lang="en-US" sz="2000" b="1" dirty="0"/>
                        <a:t>Step-by-step guide to Python programming, with practical examples that build real-world applications.</a:t>
                      </a:r>
                      <a:endParaRPr lang="en-IN" sz="2000" b="1" dirty="0"/>
                    </a:p>
                  </a:txBody>
                  <a:tcPr/>
                </a:tc>
                <a:tc>
                  <a:txBody>
                    <a:bodyPr/>
                    <a:lstStyle/>
                    <a:p>
                      <a:r>
                        <a:rPr lang="en-IN" sz="2000" b="1" dirty="0"/>
                        <a:t>Python</a:t>
                      </a:r>
                    </a:p>
                  </a:txBody>
                  <a:tcPr/>
                </a:tc>
                <a:tc>
                  <a:txBody>
                    <a:bodyPr/>
                    <a:lstStyle/>
                    <a:p>
                      <a:r>
                        <a:rPr lang="en-IN" sz="2000" b="1" dirty="0"/>
                        <a:t>2019</a:t>
                      </a:r>
                    </a:p>
                  </a:txBody>
                  <a:tcPr/>
                </a:tc>
                <a:extLst>
                  <a:ext uri="{0D108BD9-81ED-4DB2-BD59-A6C34878D82A}">
                    <a16:rowId xmlns:a16="http://schemas.microsoft.com/office/drawing/2014/main" val="1719449220"/>
                  </a:ext>
                </a:extLst>
              </a:tr>
            </a:tbl>
          </a:graphicData>
        </a:graphic>
      </p:graphicFrame>
    </p:spTree>
    <p:extLst>
      <p:ext uri="{BB962C8B-B14F-4D97-AF65-F5344CB8AC3E}">
        <p14:creationId xmlns:p14="http://schemas.microsoft.com/office/powerpoint/2010/main" val="146754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b="1" dirty="0"/>
              <a:t>SYSTEM ARCHITECTURE / IDEATION MAP</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9</a:t>
            </a:fld>
            <a:endParaRPr lang="en-US" dirty="0"/>
          </a:p>
        </p:txBody>
      </p:sp>
      <p:sp>
        <p:nvSpPr>
          <p:cNvPr id="7" name="Content Placeholder 6"/>
          <p:cNvSpPr>
            <a:spLocks noGrp="1"/>
          </p:cNvSpPr>
          <p:nvPr>
            <p:ph idx="1"/>
          </p:nvPr>
        </p:nvSpPr>
        <p:spPr>
          <a:xfrm>
            <a:off x="298940" y="1342103"/>
            <a:ext cx="8546120" cy="5379372"/>
          </a:xfrm>
        </p:spPr>
        <p:txBody>
          <a:bodyPr>
            <a:normAutofit/>
          </a:bodyPr>
          <a:lstStyle/>
          <a:p>
            <a:pPr algn="just">
              <a:lnSpc>
                <a:spcPct val="107000"/>
              </a:lnSpc>
              <a:buFont typeface="Wingdings" panose="05000000000000000000" pitchFamily="2" charset="2"/>
              <a:buChar char="v"/>
            </a:pPr>
            <a:r>
              <a:rPr lang="en-IN" sz="2400" kern="100" dirty="0">
                <a:effectLst/>
                <a:ea typeface="Calibri" panose="020F0502020204030204" pitchFamily="34" charset="0"/>
                <a:cs typeface="Times New Roman" panose="02020603050405020304" pitchFamily="18" charset="0"/>
              </a:rPr>
              <a:t>The Complaint Management System (CMS) is designed using a layered architecture that separates concerns across three main layers:  </a:t>
            </a:r>
          </a:p>
          <a:p>
            <a:pPr marL="0" lvl="0" indent="0" algn="just">
              <a:lnSpc>
                <a:spcPct val="107000"/>
              </a:lnSpc>
              <a:buSzPts val="1000"/>
              <a:buNone/>
              <a:tabLst>
                <a:tab pos="457200" algn="l"/>
              </a:tabLst>
            </a:pPr>
            <a:r>
              <a:rPr lang="en-IN" sz="2400" b="1" kern="100" dirty="0">
                <a:effectLst/>
                <a:ea typeface="Calibri" panose="020F0502020204030204" pitchFamily="34" charset="0"/>
                <a:cs typeface="Times New Roman" panose="02020603050405020304" pitchFamily="18" charset="0"/>
              </a:rPr>
              <a:t>Presentation Layer (User Interface)</a:t>
            </a:r>
          </a:p>
          <a:p>
            <a:pPr marL="0" lvl="0" indent="0" algn="just">
              <a:lnSpc>
                <a:spcPct val="107000"/>
              </a:lnSpc>
              <a:buSzPts val="1000"/>
              <a:buNone/>
              <a:tabLst>
                <a:tab pos="457200" algn="l"/>
              </a:tabLst>
            </a:pPr>
            <a:r>
              <a:rPr lang="en-IN" sz="2400" u="sng" kern="100" dirty="0">
                <a:effectLst/>
                <a:ea typeface="Calibri" panose="020F0502020204030204" pitchFamily="34" charset="0"/>
                <a:cs typeface="Times New Roman" panose="02020603050405020304" pitchFamily="18" charset="0"/>
              </a:rPr>
              <a:t>Technology Used</a:t>
            </a:r>
            <a:r>
              <a:rPr lang="en-IN" sz="2400" kern="100" dirty="0">
                <a:effectLst/>
                <a:ea typeface="Calibri" panose="020F0502020204030204" pitchFamily="34" charset="0"/>
                <a:cs typeface="Times New Roman" panose="02020603050405020304" pitchFamily="18" charset="0"/>
              </a:rPr>
              <a:t>: </a:t>
            </a:r>
            <a:r>
              <a:rPr lang="en-IN" sz="2400" kern="100" dirty="0" err="1">
                <a:effectLst/>
                <a:ea typeface="Calibri" panose="020F0502020204030204" pitchFamily="34" charset="0"/>
                <a:cs typeface="Times New Roman" panose="02020603050405020304" pitchFamily="18" charset="0"/>
              </a:rPr>
              <a:t>Tkinter</a:t>
            </a:r>
            <a:r>
              <a:rPr lang="en-IN" sz="2400" kern="100" dirty="0">
                <a:effectLst/>
                <a:ea typeface="Calibri" panose="020F0502020204030204" pitchFamily="34" charset="0"/>
                <a:cs typeface="Times New Roman" panose="02020603050405020304" pitchFamily="18" charset="0"/>
              </a:rPr>
              <a:t> (Python GUI)</a:t>
            </a:r>
          </a:p>
          <a:p>
            <a:pPr marL="0" indent="0" algn="just">
              <a:lnSpc>
                <a:spcPct val="107000"/>
              </a:lnSpc>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Application Layer (Business Logic)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IN" sz="2400" u="sng" kern="100" dirty="0">
                <a:effectLst/>
                <a:ea typeface="Calibri" panose="020F0502020204030204" pitchFamily="34" charset="0"/>
                <a:cs typeface="Times New Roman" panose="02020603050405020304" pitchFamily="18" charset="0"/>
              </a:rPr>
              <a:t>Technology Used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Python</a:t>
            </a:r>
          </a:p>
          <a:p>
            <a:pPr marL="0" indent="0" algn="just">
              <a:lnSpc>
                <a:spcPct val="107000"/>
              </a:lnSpc>
              <a:buNone/>
            </a:pPr>
            <a:r>
              <a:rPr lang="en-IN" sz="2400" b="1" kern="100" dirty="0">
                <a:effectLst/>
                <a:ea typeface="Calibri" panose="020F0502020204030204" pitchFamily="34" charset="0"/>
                <a:cs typeface="Times New Roman" panose="02020603050405020304" pitchFamily="18" charset="0"/>
              </a:rPr>
              <a:t>Data Layer (Database)</a:t>
            </a:r>
            <a:endParaRPr lang="en-IN" sz="2400" kern="100" dirty="0">
              <a:effectLst/>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IN" sz="2400" u="sng" kern="100" dirty="0">
                <a:effectLst/>
                <a:ea typeface="Calibri" panose="020F0502020204030204" pitchFamily="34" charset="0"/>
                <a:cs typeface="Times New Roman" panose="02020603050405020304" pitchFamily="18" charset="0"/>
              </a:rPr>
              <a:t>Technology Used</a:t>
            </a:r>
            <a:r>
              <a:rPr lang="en-IN" sz="2400" kern="100" dirty="0">
                <a:effectLst/>
                <a:ea typeface="Calibri" panose="020F0502020204030204" pitchFamily="34" charset="0"/>
                <a:cs typeface="Times New Roman" panose="02020603050405020304" pitchFamily="18" charset="0"/>
              </a:rPr>
              <a:t>: MySQ</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a:t>
            </a:r>
          </a:p>
          <a:p>
            <a:pPr marL="0" indent="0" algn="just">
              <a:lnSpc>
                <a:spcPct val="107000"/>
              </a:lnSpc>
              <a:spcAft>
                <a:spcPts val="800"/>
              </a:spcAft>
              <a:buSzPts val="1000"/>
              <a:buNone/>
              <a:tabLst>
                <a:tab pos="457200" algn="l"/>
              </a:tabLst>
            </a:pPr>
            <a:r>
              <a:rPr lang="en-IN" sz="2800" kern="100" dirty="0">
                <a:effectLst/>
                <a:ea typeface="Calibri" panose="020F0502020204030204" pitchFamily="34" charset="0"/>
                <a:cs typeface="Times New Roman" panose="02020603050405020304" pitchFamily="18" charset="0"/>
              </a:rPr>
              <a:t>This architecture promotes maintainability, scalability, and ease of use.</a:t>
            </a:r>
          </a:p>
          <a:p>
            <a:pPr marL="0" lvl="0" indent="0" algn="just">
              <a:lnSpc>
                <a:spcPct val="107000"/>
              </a:lnSpc>
              <a:spcAft>
                <a:spcPts val="800"/>
              </a:spcAft>
              <a:buSzPts val="1000"/>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119342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7366</TotalTime>
  <Words>1060</Words>
  <Application>Microsoft Office PowerPoint</Application>
  <PresentationFormat>On-screen Show (4:3)</PresentationFormat>
  <Paragraphs>187</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Calibri</vt:lpstr>
      <vt:lpstr>Symbol</vt:lpstr>
      <vt:lpstr>Times New Roman</vt:lpstr>
      <vt:lpstr>Wingdings</vt:lpstr>
      <vt:lpstr>Custom Design</vt:lpstr>
      <vt:lpstr>  </vt:lpstr>
      <vt:lpstr>AGENDA</vt:lpstr>
      <vt:lpstr>COURSE CERTIFICATE</vt:lpstr>
      <vt:lpstr>INTRODUCTION</vt:lpstr>
      <vt:lpstr>ABSTRACT</vt:lpstr>
      <vt:lpstr>OBJECTIVE</vt:lpstr>
      <vt:lpstr>LITERATURE SURVEY</vt:lpstr>
      <vt:lpstr>LITERATURE SURVEY</vt:lpstr>
      <vt:lpstr>SYSTEM ARCHITECTURE / IDEATION MAP</vt:lpstr>
      <vt:lpstr>PowerPoint Presentation</vt:lpstr>
      <vt:lpstr>MODULE IMPLEMENTATION</vt:lpstr>
      <vt:lpstr>MODULE IMPLEMENTATION</vt:lpstr>
      <vt:lpstr>MODULE IMPLEMENTATION</vt:lpstr>
      <vt:lpstr>MODULE IMPLEMENTATION</vt:lpstr>
      <vt:lpstr>MODULE IMPLEMENTATION</vt:lpstr>
      <vt:lpstr>MODULE IMPLEMENTATION</vt:lpstr>
      <vt:lpstr>MODULE IMPLEMENTATION</vt:lpstr>
      <vt:lpstr>MODULE IMPLEMENTATION</vt:lpstr>
      <vt:lpstr>MODULE IMPLEMENTATION</vt:lpstr>
      <vt:lpstr>RESULTS AND DISCUSSIONS</vt:lpstr>
      <vt:lpstr>RESULTS AND DISCUSSIONS</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Akshaya G</cp:lastModifiedBy>
  <cp:revision>122</cp:revision>
  <dcterms:created xsi:type="dcterms:W3CDTF">2019-11-06T07:48:53Z</dcterms:created>
  <dcterms:modified xsi:type="dcterms:W3CDTF">2024-10-24T14:20:34Z</dcterms:modified>
</cp:coreProperties>
</file>