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1"/>
  </p:sldMasterIdLst>
  <p:sldIdLst>
    <p:sldId id="256" r:id="rId2"/>
    <p:sldId id="261" r:id="rId3"/>
    <p:sldId id="262" r:id="rId4"/>
    <p:sldId id="258" r:id="rId5"/>
    <p:sldId id="259" r:id="rId6"/>
    <p:sldId id="260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C0099"/>
    <a:srgbClr val="FF0000"/>
    <a:srgbClr val="6600FF"/>
    <a:srgbClr val="660033"/>
    <a:srgbClr val="CC0066"/>
    <a:srgbClr val="00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2630-1865-4E3D-8E1E-5914CD3D871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6994-997E-4289-8EA9-7FC308658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56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2630-1865-4E3D-8E1E-5914CD3D871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6994-997E-4289-8EA9-7FC308658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10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2630-1865-4E3D-8E1E-5914CD3D871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6994-997E-4289-8EA9-7FC30865890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1961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2630-1865-4E3D-8E1E-5914CD3D871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6994-997E-4289-8EA9-7FC308658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231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2630-1865-4E3D-8E1E-5914CD3D871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6994-997E-4289-8EA9-7FC30865890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7991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2630-1865-4E3D-8E1E-5914CD3D871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6994-997E-4289-8EA9-7FC308658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791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2630-1865-4E3D-8E1E-5914CD3D871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6994-997E-4289-8EA9-7FC308658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392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2630-1865-4E3D-8E1E-5914CD3D871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6994-997E-4289-8EA9-7FC308658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41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2630-1865-4E3D-8E1E-5914CD3D871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6994-997E-4289-8EA9-7FC308658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64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2630-1865-4E3D-8E1E-5914CD3D871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6994-997E-4289-8EA9-7FC308658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89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2630-1865-4E3D-8E1E-5914CD3D871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6994-997E-4289-8EA9-7FC308658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35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2630-1865-4E3D-8E1E-5914CD3D871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6994-997E-4289-8EA9-7FC308658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78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2630-1865-4E3D-8E1E-5914CD3D871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6994-997E-4289-8EA9-7FC308658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72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2630-1865-4E3D-8E1E-5914CD3D871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6994-997E-4289-8EA9-7FC308658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1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2630-1865-4E3D-8E1E-5914CD3D871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6994-997E-4289-8EA9-7FC308658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38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2630-1865-4E3D-8E1E-5914CD3D871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6994-997E-4289-8EA9-7FC308658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08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52630-1865-4E3D-8E1E-5914CD3D871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336994-997E-4289-8EA9-7FC308658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47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  <p:sldLayoutId id="2147484140" r:id="rId13"/>
    <p:sldLayoutId id="2147484141" r:id="rId14"/>
    <p:sldLayoutId id="2147484142" r:id="rId15"/>
    <p:sldLayoutId id="21474841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IN" sz="4800" b="1" i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302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478423"/>
            <a:ext cx="6614445" cy="477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Corona</a:t>
            </a:r>
          </a:p>
          <a:p>
            <a:r>
              <a:rPr lang="en-US" sz="6000" b="1" i="1" dirty="0">
                <a:solidFill>
                  <a:srgbClr val="FF0000"/>
                </a:solidFill>
                <a:latin typeface="Algerian" panose="04020705040A02060702" pitchFamily="82" charset="0"/>
              </a:rPr>
              <a:t>	</a:t>
            </a:r>
            <a:r>
              <a:rPr lang="en-US" sz="6000" b="1" i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Virus 	</a:t>
            </a:r>
          </a:p>
          <a:p>
            <a:r>
              <a:rPr lang="en-US" sz="6000" b="1" i="1" dirty="0">
                <a:solidFill>
                  <a:srgbClr val="FF0000"/>
                </a:solidFill>
                <a:latin typeface="Algerian" panose="04020705040A02060702" pitchFamily="82" charset="0"/>
              </a:rPr>
              <a:t>	</a:t>
            </a:r>
            <a:r>
              <a:rPr lang="en-US" sz="6000" b="1" i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	Analysis 	</a:t>
            </a:r>
          </a:p>
          <a:p>
            <a:r>
              <a:rPr lang="en-US" sz="6000" b="1" i="1" dirty="0">
                <a:solidFill>
                  <a:srgbClr val="FF0000"/>
                </a:solidFill>
                <a:latin typeface="Algerian" panose="04020705040A02060702" pitchFamily="82" charset="0"/>
              </a:rPr>
              <a:t>	</a:t>
            </a:r>
            <a:r>
              <a:rPr lang="en-US" sz="6000" b="1" i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		with 	</a:t>
            </a:r>
          </a:p>
          <a:p>
            <a:r>
              <a:rPr lang="en-US" sz="6000" b="1" i="1" dirty="0">
                <a:solidFill>
                  <a:srgbClr val="FF0000"/>
                </a:solidFill>
                <a:latin typeface="Algerian" panose="04020705040A02060702" pitchFamily="82" charset="0"/>
              </a:rPr>
              <a:t>	</a:t>
            </a:r>
            <a:r>
              <a:rPr lang="en-US" sz="6000" b="1" i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			SQL</a:t>
            </a:r>
            <a:endParaRPr lang="en-IN" sz="6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3313" y="2726107"/>
            <a:ext cx="6554624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BY</a:t>
            </a:r>
          </a:p>
          <a:p>
            <a:pPr algn="ctr"/>
            <a:r>
              <a:rPr lang="en-US" sz="4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Akshaya.G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BATCHNAME: MIP-DA-09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695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21" y="162370"/>
            <a:ext cx="12132179" cy="689645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b="1" dirty="0">
                <a:solidFill>
                  <a:srgbClr val="000066"/>
                </a:solidFill>
                <a:latin typeface="+mj-lt"/>
                <a:cs typeface="Courier New" panose="02070309020205020404" pitchFamily="49" charset="0"/>
              </a:rPr>
              <a:t>Q8. Find minimum values for confirmed, deaths, recovered per year  </a:t>
            </a: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	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SELECT 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	</a:t>
            </a:r>
            <a:r>
              <a:rPr lang="en-US" sz="2400" b="1" dirty="0" smtClean="0">
                <a:latin typeface="+mj-lt"/>
              </a:rPr>
              <a:t>	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EXTRACT(YEAR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FROM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date)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AS year,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	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	MIN(Confirmed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) AS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min_confirmed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	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	MIN(Deaths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) AS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min_deaths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	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	MIN(Recovered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) AS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min_recovered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	FROM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	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	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corona_virus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	GROUP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BY </a:t>
            </a: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	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	EXTRACT(YEAR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FROM D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ate);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	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92" y="5320805"/>
            <a:ext cx="9039984" cy="130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4920"/>
            <a:ext cx="12041024" cy="659308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000066"/>
                </a:solidFill>
              </a:rPr>
              <a:t> Q9. Find maximum values of confirmed, deaths, recovered per year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MAX(confirmed) ,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MAX(deaths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,</a:t>
            </a: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MAX(recovered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FROM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corona_virus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GROUP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YEAR (Dates);</a:t>
            </a: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27" y="4392538"/>
            <a:ext cx="6187155" cy="166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6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58" y="230736"/>
            <a:ext cx="11801742" cy="66272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66"/>
                </a:solidFill>
              </a:rPr>
              <a:t>Q10. The total number of case of confirmed, deaths, recovered each month.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SUM(Confirmed) ,</a:t>
            </a: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SUM(Recovered)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,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SUM(Deaths) ,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MONTH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Dates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,</a:t>
            </a: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YEAR (Dates)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corona_virus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 BY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MONTH ( D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ates). YEAR (Dates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492" y="2059536"/>
            <a:ext cx="6383707" cy="331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8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8366"/>
            <a:ext cx="12109390" cy="678963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7200" b="1" dirty="0">
                <a:solidFill>
                  <a:srgbClr val="000066"/>
                </a:solidFill>
              </a:rPr>
              <a:t>Q11. Check how corona virus spread out with respect to confirmed </a:t>
            </a:r>
            <a:r>
              <a:rPr lang="en-US" sz="7200" b="1" dirty="0" smtClean="0">
                <a:solidFill>
                  <a:srgbClr val="000066"/>
                </a:solidFill>
              </a:rPr>
              <a:t>case  </a:t>
            </a:r>
            <a:r>
              <a:rPr lang="en-US" sz="7200" b="1" dirty="0">
                <a:solidFill>
                  <a:srgbClr val="000066"/>
                </a:solidFill>
              </a:rPr>
              <a:t>(</a:t>
            </a:r>
            <a:r>
              <a:rPr lang="en-US" sz="7200" b="1" dirty="0" err="1">
                <a:solidFill>
                  <a:srgbClr val="000066"/>
                </a:solidFill>
              </a:rPr>
              <a:t>Eg</a:t>
            </a:r>
            <a:r>
              <a:rPr lang="en-US" sz="7200" b="1" dirty="0">
                <a:solidFill>
                  <a:srgbClr val="000066"/>
                </a:solidFill>
              </a:rPr>
              <a:t>.: total confirmed cases, their average, variance &amp; STDEV )</a:t>
            </a:r>
          </a:p>
          <a:p>
            <a:pPr marL="0" indent="0">
              <a:buNone/>
            </a:pP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SUM(confirmed) ,</a:t>
            </a:r>
            <a:endParaRPr lang="en-US" sz="4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AVG(confirmed), 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VARIANCE(confirmed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 </a:t>
            </a:r>
            <a:endParaRPr lang="en-US" sz="4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STDEV(confirmed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 </a:t>
            </a:r>
            <a:endParaRPr lang="en-US" sz="4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Dates</a:t>
            </a:r>
          </a:p>
          <a:p>
            <a:pPr marL="0" indent="0">
              <a:buNone/>
            </a:pP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corona_virus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 BY D</a:t>
            </a: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ates</a:t>
            </a:r>
            <a:r>
              <a:rPr lang="en-US" sz="3000" b="1" dirty="0" smtClean="0"/>
              <a:t>;</a:t>
            </a:r>
            <a:endParaRPr lang="en-IN" sz="3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591" y="3180522"/>
            <a:ext cx="6042992" cy="32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6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0066"/>
                </a:solidFill>
              </a:rPr>
              <a:t>12. Check how corona virus spread out with respect to death case per </a:t>
            </a:r>
            <a:r>
              <a:rPr lang="en-US" sz="3200" b="1" dirty="0" smtClean="0">
                <a:solidFill>
                  <a:srgbClr val="000066"/>
                </a:solidFill>
              </a:rPr>
              <a:t>month   </a:t>
            </a:r>
            <a:r>
              <a:rPr lang="en-US" sz="3200" b="1" dirty="0">
                <a:solidFill>
                  <a:srgbClr val="000066"/>
                </a:solidFill>
              </a:rPr>
              <a:t>(</a:t>
            </a:r>
            <a:r>
              <a:rPr lang="en-US" sz="3200" b="1" dirty="0" err="1">
                <a:solidFill>
                  <a:srgbClr val="000066"/>
                </a:solidFill>
              </a:rPr>
              <a:t>Eg</a:t>
            </a:r>
            <a:r>
              <a:rPr lang="en-US" sz="3200" b="1" dirty="0">
                <a:solidFill>
                  <a:srgbClr val="000066"/>
                </a:solidFill>
              </a:rPr>
              <a:t>.: total deaths cases, their average, variance &amp; STDEV 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 </a:t>
            </a:r>
            <a:endParaRPr lang="en-US" sz="2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SUM(Confirmed)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,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SUM(deaths),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AVG(deaths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 </a:t>
            </a:r>
            <a:endParaRPr lang="en-US" sz="2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VARIANCE(deaths),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STDEV(deaths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 </a:t>
            </a:r>
            <a:endParaRPr lang="en-US" sz="2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MONTH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(date) 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YEAR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(Dates)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FROM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corona_virus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 BY 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MONTH (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Dates) 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YEAR (Dates);</a:t>
            </a:r>
            <a:endParaRPr lang="en-IN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52" y="2425149"/>
            <a:ext cx="7454348" cy="324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546" y="0"/>
            <a:ext cx="12192000" cy="6857999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rgbClr val="000066"/>
                </a:solidFill>
                <a:latin typeface="+mj-lt"/>
                <a:cs typeface="Courier New" panose="02070309020205020404" pitchFamily="49" charset="0"/>
              </a:rPr>
              <a:t>Q13. Check how corona virus spread out with respect to recovered case </a:t>
            </a:r>
            <a:r>
              <a:rPr lang="en-US" sz="2800" b="1" dirty="0" smtClean="0">
                <a:solidFill>
                  <a:srgbClr val="000066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66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en-US" sz="2800" b="1" dirty="0" err="1" smtClean="0">
                <a:solidFill>
                  <a:srgbClr val="000066"/>
                </a:solidFill>
                <a:latin typeface="+mj-lt"/>
                <a:cs typeface="Courier New" panose="02070309020205020404" pitchFamily="49" charset="0"/>
              </a:rPr>
              <a:t>Eg</a:t>
            </a:r>
            <a:r>
              <a:rPr lang="en-US" sz="2800" b="1" dirty="0" smtClean="0">
                <a:solidFill>
                  <a:srgbClr val="000066"/>
                </a:solidFill>
                <a:latin typeface="+mj-lt"/>
                <a:cs typeface="Courier New" panose="02070309020205020404" pitchFamily="49" charset="0"/>
              </a:rPr>
              <a:t>: </a:t>
            </a:r>
            <a:r>
              <a:rPr lang="en-US" sz="2800" b="1" dirty="0">
                <a:solidFill>
                  <a:srgbClr val="000066"/>
                </a:solidFill>
                <a:latin typeface="+mj-lt"/>
                <a:cs typeface="Courier New" panose="02070309020205020404" pitchFamily="49" charset="0"/>
              </a:rPr>
              <a:t>total confirmed cases, their average, variance &amp; </a:t>
            </a:r>
            <a:r>
              <a:rPr lang="en-US" sz="2800" b="1" dirty="0" smtClean="0">
                <a:solidFill>
                  <a:srgbClr val="000066"/>
                </a:solidFill>
                <a:latin typeface="+mj-lt"/>
                <a:cs typeface="Courier New" panose="02070309020205020404" pitchFamily="49" charset="0"/>
              </a:rPr>
              <a:t>STDEV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b="1" dirty="0" smtClean="0">
              <a:solidFill>
                <a:srgbClr val="000066"/>
              </a:solidFill>
              <a:latin typeface="+mj-lt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SELECT  SUM (Confirmed), SUM(Recovered), AVG(Recovered) , variance (Recovered) , STDEV (Recovered) , dates from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corona_virus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  GROUP BY Dates;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800" b="1" dirty="0" smtClean="0">
              <a:solidFill>
                <a:srgbClr val="000066"/>
              </a:solidFill>
              <a:latin typeface="+mj-lt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800" b="1" dirty="0">
              <a:solidFill>
                <a:srgbClr val="000066"/>
              </a:solidFill>
              <a:latin typeface="+mj-lt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800" b="1" dirty="0" smtClean="0">
              <a:solidFill>
                <a:srgbClr val="000066"/>
              </a:solidFill>
              <a:latin typeface="+mj-lt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800" b="1" dirty="0">
              <a:solidFill>
                <a:srgbClr val="000066"/>
              </a:solidFill>
              <a:latin typeface="+mj-lt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 smtClean="0">
                <a:solidFill>
                  <a:srgbClr val="000066"/>
                </a:solidFill>
                <a:latin typeface="+mj-lt"/>
                <a:cs typeface="Courier New" panose="02070309020205020404" pitchFamily="49" charset="0"/>
              </a:rPr>
              <a:t>Q14</a:t>
            </a:r>
            <a:r>
              <a:rPr lang="en-US" sz="2800" b="1" dirty="0">
                <a:solidFill>
                  <a:srgbClr val="000066"/>
                </a:solidFill>
                <a:latin typeface="+mj-lt"/>
                <a:cs typeface="Courier New" panose="02070309020205020404" pitchFamily="49" charset="0"/>
              </a:rPr>
              <a:t>. Find Country having highest number of the Confirmed case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SELECT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country_region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	SUM(confirmed) AS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total_confirmed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FROM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corona_virus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GROUP BY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country_region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ORDER BY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total_confirmed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 DESC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LIMIT 1;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536" y="5047353"/>
            <a:ext cx="3510627" cy="967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49" y="1971133"/>
            <a:ext cx="6716993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000066"/>
                </a:solidFill>
              </a:rPr>
              <a:t>Q15</a:t>
            </a:r>
            <a:r>
              <a:rPr lang="en-US" sz="2800" b="1" dirty="0">
                <a:solidFill>
                  <a:srgbClr val="000066"/>
                </a:solidFill>
              </a:rPr>
              <a:t>. Find Country having lowest number of the death case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country_region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SUM(deaths) AS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total_deaths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FROM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corona_virus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 BY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country_region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ORDER BY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total_deaths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ASC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LIMIT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1;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495" y="5169284"/>
            <a:ext cx="2447427" cy="119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367"/>
            <a:ext cx="12126482" cy="670844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000066"/>
                </a:solidFill>
              </a:rPr>
              <a:t>Q16. Find top 5 countries having highest recovered case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country_region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SUM(recovered) AS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total_recovered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FROM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corona_virus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 BY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country_region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ORDER BY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total_recovered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DESC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LIMIT 5;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262" y="4751462"/>
            <a:ext cx="2691925" cy="180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8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37" y="230737"/>
            <a:ext cx="11707738" cy="1350236"/>
          </a:xfrm>
        </p:spPr>
        <p:txBody>
          <a:bodyPr>
            <a:norm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Dataset:</a:t>
            </a:r>
            <a:b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737" y="1452785"/>
            <a:ext cx="11707738" cy="51360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FF0066"/>
                </a:solidFill>
              </a:rPr>
              <a:t>Description </a:t>
            </a:r>
            <a:r>
              <a:rPr lang="en-US" sz="2800" b="1" dirty="0">
                <a:solidFill>
                  <a:srgbClr val="FF0066"/>
                </a:solidFill>
              </a:rPr>
              <a:t>of each column in dataset: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0066"/>
                </a:solidFill>
              </a:rPr>
              <a:t>Province: Geographic subdivision within a country/region.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0066"/>
                </a:solidFill>
              </a:rPr>
              <a:t>Country/Region: Geographic entity where data is recorded.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0066"/>
                </a:solidFill>
              </a:rPr>
              <a:t>Latitude: North-south position on Earth's surface.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0066"/>
                </a:solidFill>
              </a:rPr>
              <a:t>Longitude: East-west position on Earth's surface.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0066"/>
                </a:solidFill>
              </a:rPr>
              <a:t>Date: Recorded date of CORONA VIRUS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0066"/>
                </a:solidFill>
              </a:rPr>
              <a:t>Confirmed: Number of diagnosed CORONA VIRUS cases.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0066"/>
                </a:solidFill>
              </a:rPr>
              <a:t>Deaths: Number of CORONA VIRUS related deaths.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0066"/>
                </a:solidFill>
              </a:rPr>
              <a:t>Recovered: Number of recovered CORONA VIRUS cases</a:t>
            </a:r>
            <a:r>
              <a:rPr lang="en-US" b="1" dirty="0">
                <a:solidFill>
                  <a:srgbClr val="FF0066"/>
                </a:solidFill>
              </a:rPr>
              <a:t>.</a:t>
            </a:r>
            <a:endParaRPr lang="en-IN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42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79" y="282011"/>
            <a:ext cx="10608322" cy="1427148"/>
          </a:xfrm>
        </p:spPr>
        <p:txBody>
          <a:bodyPr>
            <a:normAutofit/>
          </a:bodyPr>
          <a:lstStyle/>
          <a:p>
            <a:r>
              <a:rPr lang="en-US" sz="4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the table </a:t>
            </a:r>
            <a:endParaRPr lang="en-IN" sz="4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279" y="1615155"/>
            <a:ext cx="11793196" cy="49223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000099"/>
                </a:solidFill>
              </a:rPr>
              <a:t>Create table </a:t>
            </a:r>
            <a:r>
              <a:rPr lang="en-US" sz="2800" dirty="0" err="1" smtClean="0">
                <a:solidFill>
                  <a:srgbClr val="000099"/>
                </a:solidFill>
              </a:rPr>
              <a:t>corona_virus</a:t>
            </a:r>
            <a:r>
              <a:rPr lang="en-US" sz="2800" dirty="0" smtClean="0">
                <a:solidFill>
                  <a:srgbClr val="000099"/>
                </a:solidFill>
              </a:rPr>
              <a:t> (Province </a:t>
            </a:r>
            <a:r>
              <a:rPr lang="en-US" sz="2800" dirty="0" err="1" smtClean="0">
                <a:solidFill>
                  <a:srgbClr val="000099"/>
                </a:solidFill>
              </a:rPr>
              <a:t>varchar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>
                <a:solidFill>
                  <a:srgbClr val="000099"/>
                </a:solidFill>
              </a:rPr>
              <a:t>(60</a:t>
            </a:r>
            <a:r>
              <a:rPr lang="en-US" sz="2800" dirty="0" smtClean="0">
                <a:solidFill>
                  <a:srgbClr val="000099"/>
                </a:solidFill>
              </a:rPr>
              <a:t>),Country/</a:t>
            </a:r>
            <a:r>
              <a:rPr lang="en-US" sz="2800" dirty="0" err="1" smtClean="0">
                <a:solidFill>
                  <a:srgbClr val="000099"/>
                </a:solidFill>
              </a:rPr>
              <a:t>Regionvarchar</a:t>
            </a:r>
            <a:r>
              <a:rPr lang="en-US" sz="2800" dirty="0" smtClean="0">
                <a:solidFill>
                  <a:srgbClr val="000099"/>
                </a:solidFill>
              </a:rPr>
              <a:t>(60),Latitude </a:t>
            </a:r>
            <a:r>
              <a:rPr lang="en-US" sz="2800" dirty="0" err="1" smtClean="0">
                <a:solidFill>
                  <a:srgbClr val="000099"/>
                </a:solidFill>
              </a:rPr>
              <a:t>int,Longitude</a:t>
            </a:r>
            <a:r>
              <a:rPr lang="en-US" sz="2800" dirty="0">
                <a:solidFill>
                  <a:srgbClr val="000099"/>
                </a:solidFill>
              </a:rPr>
              <a:t> 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int,Dates</a:t>
            </a:r>
            <a:r>
              <a:rPr lang="en-US" sz="2800" dirty="0">
                <a:solidFill>
                  <a:srgbClr val="000099"/>
                </a:solidFill>
              </a:rPr>
              <a:t> date ,</a:t>
            </a:r>
            <a:r>
              <a:rPr lang="en-US" sz="2800" dirty="0" smtClean="0">
                <a:solidFill>
                  <a:srgbClr val="000099"/>
                </a:solidFill>
              </a:rPr>
              <a:t> Confirmed 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,</a:t>
            </a:r>
            <a:r>
              <a:rPr lang="en-US" sz="2800" dirty="0">
                <a:solidFill>
                  <a:srgbClr val="000099"/>
                </a:solidFill>
              </a:rPr>
              <a:t> </a:t>
            </a:r>
            <a:r>
              <a:rPr lang="en-US" sz="2800" dirty="0" smtClean="0">
                <a:solidFill>
                  <a:srgbClr val="000099"/>
                </a:solidFill>
              </a:rPr>
              <a:t>Deaths 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>
                <a:solidFill>
                  <a:srgbClr val="000099"/>
                </a:solidFill>
              </a:rPr>
              <a:t> </a:t>
            </a:r>
            <a:r>
              <a:rPr lang="en-US" sz="2800" dirty="0" smtClean="0">
                <a:solidFill>
                  <a:srgbClr val="000099"/>
                </a:solidFill>
              </a:rPr>
              <a:t> ,Recovered 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);</a:t>
            </a:r>
            <a:endParaRPr lang="en-US" sz="2800" dirty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 smtClean="0">
                <a:solidFill>
                  <a:srgbClr val="CC0099"/>
                </a:solidFill>
              </a:rPr>
              <a:t>TABLE  name:  </a:t>
            </a:r>
            <a:r>
              <a:rPr lang="en-US" sz="3200" dirty="0" err="1" smtClean="0">
                <a:solidFill>
                  <a:srgbClr val="CC0099"/>
                </a:solidFill>
              </a:rPr>
              <a:t>corona_virus</a:t>
            </a:r>
            <a:endParaRPr lang="en-US" sz="3200" dirty="0" smtClean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97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21" y="1"/>
            <a:ext cx="12132178" cy="1324597"/>
          </a:xfrm>
        </p:spPr>
        <p:txBody>
          <a:bodyPr/>
          <a:lstStyle/>
          <a:p>
            <a:r>
              <a:rPr lang="en-US" sz="7200" b="1" u="sng" dirty="0" smtClean="0">
                <a:solidFill>
                  <a:srgbClr val="660033"/>
                </a:solidFill>
              </a:rPr>
              <a:t>Questions </a:t>
            </a:r>
            <a:endParaRPr lang="en-IN" sz="7200" b="1" u="sng" dirty="0">
              <a:solidFill>
                <a:srgbClr val="660033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9820" y="1652763"/>
            <a:ext cx="12132179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Q1. Write a code to check NULL values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Q2. If NULL values are present, update them with zeros for all columns.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Q3. check total number of rows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Q4. Check what is </a:t>
            </a:r>
            <a:r>
              <a:rPr kumimoji="0" lang="en-US" sz="2400" b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start_date</a:t>
            </a: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kumimoji="0" lang="en-US" sz="2400" b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end_date</a:t>
            </a:r>
            <a:endParaRPr kumimoji="0" lang="en-US" sz="2400" b="1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Q5. Number of month present in dataset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Q6. Find monthly average for confirmed, deaths, recovered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Q7. Find most frequent value for confirmed, deaths, recovered each month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Q8. Find minimum values for confirmed, deaths, recovered per year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Q9. Find maximum values of confirmed, deaths, recovered per year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Q10. The total number of case of confirmed, deaths, recovered </a:t>
            </a: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 month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4921"/>
            <a:ext cx="12192000" cy="652044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Q11. Check how corona virus spread out with respect to confirmed case -- 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.: total confirmed cases, their average, variance &amp; STDEV 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Q12. Check how corona virus spread out with respect to death case per month -- 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.: total confirmed cases, their average, variance &amp; STDEV 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Q13. Check how corona virus spread out with respect to recovered case -- 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.: total confirmed cases, their average, variance &amp; STDEV 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Q14. Find Country having highest number of the Confirmed case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Q15. Find Country having lowest number of the death case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Q16. Find top 5 countries having highest recovered case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</a:rPr>
              <a:t>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099"/>
            <a:ext cx="12374310" cy="1059679"/>
          </a:xfrm>
        </p:spPr>
        <p:txBody>
          <a:bodyPr/>
          <a:lstStyle/>
          <a:p>
            <a:r>
              <a:rPr lang="en-US" dirty="0" smtClean="0">
                <a:solidFill>
                  <a:srgbClr val="CC0066"/>
                </a:solidFill>
              </a:rPr>
              <a:t>SQL QUERIES</a:t>
            </a:r>
            <a:endParaRPr lang="en-IN" dirty="0">
              <a:solidFill>
                <a:srgbClr val="CC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5854"/>
            <a:ext cx="12192000" cy="5890600"/>
          </a:xfrm>
        </p:spPr>
        <p:txBody>
          <a:bodyPr/>
          <a:lstStyle/>
          <a:p>
            <a:pPr marL="0" lvl="0" indent="0">
              <a:buNone/>
            </a:pP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Q1. Write a code to check NULL values </a:t>
            </a:r>
            <a:endParaRPr lang="en-US" sz="28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Select * from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corona_virus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marL="0" lvl="0" indent="0">
              <a:buNone/>
            </a:pPr>
            <a:r>
              <a:rPr lang="en-US" sz="28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Q2</a:t>
            </a:r>
            <a:r>
              <a:rPr lang="en-US" sz="28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If NULL values are present, update them with zeros for all columns.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* from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corona_virus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where ‘Province’  is NULL OR ‘Country/Region’ is NULL OR ‘Latitude’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NULL OR ‘Longitude’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NULL OR ‘Date’ 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isNULL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 ‘Confirmed’ is NULL,’ Deaths’  is NULL OR ‘Recovered’  is NULL</a:t>
            </a:r>
          </a:p>
          <a:p>
            <a:pPr marL="0" indent="0">
              <a:buNone/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# no null values ARE present in the entire table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7" y="4363991"/>
            <a:ext cx="4193727" cy="190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28" y="413267"/>
            <a:ext cx="12192000" cy="47586234"/>
          </a:xfrm>
        </p:spPr>
        <p:txBody>
          <a:bodyPr/>
          <a:lstStyle/>
          <a:p>
            <a:pPr marL="0" lvl="0" indent="0">
              <a:buNone/>
            </a:pPr>
            <a:r>
              <a:rPr lang="en-US" sz="32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Q3. check total number of rows </a:t>
            </a:r>
          </a:p>
          <a:p>
            <a:pPr marL="0" indent="0">
              <a:buNone/>
            </a:pPr>
            <a:r>
              <a:rPr lang="en-US" sz="2400" b="1" dirty="0" smtClean="0"/>
              <a:t>SELECT COUNT(*) AS  Total _</a:t>
            </a:r>
            <a:r>
              <a:rPr lang="en-US" sz="2400" b="1" dirty="0"/>
              <a:t>R</a:t>
            </a:r>
            <a:r>
              <a:rPr lang="en-US" sz="2400" b="1" dirty="0" smtClean="0"/>
              <a:t>ecords from </a:t>
            </a:r>
            <a:r>
              <a:rPr lang="en-US" sz="2400" b="1" dirty="0" err="1" smtClean="0"/>
              <a:t>corona_virus</a:t>
            </a:r>
            <a:r>
              <a:rPr lang="en-US" sz="2400" b="1" dirty="0" smtClean="0"/>
              <a:t> </a:t>
            </a:r>
          </a:p>
          <a:p>
            <a:pPr marL="0" lvl="0" indent="0">
              <a:buNone/>
            </a:pPr>
            <a:endParaRPr lang="en-US" sz="3200" b="1" dirty="0" smtClean="0">
              <a:solidFill>
                <a:srgbClr val="00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US" sz="3200" b="1" dirty="0" smtClean="0">
              <a:solidFill>
                <a:srgbClr val="00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32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Q4</a:t>
            </a:r>
            <a:r>
              <a:rPr lang="en-US" sz="32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Check what is </a:t>
            </a:r>
            <a:r>
              <a:rPr lang="en-US" sz="32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start_date</a:t>
            </a:r>
            <a:r>
              <a:rPr lang="en-US" sz="32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3200" b="1" dirty="0" err="1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end_date</a:t>
            </a:r>
            <a:endParaRPr lang="en-US" sz="3200" b="1" dirty="0" smtClean="0">
              <a:solidFill>
                <a:srgbClr val="00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SELECT </a:t>
            </a:r>
            <a:r>
              <a:rPr lang="en-US" sz="2400" b="1" dirty="0">
                <a:solidFill>
                  <a:schemeClr val="tx1"/>
                </a:solidFill>
              </a:rPr>
              <a:t>MIN(Date) AS </a:t>
            </a:r>
            <a:r>
              <a:rPr lang="en-US" sz="2400" b="1" dirty="0" err="1">
                <a:solidFill>
                  <a:schemeClr val="tx1"/>
                </a:solidFill>
              </a:rPr>
              <a:t>start_date</a:t>
            </a:r>
            <a:r>
              <a:rPr lang="en-US" sz="2400" b="1" dirty="0">
                <a:solidFill>
                  <a:schemeClr val="tx1"/>
                </a:solidFill>
              </a:rPr>
              <a:t>, MAX(Date) AS </a:t>
            </a:r>
            <a:r>
              <a:rPr lang="en-US" sz="2400" b="1" dirty="0" err="1">
                <a:solidFill>
                  <a:schemeClr val="tx1"/>
                </a:solidFill>
              </a:rPr>
              <a:t>end_date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FROM </a:t>
            </a:r>
            <a:r>
              <a:rPr lang="en-US" sz="2400" b="1" dirty="0" err="1" smtClean="0">
                <a:solidFill>
                  <a:schemeClr val="tx1"/>
                </a:solidFill>
              </a:rPr>
              <a:t>corona_virus</a:t>
            </a:r>
            <a:r>
              <a:rPr lang="en-US" sz="2400" b="1" dirty="0" smtClean="0">
                <a:solidFill>
                  <a:schemeClr val="tx1"/>
                </a:solidFill>
              </a:rPr>
              <a:t>; </a:t>
            </a: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00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Q5</a:t>
            </a:r>
            <a:r>
              <a:rPr lang="en-US" sz="32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Number of month present in dataset </a:t>
            </a:r>
          </a:p>
          <a:p>
            <a:pPr marL="0" lvl="0" indent="0">
              <a:buNone/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cs typeface="Courier New" panose="02070309020205020404" pitchFamily="49" charset="0"/>
              </a:rPr>
              <a:t>SELECT count(distinct (month(dates)) AS </a:t>
            </a:r>
            <a:r>
              <a:rPr lang="en-US" sz="2400" b="1" dirty="0" err="1" smtClean="0">
                <a:solidFill>
                  <a:schemeClr val="bg2">
                    <a:lumMod val="10000"/>
                  </a:schemeClr>
                </a:solidFill>
                <a:cs typeface="Courier New" panose="02070309020205020404" pitchFamily="49" charset="0"/>
              </a:rPr>
              <a:t>num_month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cs typeface="Courier New" panose="02070309020205020404" pitchFamily="49" charset="0"/>
              </a:rPr>
              <a:t> from </a:t>
            </a:r>
            <a:r>
              <a:rPr lang="en-US" sz="2400" b="1" dirty="0" err="1" smtClean="0">
                <a:solidFill>
                  <a:schemeClr val="bg2">
                    <a:lumMod val="10000"/>
                  </a:schemeClr>
                </a:solidFill>
                <a:cs typeface="Courier New" panose="02070309020205020404" pitchFamily="49" charset="0"/>
              </a:rPr>
              <a:t>corona_virus</a:t>
            </a:r>
            <a:endParaRPr lang="en-US" sz="2400" b="1" dirty="0">
              <a:solidFill>
                <a:schemeClr val="bg2">
                  <a:lumMod val="10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241" y="413267"/>
            <a:ext cx="3777241" cy="12360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960" y="3801360"/>
            <a:ext cx="3348281" cy="7791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550" y="5922236"/>
            <a:ext cx="2427704" cy="81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3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4004"/>
            <a:ext cx="12023934" cy="6862273"/>
          </a:xfrm>
        </p:spPr>
        <p:txBody>
          <a:bodyPr/>
          <a:lstStyle/>
          <a:p>
            <a:pPr marL="0" lvl="0" indent="0">
              <a:buNone/>
            </a:pPr>
            <a:r>
              <a:rPr lang="en-US" sz="28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Q6. Find monthly average for confirmed, deaths, </a:t>
            </a:r>
            <a:r>
              <a:rPr lang="en-US" sz="28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recovered</a:t>
            </a:r>
          </a:p>
          <a:p>
            <a:pPr marL="0" lvl="0" indent="0">
              <a:buNone/>
            </a:pPr>
            <a:r>
              <a:rPr lang="en-US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b="1" dirty="0">
              <a:solidFill>
                <a:srgbClr val="00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/>
              <a:t>    SELECT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AVG(Confirmed ),</a:t>
            </a:r>
          </a:p>
          <a:p>
            <a:pPr marL="0" indent="0">
              <a:buNone/>
            </a:pPr>
            <a:r>
              <a:rPr lang="en-US" sz="2400" b="1" dirty="0" smtClean="0"/>
              <a:t>AVG(Recovered),</a:t>
            </a:r>
          </a:p>
          <a:p>
            <a:pPr marL="0" indent="0">
              <a:buNone/>
            </a:pPr>
            <a:r>
              <a:rPr lang="en-US" sz="2400" b="1" dirty="0" smtClean="0"/>
              <a:t>AVG(Deaths)</a:t>
            </a:r>
            <a:r>
              <a:rPr lang="en-US" sz="2400" b="1" dirty="0"/>
              <a:t> ,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MONTH(Dates) ,</a:t>
            </a:r>
          </a:p>
          <a:p>
            <a:pPr marL="0" indent="0">
              <a:buNone/>
            </a:pPr>
            <a:r>
              <a:rPr lang="en-US" sz="2400" b="1" dirty="0" smtClean="0"/>
              <a:t>YEAR(Dates) </a:t>
            </a:r>
          </a:p>
          <a:p>
            <a:pPr marL="0" indent="0">
              <a:buNone/>
            </a:pPr>
            <a:r>
              <a:rPr lang="en-US" sz="2400" b="1" dirty="0" smtClean="0"/>
              <a:t>FROM </a:t>
            </a:r>
            <a:r>
              <a:rPr lang="en-US" sz="2400" b="1" dirty="0" err="1" smtClean="0"/>
              <a:t>corona_virus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GROUP BY MONTH(Dates) ,YEAR(Dates);</a:t>
            </a:r>
          </a:p>
          <a:p>
            <a:pPr marL="0" lvl="0" indent="0">
              <a:buNone/>
            </a:pPr>
            <a:endParaRPr lang="en-US" sz="2800" b="1" dirty="0">
              <a:solidFill>
                <a:srgbClr val="00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185" y="2401370"/>
            <a:ext cx="5719059" cy="281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21" y="0"/>
            <a:ext cx="12459768" cy="6858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sz="112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Q7.Find most frequent value for confirmed, deaths, recovered each month </a:t>
            </a:r>
          </a:p>
          <a:p>
            <a:pPr marL="0" indent="0">
              <a:buNone/>
            </a:pPr>
            <a:endParaRPr lang="en-US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7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SELECT</a:t>
            </a:r>
          </a:p>
          <a:p>
            <a:pPr marL="0" indent="0">
              <a:buNone/>
            </a:pPr>
            <a:r>
              <a:rPr lang="en-US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 EXTRACT(MONTH </a:t>
            </a:r>
            <a:r>
              <a:rPr lang="en-US" sz="7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FROM D</a:t>
            </a:r>
            <a:r>
              <a:rPr lang="en-US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ate) AS MONTH</a:t>
            </a:r>
            <a:endParaRPr lang="en-US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7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</a:t>
            </a:r>
            <a:r>
              <a:rPr lang="en-US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max (confirmed) AS </a:t>
            </a:r>
            <a:r>
              <a:rPr lang="en-US" sz="7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most_frequent_confirmed</a:t>
            </a:r>
            <a:r>
              <a:rPr lang="en-US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US" sz="7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7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max (Deaths) </a:t>
            </a:r>
            <a:r>
              <a:rPr lang="en-US" sz="7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</a:t>
            </a:r>
            <a:r>
              <a:rPr lang="en-US" sz="7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most_frequent_deaths</a:t>
            </a:r>
            <a:r>
              <a:rPr lang="en-US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US" sz="7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	</a:t>
            </a:r>
            <a:r>
              <a:rPr lang="en-US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 max (Recovered) </a:t>
            </a:r>
            <a:r>
              <a:rPr lang="en-US" sz="7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</a:t>
            </a:r>
            <a:r>
              <a:rPr lang="en-US" sz="7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most_frequent_recovered</a:t>
            </a:r>
            <a:endParaRPr lang="en-US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7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FROM</a:t>
            </a:r>
          </a:p>
          <a:p>
            <a:pPr marL="0" indent="0">
              <a:buNone/>
            </a:pPr>
            <a:r>
              <a:rPr lang="en-US" sz="7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7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corona_virus</a:t>
            </a:r>
            <a:endParaRPr lang="en-US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7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GROUP </a:t>
            </a:r>
            <a:r>
              <a:rPr lang="en-US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BY</a:t>
            </a:r>
          </a:p>
          <a:p>
            <a:pPr marL="0" indent="0">
              <a:buNone/>
            </a:pPr>
            <a:r>
              <a:rPr lang="en-US" sz="7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7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EXTRACT(MONTH </a:t>
            </a:r>
            <a:r>
              <a:rPr lang="en-US" sz="7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FROM D</a:t>
            </a:r>
            <a:r>
              <a:rPr lang="en-US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ate);</a:t>
            </a:r>
            <a:endParaRPr lang="en-IN" sz="7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099" y="5140773"/>
            <a:ext cx="6759723" cy="97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481</TotalTime>
  <Words>656</Words>
  <Application>Microsoft Office PowerPoint</Application>
  <PresentationFormat>Widescreen</PresentationFormat>
  <Paragraphs>171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Algerian</vt:lpstr>
      <vt:lpstr>Arial</vt:lpstr>
      <vt:lpstr>Courier New</vt:lpstr>
      <vt:lpstr>Trebuchet MS</vt:lpstr>
      <vt:lpstr>Wingdings</vt:lpstr>
      <vt:lpstr>Wingdings 3</vt:lpstr>
      <vt:lpstr>Facet</vt:lpstr>
      <vt:lpstr>PowerPoint Presentation</vt:lpstr>
      <vt:lpstr>Dataset: </vt:lpstr>
      <vt:lpstr>Creating the table </vt:lpstr>
      <vt:lpstr>Questions </vt:lpstr>
      <vt:lpstr>PowerPoint Presentation</vt:lpstr>
      <vt:lpstr>SQL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Virus Analysis with SQL</dc:title>
  <dc:creator>Microsoft account</dc:creator>
  <cp:lastModifiedBy>Microsoft account</cp:lastModifiedBy>
  <cp:revision>33</cp:revision>
  <dcterms:created xsi:type="dcterms:W3CDTF">2024-06-04T14:15:11Z</dcterms:created>
  <dcterms:modified xsi:type="dcterms:W3CDTF">2024-06-11T16:09:53Z</dcterms:modified>
</cp:coreProperties>
</file>