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58" r:id="rId7"/>
    <p:sldId id="278" r:id="rId8"/>
    <p:sldId id="259" r:id="rId9"/>
    <p:sldId id="260" r:id="rId10"/>
    <p:sldId id="261" r:id="rId11"/>
    <p:sldId id="279" r:id="rId12"/>
    <p:sldId id="280" r:id="rId13"/>
    <p:sldId id="281" r:id="rId14"/>
    <p:sldId id="282" r:id="rId15"/>
    <p:sldId id="283" r:id="rId16"/>
    <p:sldId id="263" r:id="rId17"/>
    <p:sldId id="284" r:id="rId18"/>
    <p:sldId id="28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B"/>
    <a:srgbClr val="E6E6E6"/>
    <a:srgbClr val="0B2A31"/>
    <a:srgbClr val="04B3C3"/>
    <a:srgbClr val="155463"/>
    <a:srgbClr val="2FC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7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343BBF-5896-492F-B293-DE44DE831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xmlns="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xmlns="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xmlns="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xmlns="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xmlns="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xmlns="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xmlns="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xmlns="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xmlns="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xmlns="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xmlns="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xmlns="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xmlns="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xmlns="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xmlns="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xmlns="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xmlns="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xmlns="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xmlns="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xmlns="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xmlns="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xmlns="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xmlns="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xmlns="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xmlns="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xmlns="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xmlns="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xmlns="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xmlns="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xmlns="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xmlns="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xmlns="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xmlns="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xmlns="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xmlns="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xmlns="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xmlns="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xmlns="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xmlns="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xmlns="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6E7A44-0539-4C8E-ABEB-E56B131C4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02A0C2-BC21-4E10-B50C-353B8CBD7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FB6A2A-F24A-4E64-A207-404C8CC766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xmlns="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xmlns="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0A3F71-78A0-4742-B701-4A1489F5A7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FABFC7-4108-49F4-A75A-5AB472AA2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xmlns="" id="{5E28510D-160F-495D-8145-406C08609C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0564" b="10564"/>
          <a:stretch>
            <a:fillRect/>
          </a:stretch>
        </p:blipFill>
        <p:spPr>
          <a:ln>
            <a:noFill/>
          </a:ln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2" y="1266751"/>
            <a:ext cx="11190570" cy="178601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psychological effects after </a:t>
            </a:r>
            <a:r>
              <a:rPr lang="en-US" spc="600" dirty="0" err="1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covid</a:t>
            </a:r>
            <a:endParaRPr lang="en-US" spc="600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itle 19">
            <a:extLst>
              <a:ext uri="{FF2B5EF4-FFF2-40B4-BE49-F238E27FC236}">
                <a16:creationId xmlns:a16="http://schemas.microsoft.com/office/drawing/2014/main" xmlns="" id="{77D1FC82-2598-481F-95C4-94BCF23FDF3F}"/>
              </a:ext>
            </a:extLst>
          </p:cNvPr>
          <p:cNvSpPr txBox="1">
            <a:spLocks/>
          </p:cNvSpPr>
          <p:nvPr/>
        </p:nvSpPr>
        <p:spPr>
          <a:xfrm>
            <a:off x="3749963" y="5591249"/>
            <a:ext cx="4692074" cy="13887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ln w="19050">
                  <a:solidFill>
                    <a:schemeClr val="accent6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>Akshaya MS</a:t>
            </a:r>
          </a:p>
          <a:p>
            <a:endParaRPr lang="en-US" sz="1500" spc="600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>MSCCS(DA)</a:t>
            </a:r>
          </a:p>
          <a:p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/>
            </a:r>
            <a:b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</a:br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>Rollno:03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B335EA-8E59-4123-9F46-367DB5445566}"/>
              </a:ext>
            </a:extLst>
          </p:cNvPr>
          <p:cNvSpPr/>
          <p:nvPr/>
        </p:nvSpPr>
        <p:spPr>
          <a:xfrm>
            <a:off x="7269018" y="2455961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800" y="3022470"/>
            <a:ext cx="4114800" cy="2098627"/>
          </a:xfrm>
        </p:spPr>
        <p:txBody>
          <a:bodyPr/>
          <a:lstStyle/>
          <a:p>
            <a:r>
              <a:rPr lang="en-ZA" b="1" dirty="0"/>
              <a:t>LINE OF WORK </a:t>
            </a:r>
            <a:r>
              <a:rPr lang="en-IN" b="1" dirty="0"/>
              <a:t>DISTRIBUTION </a:t>
            </a:r>
            <a:r>
              <a:rPr lang="en-ZA" b="1" dirty="0"/>
              <a:t>​</a:t>
            </a:r>
          </a:p>
          <a:p>
            <a:r>
              <a:rPr lang="en-US" dirty="0"/>
              <a:t>Teaching is the most common line of work among the respondents, followed by 'Engineering/Architecture' and 'Other'.</a:t>
            </a:r>
            <a:endParaRPr lang="en-Z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01781A-2E2F-4506-9B92-5479953C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594"/>
            <a:ext cx="7162364" cy="35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B335EA-8E59-4123-9F46-367DB5445566}"/>
              </a:ext>
            </a:extLst>
          </p:cNvPr>
          <p:cNvSpPr/>
          <p:nvPr/>
        </p:nvSpPr>
        <p:spPr>
          <a:xfrm>
            <a:off x="0" y="2454082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7504" y="2377151"/>
            <a:ext cx="4647974" cy="3543607"/>
          </a:xfrm>
        </p:spPr>
        <p:txBody>
          <a:bodyPr/>
          <a:lstStyle/>
          <a:p>
            <a:r>
              <a:rPr lang="en-IN" b="1" dirty="0"/>
              <a:t>DISTRIBUTION OF </a:t>
            </a:r>
            <a:r>
              <a:rPr lang="en-IN" b="1" dirty="0" err="1"/>
              <a:t>time_bp</a:t>
            </a:r>
            <a:r>
              <a:rPr lang="en-IN" b="1" dirty="0"/>
              <a:t> &amp; </a:t>
            </a:r>
            <a:r>
              <a:rPr lang="en-IN" b="1" dirty="0" err="1"/>
              <a:t>time_dp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time spent before the pandemic is around 7 hours, with a significant number of respondents also spending around 9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time spent during the pandemic is 9 hours, with a significant number of respondents also spending around 7 hours.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8215ED-AEC4-48AF-91B1-DCCEC404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16" y="1981561"/>
            <a:ext cx="7165367" cy="41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B335EA-8E59-4123-9F46-367DB5445566}"/>
              </a:ext>
            </a:extLst>
          </p:cNvPr>
          <p:cNvSpPr/>
          <p:nvPr/>
        </p:nvSpPr>
        <p:spPr>
          <a:xfrm>
            <a:off x="7269018" y="2455961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800" y="3022470"/>
            <a:ext cx="4114800" cy="2098627"/>
          </a:xfrm>
        </p:spPr>
        <p:txBody>
          <a:bodyPr/>
          <a:lstStyle/>
          <a:p>
            <a:r>
              <a:rPr lang="en-IN" b="1" dirty="0"/>
              <a:t>CORRELATION MATRIX OF VARIABLES</a:t>
            </a:r>
          </a:p>
          <a:p>
            <a:r>
              <a:rPr lang="en-IN" dirty="0"/>
              <a:t>This shows the correlation among all the attributes of the dataset.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8AEE04-7089-4C1C-9F4E-3E8AE7E9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632"/>
            <a:ext cx="6520873" cy="54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09" y="1706119"/>
            <a:ext cx="4419600" cy="550870"/>
          </a:xfrm>
        </p:spPr>
        <p:txBody>
          <a:bodyPr/>
          <a:lstStyle/>
          <a:p>
            <a:r>
              <a:rPr lang="en-US" dirty="0"/>
              <a:t>1. Logistic regression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710" y="2404770"/>
            <a:ext cx="5310764" cy="3478794"/>
          </a:xfrm>
        </p:spPr>
        <p:txBody>
          <a:bodyPr/>
          <a:lstStyle/>
          <a:p>
            <a:r>
              <a:rPr lang="en-US" dirty="0"/>
              <a:t>The trained logistic regression model is used to predict the target values for the test set based on the features in </a:t>
            </a:r>
            <a:r>
              <a:rPr lang="en-US" dirty="0" err="1"/>
              <a:t>xtest</a:t>
            </a:r>
            <a:r>
              <a:rPr lang="en-US" dirty="0"/>
              <a:t>. </a:t>
            </a:r>
          </a:p>
          <a:p>
            <a:r>
              <a:rPr lang="en-US" dirty="0"/>
              <a:t>These predictions can then be compared to the actual target values (</a:t>
            </a:r>
            <a:r>
              <a:rPr lang="en-US" dirty="0" err="1"/>
              <a:t>ytest</a:t>
            </a:r>
            <a:r>
              <a:rPr lang="en-US" dirty="0"/>
              <a:t>) to evaluate the model's performance.</a:t>
            </a:r>
          </a:p>
          <a:p>
            <a:endParaRPr lang="en-US" dirty="0"/>
          </a:p>
          <a:p>
            <a:r>
              <a:rPr lang="en-US" dirty="0"/>
              <a:t>The logistic regression model has an accuracy of 88.77% on the test set. The precision, recall, and F1-score are also quite good, suggesting that the model is performing well at identifying both classes.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21F418-7A16-43A2-BBEA-6DBAE3EF5FDA}"/>
              </a:ext>
            </a:extLst>
          </p:cNvPr>
          <p:cNvSpPr/>
          <p:nvPr/>
        </p:nvSpPr>
        <p:spPr>
          <a:xfrm>
            <a:off x="8901545" y="659740"/>
            <a:ext cx="3290455" cy="6834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xmlns="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308" y="745397"/>
            <a:ext cx="6041908" cy="6420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516F931-D018-46B8-967F-FD12C2D2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73" y="1916899"/>
            <a:ext cx="5274253" cy="44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09" y="1706119"/>
            <a:ext cx="4419600" cy="550870"/>
          </a:xfrm>
        </p:spPr>
        <p:txBody>
          <a:bodyPr/>
          <a:lstStyle/>
          <a:p>
            <a:r>
              <a:rPr lang="en-US" dirty="0"/>
              <a:t>2. RANDOM FOREST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710" y="2404770"/>
            <a:ext cx="5310764" cy="3478794"/>
          </a:xfrm>
        </p:spPr>
        <p:txBody>
          <a:bodyPr/>
          <a:lstStyle/>
          <a:p>
            <a:r>
              <a:rPr lang="en-US" dirty="0"/>
              <a:t>It is widely used for both classification and regression tasks. It is also an ensemble model that combines the predictions of multiple decision trees to make more accurate and robust predictions.</a:t>
            </a:r>
          </a:p>
          <a:p>
            <a:endParaRPr lang="en-US" dirty="0"/>
          </a:p>
          <a:p>
            <a:r>
              <a:rPr lang="en-US" dirty="0"/>
              <a:t>The Random Forest model has an accuracy of 98.29% on the test set more than Logistic Regression Model. The precision, recall, and F1-score are also quite good, suggesting that the model is performing well at identifying both classes.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21F418-7A16-43A2-BBEA-6DBAE3EF5FDA}"/>
              </a:ext>
            </a:extLst>
          </p:cNvPr>
          <p:cNvSpPr/>
          <p:nvPr/>
        </p:nvSpPr>
        <p:spPr>
          <a:xfrm>
            <a:off x="8901545" y="659740"/>
            <a:ext cx="3290455" cy="6834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xmlns="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308" y="745397"/>
            <a:ext cx="6041908" cy="6420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162B1A-6A6B-4672-B503-21E7DE1E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74" y="1635124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09" y="1706119"/>
            <a:ext cx="4419600" cy="550870"/>
          </a:xfrm>
        </p:spPr>
        <p:txBody>
          <a:bodyPr/>
          <a:lstStyle/>
          <a:p>
            <a:r>
              <a:rPr lang="en-US" dirty="0"/>
              <a:t>3. DECISION TREE CLASSIFIER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710" y="2404770"/>
            <a:ext cx="5310764" cy="3478794"/>
          </a:xfrm>
        </p:spPr>
        <p:txBody>
          <a:bodyPr/>
          <a:lstStyle/>
          <a:p>
            <a:r>
              <a:rPr lang="en-US" dirty="0"/>
              <a:t>It is a supervised machine learning algorithm used for both classification and regression tasks. It is a tree-like structure where each internal node represents a decision or a test on a feature, each branch represents an outcome of the test, and each leaf node represents a class label (in classification) or a numerical value (in regression)</a:t>
            </a:r>
          </a:p>
          <a:p>
            <a:endParaRPr lang="en-US" dirty="0"/>
          </a:p>
          <a:p>
            <a:r>
              <a:rPr lang="en-US" dirty="0"/>
              <a:t>The Decision Tree model has an accuracy of 91.15% on the test set more than Logistic Regression Model and Random Forest. 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21F418-7A16-43A2-BBEA-6DBAE3EF5FDA}"/>
              </a:ext>
            </a:extLst>
          </p:cNvPr>
          <p:cNvSpPr/>
          <p:nvPr/>
        </p:nvSpPr>
        <p:spPr>
          <a:xfrm>
            <a:off x="8901545" y="659740"/>
            <a:ext cx="3290455" cy="6834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xmlns="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308" y="745397"/>
            <a:ext cx="6041908" cy="6420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44D350-3C2F-4189-8FB6-37B1F48E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2263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xmlns="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5" y="391310"/>
            <a:ext cx="5783657" cy="665965"/>
          </a:xfrm>
        </p:spPr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24A2D874-16C6-4662-ABB9-591E404B29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587" b="16587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735BD5-FAA4-4134-B1E1-6F301C7EB46D}"/>
              </a:ext>
            </a:extLst>
          </p:cNvPr>
          <p:cNvSpPr/>
          <p:nvPr/>
        </p:nvSpPr>
        <p:spPr>
          <a:xfrm>
            <a:off x="505304" y="1057276"/>
            <a:ext cx="6024805" cy="3459306"/>
          </a:xfrm>
          <a:prstGeom prst="rect">
            <a:avLst/>
          </a:prstGeom>
          <a:solidFill>
            <a:srgbClr val="30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667" y="1455385"/>
            <a:ext cx="5172932" cy="258127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Among the three models built under classification, the decision tree gives the highest accuracy when compared to the other two models.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trees make decisions by recursively splitting the dataset into subsets based on the values of input features, ultimately arriving at a prediction or decision at the leaf nodes. Random Forest is built upon the foundation of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xmlns="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/>
          <a:lstStyle/>
          <a:p>
            <a:r>
              <a:rPr lang="en-US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0365" cy="71078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8582" y="6515753"/>
            <a:ext cx="4144818" cy="2175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C560FBE-5DC7-44D6-AF7D-0A5B29B2C65B}"/>
              </a:ext>
            </a:extLst>
          </p:cNvPr>
          <p:cNvSpPr/>
          <p:nvPr/>
        </p:nvSpPr>
        <p:spPr>
          <a:xfrm>
            <a:off x="5975927" y="2078882"/>
            <a:ext cx="6216073" cy="2991882"/>
          </a:xfrm>
          <a:prstGeom prst="rect">
            <a:avLst/>
          </a:prstGeom>
          <a:solidFill>
            <a:srgbClr val="0B2A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B2A3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6398" y="2241083"/>
            <a:ext cx="5172075" cy="2033588"/>
          </a:xfrm>
        </p:spPr>
        <p:txBody>
          <a:bodyPr/>
          <a:lstStyle/>
          <a:p>
            <a:r>
              <a:rPr lang="en-US" dirty="0"/>
              <a:t>The objective of this Python project is to conduct a comprehensive analysis of a dataset focused on the psychological effects of COVID-19. The dataset contains various columns related to individuals' demographics, work-related factors, and their psychological well-being during the pandemic. The main aim is to find the preference of the individuals on their working method after affected by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xmlns="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743377" cy="77326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xmlns="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764" y="1799445"/>
            <a:ext cx="3281555" cy="426393"/>
          </a:xfrm>
        </p:spPr>
        <p:txBody>
          <a:bodyPr/>
          <a:lstStyle/>
          <a:p>
            <a:pPr algn="just"/>
            <a:r>
              <a:rPr lang="en-US" dirty="0"/>
              <a:t>age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xmlns="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63" y="2215289"/>
            <a:ext cx="3281555" cy="420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Age group of the person</a:t>
            </a:r>
          </a:p>
          <a:p>
            <a:pPr algn="just"/>
            <a:endParaRPr lang="en-US" dirty="0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xmlns="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5762" y="4104819"/>
            <a:ext cx="3281555" cy="426393"/>
          </a:xfrm>
        </p:spPr>
        <p:txBody>
          <a:bodyPr/>
          <a:lstStyle/>
          <a:p>
            <a:pPr algn="just"/>
            <a:r>
              <a:rPr lang="en-US" dirty="0" err="1"/>
              <a:t>prod_inc</a:t>
            </a:r>
            <a:r>
              <a:rPr lang="en-US" dirty="0"/>
              <a:t> 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xmlns="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761" y="4531212"/>
            <a:ext cx="3281555" cy="509855"/>
          </a:xfrm>
        </p:spPr>
        <p:txBody>
          <a:bodyPr/>
          <a:lstStyle/>
          <a:p>
            <a:pPr algn="just"/>
            <a:r>
              <a:rPr lang="en-US" dirty="0"/>
              <a:t>Rating Productivity Increase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xmlns="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52272" y="1785078"/>
            <a:ext cx="3281555" cy="426393"/>
          </a:xfrm>
        </p:spPr>
        <p:txBody>
          <a:bodyPr/>
          <a:lstStyle/>
          <a:p>
            <a:pPr algn="just"/>
            <a:r>
              <a:rPr lang="en-US" dirty="0"/>
              <a:t>gender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xmlns="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52273" y="2210570"/>
            <a:ext cx="2186710" cy="420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Gender of the person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xmlns="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93211" y="4142179"/>
            <a:ext cx="3281555" cy="426393"/>
          </a:xfrm>
        </p:spPr>
        <p:txBody>
          <a:bodyPr/>
          <a:lstStyle/>
          <a:p>
            <a:pPr algn="just"/>
            <a:r>
              <a:rPr lang="en-US" dirty="0" err="1"/>
              <a:t>sleep_bal</a:t>
            </a:r>
            <a:r>
              <a:rPr lang="en-US" dirty="0"/>
              <a:t> 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xmlns="" id="{1BC05573-D015-4021-BA96-0C47487DBF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93210" y="4560985"/>
            <a:ext cx="3281555" cy="1067648"/>
          </a:xfrm>
        </p:spPr>
        <p:txBody>
          <a:bodyPr/>
          <a:lstStyle/>
          <a:p>
            <a:pPr algn="just"/>
            <a:r>
              <a:rPr lang="en-US" dirty="0"/>
              <a:t>The rating of sleep cycle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xmlns="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53396" y="1791810"/>
            <a:ext cx="3281555" cy="42639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FC0CD"/>
                </a:solidFill>
              </a:rPr>
              <a:t>occupation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xmlns="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53396" y="2151207"/>
            <a:ext cx="2743199" cy="702830"/>
          </a:xfrm>
        </p:spPr>
        <p:txBody>
          <a:bodyPr/>
          <a:lstStyle/>
          <a:p>
            <a:pPr algn="just"/>
            <a:r>
              <a:rPr lang="en-US" dirty="0"/>
              <a:t>Occupation/sector where the person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pPr algn="just"/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pPr algn="just"/>
            <a:fld id="{BF860B6F-2FE3-4DE6-9496-980E987E7466}" type="slidenum">
              <a:rPr lang="en-US" smtClean="0"/>
              <a:pPr algn="just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A0390E-B167-487C-8882-2458A983B90C}"/>
              </a:ext>
            </a:extLst>
          </p:cNvPr>
          <p:cNvSpPr/>
          <p:nvPr/>
        </p:nvSpPr>
        <p:spPr>
          <a:xfrm>
            <a:off x="9511008" y="1872016"/>
            <a:ext cx="1529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solidFill>
                  <a:srgbClr val="2FC0CD"/>
                </a:solidFill>
                <a:latin typeface="+mj-lt"/>
              </a:rPr>
              <a:t>LINE_OF_WORK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6DE028-6403-4521-B2CE-45228EC61962}"/>
              </a:ext>
            </a:extLst>
          </p:cNvPr>
          <p:cNvSpPr/>
          <p:nvPr/>
        </p:nvSpPr>
        <p:spPr>
          <a:xfrm>
            <a:off x="9511008" y="2210570"/>
            <a:ext cx="2303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/>
              <a:t>The line of work performed</a:t>
            </a:r>
          </a:p>
          <a:p>
            <a:pPr algn="just"/>
            <a:r>
              <a:rPr lang="en-US" sz="1400" dirty="0"/>
              <a:t> by the person</a:t>
            </a:r>
            <a:endParaRPr lang="en-US" sz="1400" b="0" i="0" dirty="0">
              <a:effectLst/>
            </a:endParaRPr>
          </a:p>
        </p:txBody>
      </p:sp>
      <p:sp>
        <p:nvSpPr>
          <p:cNvPr id="17" name="Text Placeholder 124">
            <a:extLst>
              <a:ext uri="{FF2B5EF4-FFF2-40B4-BE49-F238E27FC236}">
                <a16:creationId xmlns:a16="http://schemas.microsoft.com/office/drawing/2014/main" xmlns="" id="{EC53ECD1-811E-4A16-BFEA-6B05D34338D2}"/>
              </a:ext>
            </a:extLst>
          </p:cNvPr>
          <p:cNvSpPr txBox="1">
            <a:spLocks/>
          </p:cNvSpPr>
          <p:nvPr/>
        </p:nvSpPr>
        <p:spPr>
          <a:xfrm>
            <a:off x="628072" y="292831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time_bp</a:t>
            </a:r>
            <a:endParaRPr lang="en-US" dirty="0"/>
          </a:p>
        </p:txBody>
      </p:sp>
      <p:sp>
        <p:nvSpPr>
          <p:cNvPr id="18" name="Text Placeholder 124">
            <a:extLst>
              <a:ext uri="{FF2B5EF4-FFF2-40B4-BE49-F238E27FC236}">
                <a16:creationId xmlns:a16="http://schemas.microsoft.com/office/drawing/2014/main" xmlns="" id="{466A011B-0264-4242-8E29-F6BE156107C3}"/>
              </a:ext>
            </a:extLst>
          </p:cNvPr>
          <p:cNvSpPr txBox="1">
            <a:spLocks/>
          </p:cNvSpPr>
          <p:nvPr/>
        </p:nvSpPr>
        <p:spPr>
          <a:xfrm>
            <a:off x="3752271" y="293277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time_Dp</a:t>
            </a:r>
            <a:endParaRPr lang="en-US" dirty="0"/>
          </a:p>
        </p:txBody>
      </p:sp>
      <p:sp>
        <p:nvSpPr>
          <p:cNvPr id="19" name="Text Placeholder 124">
            <a:extLst>
              <a:ext uri="{FF2B5EF4-FFF2-40B4-BE49-F238E27FC236}">
                <a16:creationId xmlns:a16="http://schemas.microsoft.com/office/drawing/2014/main" xmlns="" id="{773746D2-F17A-4FB3-BAF2-B28EEBE51110}"/>
              </a:ext>
            </a:extLst>
          </p:cNvPr>
          <p:cNvSpPr txBox="1">
            <a:spLocks/>
          </p:cNvSpPr>
          <p:nvPr/>
        </p:nvSpPr>
        <p:spPr>
          <a:xfrm>
            <a:off x="6353396" y="297657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easeof_online</a:t>
            </a:r>
            <a:r>
              <a:rPr lang="en-US" dirty="0"/>
              <a:t> </a:t>
            </a:r>
          </a:p>
        </p:txBody>
      </p:sp>
      <p:sp>
        <p:nvSpPr>
          <p:cNvPr id="20" name="Text Placeholder 124">
            <a:extLst>
              <a:ext uri="{FF2B5EF4-FFF2-40B4-BE49-F238E27FC236}">
                <a16:creationId xmlns:a16="http://schemas.microsoft.com/office/drawing/2014/main" xmlns="" id="{7C324B7B-E42C-4086-B776-59C3F16AEC5C}"/>
              </a:ext>
            </a:extLst>
          </p:cNvPr>
          <p:cNvSpPr txBox="1">
            <a:spLocks/>
          </p:cNvSpPr>
          <p:nvPr/>
        </p:nvSpPr>
        <p:spPr>
          <a:xfrm>
            <a:off x="9536851" y="295467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home_env</a:t>
            </a:r>
            <a:r>
              <a:rPr lang="en-US" dirty="0"/>
              <a:t> </a:t>
            </a:r>
          </a:p>
        </p:txBody>
      </p:sp>
      <p:sp>
        <p:nvSpPr>
          <p:cNvPr id="21" name="Text Placeholder 123">
            <a:extLst>
              <a:ext uri="{FF2B5EF4-FFF2-40B4-BE49-F238E27FC236}">
                <a16:creationId xmlns:a16="http://schemas.microsoft.com/office/drawing/2014/main" xmlns="" id="{A892D727-1721-46A8-81CC-97488F374957}"/>
              </a:ext>
            </a:extLst>
          </p:cNvPr>
          <p:cNvSpPr txBox="1">
            <a:spLocks/>
          </p:cNvSpPr>
          <p:nvPr/>
        </p:nvSpPr>
        <p:spPr>
          <a:xfrm>
            <a:off x="625764" y="3328475"/>
            <a:ext cx="2847110" cy="579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600" dirty="0"/>
              <a:t>The time spent on work before pandemic</a:t>
            </a:r>
          </a:p>
          <a:p>
            <a:pPr algn="just"/>
            <a:endParaRPr lang="en-US" dirty="0"/>
          </a:p>
        </p:txBody>
      </p:sp>
      <p:sp>
        <p:nvSpPr>
          <p:cNvPr id="22" name="Text Placeholder 123">
            <a:extLst>
              <a:ext uri="{FF2B5EF4-FFF2-40B4-BE49-F238E27FC236}">
                <a16:creationId xmlns:a16="http://schemas.microsoft.com/office/drawing/2014/main" xmlns="" id="{CB767223-4582-47F9-A68D-003448130EB5}"/>
              </a:ext>
            </a:extLst>
          </p:cNvPr>
          <p:cNvSpPr txBox="1">
            <a:spLocks/>
          </p:cNvSpPr>
          <p:nvPr/>
        </p:nvSpPr>
        <p:spPr>
          <a:xfrm>
            <a:off x="3752270" y="3329940"/>
            <a:ext cx="3281555" cy="468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600" dirty="0"/>
              <a:t>The time spent on work </a:t>
            </a:r>
          </a:p>
          <a:p>
            <a:pPr algn="just"/>
            <a:r>
              <a:rPr lang="en-US" sz="5600" dirty="0"/>
              <a:t>during pandemic</a:t>
            </a:r>
          </a:p>
          <a:p>
            <a:pPr algn="just"/>
            <a:endParaRPr lang="en-US" dirty="0"/>
          </a:p>
        </p:txBody>
      </p:sp>
      <p:sp>
        <p:nvSpPr>
          <p:cNvPr id="23" name="Text Placeholder 123">
            <a:extLst>
              <a:ext uri="{FF2B5EF4-FFF2-40B4-BE49-F238E27FC236}">
                <a16:creationId xmlns:a16="http://schemas.microsoft.com/office/drawing/2014/main" xmlns="" id="{3A1DCCDE-4923-4E67-98A6-2008842B4787}"/>
              </a:ext>
            </a:extLst>
          </p:cNvPr>
          <p:cNvSpPr txBox="1">
            <a:spLocks/>
          </p:cNvSpPr>
          <p:nvPr/>
        </p:nvSpPr>
        <p:spPr>
          <a:xfrm>
            <a:off x="6410343" y="3313895"/>
            <a:ext cx="3281555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of work going online</a:t>
            </a:r>
          </a:p>
        </p:txBody>
      </p:sp>
      <p:sp>
        <p:nvSpPr>
          <p:cNvPr id="24" name="Text Placeholder 123">
            <a:extLst>
              <a:ext uri="{FF2B5EF4-FFF2-40B4-BE49-F238E27FC236}">
                <a16:creationId xmlns:a16="http://schemas.microsoft.com/office/drawing/2014/main" xmlns="" id="{C5C88578-A489-4BDE-B12C-266D52148848}"/>
              </a:ext>
            </a:extLst>
          </p:cNvPr>
          <p:cNvSpPr txBox="1">
            <a:spLocks/>
          </p:cNvSpPr>
          <p:nvPr/>
        </p:nvSpPr>
        <p:spPr>
          <a:xfrm>
            <a:off x="9557428" y="3348698"/>
            <a:ext cx="3281555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Liking of home environment</a:t>
            </a:r>
          </a:p>
        </p:txBody>
      </p:sp>
      <p:sp>
        <p:nvSpPr>
          <p:cNvPr id="25" name="Text Placeholder 126">
            <a:extLst>
              <a:ext uri="{FF2B5EF4-FFF2-40B4-BE49-F238E27FC236}">
                <a16:creationId xmlns:a16="http://schemas.microsoft.com/office/drawing/2014/main" xmlns="" id="{709820EE-503F-4CFC-9C17-F202210EC8D6}"/>
              </a:ext>
            </a:extLst>
          </p:cNvPr>
          <p:cNvSpPr txBox="1">
            <a:spLocks/>
          </p:cNvSpPr>
          <p:nvPr/>
        </p:nvSpPr>
        <p:spPr>
          <a:xfrm>
            <a:off x="6385478" y="410812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new_skill</a:t>
            </a:r>
            <a:endParaRPr lang="en-US" dirty="0"/>
          </a:p>
        </p:txBody>
      </p:sp>
      <p:sp>
        <p:nvSpPr>
          <p:cNvPr id="26" name="Text Placeholder 126">
            <a:extLst>
              <a:ext uri="{FF2B5EF4-FFF2-40B4-BE49-F238E27FC236}">
                <a16:creationId xmlns:a16="http://schemas.microsoft.com/office/drawing/2014/main" xmlns="" id="{ABE88C4D-12FC-4BF2-A2A8-F89B483BE241}"/>
              </a:ext>
            </a:extLst>
          </p:cNvPr>
          <p:cNvSpPr txBox="1">
            <a:spLocks/>
          </p:cNvSpPr>
          <p:nvPr/>
        </p:nvSpPr>
        <p:spPr>
          <a:xfrm>
            <a:off x="9541775" y="406751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fam_connect</a:t>
            </a:r>
            <a:endParaRPr lang="en-US" dirty="0"/>
          </a:p>
        </p:txBody>
      </p:sp>
      <p:sp>
        <p:nvSpPr>
          <p:cNvPr id="27" name="Text Placeholder 126">
            <a:extLst>
              <a:ext uri="{FF2B5EF4-FFF2-40B4-BE49-F238E27FC236}">
                <a16:creationId xmlns:a16="http://schemas.microsoft.com/office/drawing/2014/main" xmlns="" id="{661C133F-F336-48E0-BE70-B863F64F9C94}"/>
              </a:ext>
            </a:extLst>
          </p:cNvPr>
          <p:cNvSpPr txBox="1">
            <a:spLocks/>
          </p:cNvSpPr>
          <p:nvPr/>
        </p:nvSpPr>
        <p:spPr>
          <a:xfrm>
            <a:off x="575627" y="5316302"/>
            <a:ext cx="3281557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relaxed</a:t>
            </a:r>
            <a:endParaRPr lang="en-US" dirty="0"/>
          </a:p>
        </p:txBody>
      </p:sp>
      <p:sp>
        <p:nvSpPr>
          <p:cNvPr id="28" name="Text Placeholder 126">
            <a:extLst>
              <a:ext uri="{FF2B5EF4-FFF2-40B4-BE49-F238E27FC236}">
                <a16:creationId xmlns:a16="http://schemas.microsoft.com/office/drawing/2014/main" xmlns="" id="{AEECCB1F-13DF-4DE9-8544-EF1EE37FE2CA}"/>
              </a:ext>
            </a:extLst>
          </p:cNvPr>
          <p:cNvSpPr txBox="1">
            <a:spLocks/>
          </p:cNvSpPr>
          <p:nvPr/>
        </p:nvSpPr>
        <p:spPr>
          <a:xfrm>
            <a:off x="3793209" y="5302405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self_time</a:t>
            </a:r>
            <a:r>
              <a:rPr lang="en-US" dirty="0"/>
              <a:t> </a:t>
            </a:r>
          </a:p>
        </p:txBody>
      </p:sp>
      <p:sp>
        <p:nvSpPr>
          <p:cNvPr id="29" name="Text Placeholder 126">
            <a:extLst>
              <a:ext uri="{FF2B5EF4-FFF2-40B4-BE49-F238E27FC236}">
                <a16:creationId xmlns:a16="http://schemas.microsoft.com/office/drawing/2014/main" xmlns="" id="{B9D843D8-568B-4174-9C31-11F7CA85358E}"/>
              </a:ext>
            </a:extLst>
          </p:cNvPr>
          <p:cNvSpPr txBox="1">
            <a:spLocks/>
          </p:cNvSpPr>
          <p:nvPr/>
        </p:nvSpPr>
        <p:spPr>
          <a:xfrm>
            <a:off x="6386195" y="5325272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like_hw</a:t>
            </a:r>
            <a:endParaRPr lang="en-US" dirty="0"/>
          </a:p>
        </p:txBody>
      </p:sp>
      <p:sp>
        <p:nvSpPr>
          <p:cNvPr id="30" name="Text Placeholder 126">
            <a:extLst>
              <a:ext uri="{FF2B5EF4-FFF2-40B4-BE49-F238E27FC236}">
                <a16:creationId xmlns:a16="http://schemas.microsoft.com/office/drawing/2014/main" xmlns="" id="{713C7C5C-CBE8-497E-9300-41CF0A6C0A7F}"/>
              </a:ext>
            </a:extLst>
          </p:cNvPr>
          <p:cNvSpPr txBox="1">
            <a:spLocks/>
          </p:cNvSpPr>
          <p:nvPr/>
        </p:nvSpPr>
        <p:spPr>
          <a:xfrm>
            <a:off x="9511008" y="536377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dislike_hw</a:t>
            </a:r>
            <a:endParaRPr lang="en-US" dirty="0"/>
          </a:p>
        </p:txBody>
      </p:sp>
      <p:sp>
        <p:nvSpPr>
          <p:cNvPr id="31" name="Text Placeholder 127">
            <a:extLst>
              <a:ext uri="{FF2B5EF4-FFF2-40B4-BE49-F238E27FC236}">
                <a16:creationId xmlns:a16="http://schemas.microsoft.com/office/drawing/2014/main" xmlns="" id="{A20739A7-2729-428E-ADE8-2505D2A037BD}"/>
              </a:ext>
            </a:extLst>
          </p:cNvPr>
          <p:cNvSpPr txBox="1">
            <a:spLocks/>
          </p:cNvSpPr>
          <p:nvPr/>
        </p:nvSpPr>
        <p:spPr>
          <a:xfrm>
            <a:off x="6446359" y="4549406"/>
            <a:ext cx="2531386" cy="553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Whether any new skill was learnt</a:t>
            </a:r>
          </a:p>
        </p:txBody>
      </p:sp>
      <p:sp>
        <p:nvSpPr>
          <p:cNvPr id="32" name="Text Placeholder 127">
            <a:extLst>
              <a:ext uri="{FF2B5EF4-FFF2-40B4-BE49-F238E27FC236}">
                <a16:creationId xmlns:a16="http://schemas.microsoft.com/office/drawing/2014/main" xmlns="" id="{6CBC8B83-7C18-4CCC-B9AF-5B0DE537EC70}"/>
              </a:ext>
            </a:extLst>
          </p:cNvPr>
          <p:cNvSpPr txBox="1">
            <a:spLocks/>
          </p:cNvSpPr>
          <p:nvPr/>
        </p:nvSpPr>
        <p:spPr>
          <a:xfrm>
            <a:off x="9511008" y="4496152"/>
            <a:ext cx="2623034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how well the person connected with his family</a:t>
            </a:r>
          </a:p>
        </p:txBody>
      </p:sp>
      <p:sp>
        <p:nvSpPr>
          <p:cNvPr id="33" name="Text Placeholder 127">
            <a:extLst>
              <a:ext uri="{FF2B5EF4-FFF2-40B4-BE49-F238E27FC236}">
                <a16:creationId xmlns:a16="http://schemas.microsoft.com/office/drawing/2014/main" xmlns="" id="{E328E88F-26BC-4E7E-8916-2855CE09D962}"/>
              </a:ext>
            </a:extLst>
          </p:cNvPr>
          <p:cNvSpPr txBox="1">
            <a:spLocks/>
          </p:cNvSpPr>
          <p:nvPr/>
        </p:nvSpPr>
        <p:spPr>
          <a:xfrm>
            <a:off x="552381" y="5707715"/>
            <a:ext cx="2432853" cy="573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of how relaxed the person is feeling</a:t>
            </a:r>
          </a:p>
        </p:txBody>
      </p:sp>
      <p:sp>
        <p:nvSpPr>
          <p:cNvPr id="34" name="Text Placeholder 127">
            <a:extLst>
              <a:ext uri="{FF2B5EF4-FFF2-40B4-BE49-F238E27FC236}">
                <a16:creationId xmlns:a16="http://schemas.microsoft.com/office/drawing/2014/main" xmlns="" id="{7DD54F73-21A3-453F-98AE-4B80A8026CC7}"/>
              </a:ext>
            </a:extLst>
          </p:cNvPr>
          <p:cNvSpPr txBox="1">
            <a:spLocks/>
          </p:cNvSpPr>
          <p:nvPr/>
        </p:nvSpPr>
        <p:spPr>
          <a:xfrm>
            <a:off x="3740096" y="5727425"/>
            <a:ext cx="2432853" cy="560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how much self time was procured</a:t>
            </a:r>
          </a:p>
        </p:txBody>
      </p:sp>
      <p:sp>
        <p:nvSpPr>
          <p:cNvPr id="35" name="Text Placeholder 127">
            <a:extLst>
              <a:ext uri="{FF2B5EF4-FFF2-40B4-BE49-F238E27FC236}">
                <a16:creationId xmlns:a16="http://schemas.microsoft.com/office/drawing/2014/main" xmlns="" id="{A047CD28-E9D3-48E9-82BD-BE83AD7409FA}"/>
              </a:ext>
            </a:extLst>
          </p:cNvPr>
          <p:cNvSpPr txBox="1">
            <a:spLocks/>
          </p:cNvSpPr>
          <p:nvPr/>
        </p:nvSpPr>
        <p:spPr>
          <a:xfrm>
            <a:off x="6385478" y="5746877"/>
            <a:ext cx="2339113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Liking of working from Home</a:t>
            </a:r>
          </a:p>
        </p:txBody>
      </p:sp>
      <p:sp>
        <p:nvSpPr>
          <p:cNvPr id="36" name="Text Placeholder 127">
            <a:extLst>
              <a:ext uri="{FF2B5EF4-FFF2-40B4-BE49-F238E27FC236}">
                <a16:creationId xmlns:a16="http://schemas.microsoft.com/office/drawing/2014/main" xmlns="" id="{17EA3FD8-DA69-4D04-8956-FA6830CF6E62}"/>
              </a:ext>
            </a:extLst>
          </p:cNvPr>
          <p:cNvSpPr txBox="1">
            <a:spLocks/>
          </p:cNvSpPr>
          <p:nvPr/>
        </p:nvSpPr>
        <p:spPr>
          <a:xfrm>
            <a:off x="9511007" y="5759078"/>
            <a:ext cx="2432853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Disliking Working from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xmlns="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743377" cy="77326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xmlns="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1406" y="2059570"/>
            <a:ext cx="3281555" cy="426393"/>
          </a:xfrm>
        </p:spPr>
        <p:txBody>
          <a:bodyPr/>
          <a:lstStyle/>
          <a:p>
            <a:pPr algn="just"/>
            <a:r>
              <a:rPr lang="en-IN" dirty="0"/>
              <a:t>prefer</a:t>
            </a:r>
            <a:endParaRPr lang="en-US" dirty="0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xmlns="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315" y="2485963"/>
            <a:ext cx="3114333" cy="4205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Preference of the person to work from home/office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xmlns="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86740" y="2080324"/>
            <a:ext cx="3281555" cy="426393"/>
          </a:xfrm>
        </p:spPr>
        <p:txBody>
          <a:bodyPr/>
          <a:lstStyle/>
          <a:p>
            <a:pPr algn="just"/>
            <a:r>
              <a:rPr lang="en-IN" dirty="0" err="1"/>
              <a:t>certaindays_hw</a:t>
            </a:r>
            <a:endParaRPr 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xmlns="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70350" y="2533026"/>
            <a:ext cx="3114333" cy="4205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Liking whether certain days of working from home is needed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pPr algn="just"/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pPr algn="just"/>
            <a:fld id="{BF860B6F-2FE3-4DE6-9496-980E987E7466}" type="slidenum">
              <a:rPr lang="en-US" smtClean="0"/>
              <a:pPr algn="just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A0390E-B167-487C-8882-2458A983B90C}"/>
              </a:ext>
            </a:extLst>
          </p:cNvPr>
          <p:cNvSpPr/>
          <p:nvPr/>
        </p:nvSpPr>
        <p:spPr>
          <a:xfrm>
            <a:off x="5115930" y="213307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solidFill>
                  <a:srgbClr val="2FC0CD"/>
                </a:solidFill>
                <a:latin typeface="+mj-lt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6DE028-6403-4521-B2CE-45228EC61962}"/>
              </a:ext>
            </a:extLst>
          </p:cNvPr>
          <p:cNvSpPr/>
          <p:nvPr/>
        </p:nvSpPr>
        <p:spPr>
          <a:xfrm>
            <a:off x="5102583" y="2533026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/>
              <a:t>Custom Column</a:t>
            </a:r>
            <a:endParaRPr lang="en-US" sz="1400" b="0" i="0" dirty="0">
              <a:effectLst/>
            </a:endParaRPr>
          </a:p>
        </p:txBody>
      </p:sp>
      <p:sp>
        <p:nvSpPr>
          <p:cNvPr id="17" name="Text Placeholder 124">
            <a:extLst>
              <a:ext uri="{FF2B5EF4-FFF2-40B4-BE49-F238E27FC236}">
                <a16:creationId xmlns:a16="http://schemas.microsoft.com/office/drawing/2014/main" xmlns="" id="{EC53ECD1-811E-4A16-BFEA-6B05D34338D2}"/>
              </a:ext>
            </a:extLst>
          </p:cNvPr>
          <p:cNvSpPr txBox="1">
            <a:spLocks/>
          </p:cNvSpPr>
          <p:nvPr/>
        </p:nvSpPr>
        <p:spPr>
          <a:xfrm>
            <a:off x="641927" y="351156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time_bp.1</a:t>
            </a:r>
            <a:endParaRPr lang="en-US" dirty="0"/>
          </a:p>
        </p:txBody>
      </p:sp>
      <p:sp>
        <p:nvSpPr>
          <p:cNvPr id="18" name="Text Placeholder 124">
            <a:extLst>
              <a:ext uri="{FF2B5EF4-FFF2-40B4-BE49-F238E27FC236}">
                <a16:creationId xmlns:a16="http://schemas.microsoft.com/office/drawing/2014/main" xmlns="" id="{466A011B-0264-4242-8E29-F6BE156107C3}"/>
              </a:ext>
            </a:extLst>
          </p:cNvPr>
          <p:cNvSpPr txBox="1">
            <a:spLocks/>
          </p:cNvSpPr>
          <p:nvPr/>
        </p:nvSpPr>
        <p:spPr>
          <a:xfrm>
            <a:off x="4986965" y="3519549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travel_new</a:t>
            </a:r>
            <a:r>
              <a:rPr lang="en-IN" dirty="0"/>
              <a:t> </a:t>
            </a:r>
            <a:endParaRPr lang="en-US" dirty="0"/>
          </a:p>
        </p:txBody>
      </p:sp>
      <p:sp>
        <p:nvSpPr>
          <p:cNvPr id="19" name="Text Placeholder 124">
            <a:extLst>
              <a:ext uri="{FF2B5EF4-FFF2-40B4-BE49-F238E27FC236}">
                <a16:creationId xmlns:a16="http://schemas.microsoft.com/office/drawing/2014/main" xmlns="" id="{773746D2-F17A-4FB3-BAF2-B28EEBE51110}"/>
              </a:ext>
            </a:extLst>
          </p:cNvPr>
          <p:cNvSpPr txBox="1">
            <a:spLocks/>
          </p:cNvSpPr>
          <p:nvPr/>
        </p:nvSpPr>
        <p:spPr>
          <a:xfrm>
            <a:off x="8885045" y="351156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net_diff</a:t>
            </a:r>
            <a:r>
              <a:rPr lang="en-IN" dirty="0"/>
              <a:t> </a:t>
            </a:r>
            <a:endParaRPr lang="en-US" dirty="0"/>
          </a:p>
        </p:txBody>
      </p:sp>
      <p:sp>
        <p:nvSpPr>
          <p:cNvPr id="21" name="Text Placeholder 123">
            <a:extLst>
              <a:ext uri="{FF2B5EF4-FFF2-40B4-BE49-F238E27FC236}">
                <a16:creationId xmlns:a16="http://schemas.microsoft.com/office/drawing/2014/main" xmlns="" id="{A892D727-1721-46A8-81CC-97488F374957}"/>
              </a:ext>
            </a:extLst>
          </p:cNvPr>
          <p:cNvSpPr txBox="1">
            <a:spLocks/>
          </p:cNvSpPr>
          <p:nvPr/>
        </p:nvSpPr>
        <p:spPr>
          <a:xfrm>
            <a:off x="641927" y="3937956"/>
            <a:ext cx="2847110" cy="579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Custom Column</a:t>
            </a:r>
            <a:endParaRPr lang="en-US" dirty="0"/>
          </a:p>
        </p:txBody>
      </p:sp>
      <p:sp>
        <p:nvSpPr>
          <p:cNvPr id="22" name="Text Placeholder 123">
            <a:extLst>
              <a:ext uri="{FF2B5EF4-FFF2-40B4-BE49-F238E27FC236}">
                <a16:creationId xmlns:a16="http://schemas.microsoft.com/office/drawing/2014/main" xmlns="" id="{CB767223-4582-47F9-A68D-003448130EB5}"/>
              </a:ext>
            </a:extLst>
          </p:cNvPr>
          <p:cNvSpPr txBox="1">
            <a:spLocks/>
          </p:cNvSpPr>
          <p:nvPr/>
        </p:nvSpPr>
        <p:spPr>
          <a:xfrm>
            <a:off x="4989945" y="3954999"/>
            <a:ext cx="3281555" cy="468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Custom Column</a:t>
            </a:r>
            <a:endParaRPr lang="en-US" dirty="0"/>
          </a:p>
        </p:txBody>
      </p:sp>
      <p:sp>
        <p:nvSpPr>
          <p:cNvPr id="23" name="Text Placeholder 123">
            <a:extLst>
              <a:ext uri="{FF2B5EF4-FFF2-40B4-BE49-F238E27FC236}">
                <a16:creationId xmlns:a16="http://schemas.microsoft.com/office/drawing/2014/main" xmlns="" id="{3A1DCCDE-4923-4E67-98A6-2008842B4787}"/>
              </a:ext>
            </a:extLst>
          </p:cNvPr>
          <p:cNvSpPr txBox="1">
            <a:spLocks/>
          </p:cNvSpPr>
          <p:nvPr/>
        </p:nvSpPr>
        <p:spPr>
          <a:xfrm>
            <a:off x="8910445" y="3886901"/>
            <a:ext cx="3281555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Custom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xmlns="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261202" y="3825037"/>
            <a:ext cx="3966653" cy="63919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xmlns="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en-US" dirty="0"/>
              <a:t>Preprocess the data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xmlns="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/>
          <a:lstStyle/>
          <a:p>
            <a:r>
              <a:rPr lang="en-US" dirty="0"/>
              <a:t>Missing values and duplicate columns in the dataset is handled​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xmlns="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en-US" dirty="0"/>
              <a:t>MODELBUILDING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xmlns="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429216"/>
          </a:xfrm>
        </p:spPr>
        <p:txBody>
          <a:bodyPr>
            <a:normAutofit/>
          </a:bodyPr>
          <a:lstStyle/>
          <a:p>
            <a:r>
              <a:rPr lang="en-US" dirty="0"/>
              <a:t>Builds predictive models or classification models using machine learning algorithms..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xmlns="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xmlns="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en-US" dirty="0"/>
              <a:t>The dataset is visualized for the understanding to the data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xmlns="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281556" cy="428891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xmlns="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rmAutofit/>
          </a:bodyPr>
          <a:lstStyle/>
          <a:p>
            <a:r>
              <a:rPr lang="en-US" dirty="0"/>
              <a:t>Analyses the results obtained from the model and formulate conclusions.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xmlns="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xmlns="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0982" y="1822936"/>
            <a:ext cx="6456909" cy="46928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 ‘</a:t>
            </a:r>
            <a:r>
              <a:rPr lang="en-US" dirty="0" err="1"/>
              <a:t>line_of_work</a:t>
            </a:r>
            <a:r>
              <a:rPr lang="en-US" dirty="0"/>
              <a:t>’ contained null values which were replaced using mode.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​The columns ‘Unnamed:19’, ‘</a:t>
            </a:r>
            <a:r>
              <a:rPr lang="en-US" dirty="0" err="1"/>
              <a:t>travel+work</a:t>
            </a:r>
            <a:r>
              <a:rPr lang="en-US" dirty="0"/>
              <a:t>’ and ‘time_bp.1’ are actually duplicates of the existing columns. Hence those are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some entries in '</a:t>
            </a:r>
            <a:r>
              <a:rPr lang="en-US" dirty="0" err="1"/>
              <a:t>line_of_work</a:t>
            </a:r>
            <a:r>
              <a:rPr lang="en-US" dirty="0"/>
              <a:t>’, we have 'Architect' instead of 'Architecture'. So transformed those data into 'Architecture’.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 ‘age’ string values are converted to numerical.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columns like ’prefer’,  ‘gender’, ‘occupation’, ‘</a:t>
            </a:r>
            <a:r>
              <a:rPr lang="en-US" dirty="0" err="1"/>
              <a:t>line_of_work</a:t>
            </a:r>
            <a:r>
              <a:rPr lang="en-US" dirty="0"/>
              <a:t>’, and ‘c</a:t>
            </a:r>
            <a:r>
              <a:rPr lang="en-IN" dirty="0" err="1"/>
              <a:t>ertaindays_hw</a:t>
            </a:r>
            <a:r>
              <a:rPr lang="en-IN" dirty="0"/>
              <a:t>’</a:t>
            </a:r>
            <a:r>
              <a:rPr lang="en-US" dirty="0"/>
              <a:t> containing string values are converted into unique code values (transformation).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columns '</a:t>
            </a:r>
            <a:r>
              <a:rPr lang="en-US" dirty="0" err="1"/>
              <a:t>like_hw</a:t>
            </a:r>
            <a:r>
              <a:rPr lang="en-US" dirty="0"/>
              <a:t>' and '</a:t>
            </a:r>
            <a:r>
              <a:rPr lang="en-US" dirty="0" err="1"/>
              <a:t>dislike_hw</a:t>
            </a:r>
            <a:r>
              <a:rPr lang="en-US" dirty="0"/>
              <a:t>’ have values within a huge range. Hence normalization (min-max normalization) is done.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1FC4E95D-F6DA-4EAD-AD00-BC47D7D1E4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679" b="8679"/>
          <a:stretch>
            <a:fillRect/>
          </a:stretch>
        </p:blipFill>
        <p:spPr>
          <a:xfrm>
            <a:off x="4999408" y="2281361"/>
            <a:ext cx="7074602" cy="3573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B335EA-8E59-4123-9F46-367DB5445566}"/>
              </a:ext>
            </a:extLst>
          </p:cNvPr>
          <p:cNvSpPr/>
          <p:nvPr/>
        </p:nvSpPr>
        <p:spPr>
          <a:xfrm>
            <a:off x="0" y="2454082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390" y="2952759"/>
            <a:ext cx="4114800" cy="2230813"/>
          </a:xfrm>
        </p:spPr>
        <p:txBody>
          <a:bodyPr/>
          <a:lstStyle/>
          <a:p>
            <a:r>
              <a:rPr lang="en-ZA" b="1" dirty="0"/>
              <a:t>DISTRIBUTION OF GENDER​</a:t>
            </a:r>
          </a:p>
          <a:p>
            <a:r>
              <a:rPr lang="en-US" dirty="0"/>
              <a:t>The majority of the respondents are males (55.2%)of the total, while females account for 44.4%. There is a very small percentage (0.4%) that identifies as 'Other’.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B335EA-8E59-4123-9F46-367DB5445566}"/>
              </a:ext>
            </a:extLst>
          </p:cNvPr>
          <p:cNvSpPr/>
          <p:nvPr/>
        </p:nvSpPr>
        <p:spPr>
          <a:xfrm>
            <a:off x="7269018" y="2455961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800" y="3022470"/>
            <a:ext cx="4114800" cy="2098627"/>
          </a:xfrm>
        </p:spPr>
        <p:txBody>
          <a:bodyPr/>
          <a:lstStyle/>
          <a:p>
            <a:r>
              <a:rPr lang="en-ZA" b="1" dirty="0"/>
              <a:t>DISTRIBUTION OF PREFERENCES​</a:t>
            </a:r>
          </a:p>
          <a:p>
            <a:r>
              <a:rPr lang="en-US" dirty="0"/>
              <a:t>A large proportion of the respondents (71.1%) prefer complete physical attendance, while 28.9% prefer a mix of both online and physical attendance.</a:t>
            </a:r>
            <a:endParaRPr lang="en-ZA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B5120E8-3424-4EA2-98E8-34E9A745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192"/>
            <a:ext cx="7521592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B335EA-8E59-4123-9F46-367DB5445566}"/>
              </a:ext>
            </a:extLst>
          </p:cNvPr>
          <p:cNvSpPr/>
          <p:nvPr/>
        </p:nvSpPr>
        <p:spPr>
          <a:xfrm>
            <a:off x="0" y="2454082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B2A3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390" y="2952759"/>
            <a:ext cx="4114800" cy="2230813"/>
          </a:xfrm>
        </p:spPr>
        <p:txBody>
          <a:bodyPr/>
          <a:lstStyle/>
          <a:p>
            <a:r>
              <a:rPr lang="en-IN" b="1" dirty="0"/>
              <a:t>OCCUPATION </a:t>
            </a:r>
            <a:r>
              <a:rPr lang="en-ZA" b="1" dirty="0"/>
              <a:t>​</a:t>
            </a:r>
          </a:p>
          <a:p>
            <a:r>
              <a:rPr lang="en-US" dirty="0"/>
              <a:t>The most common occupation among the respondents is 'Working Professional', followed by 'Student in College'. The 'Other' category also has a significant number of respondents.</a:t>
            </a:r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67C341-1F69-4DAE-9047-E860FDFD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93" y="2351583"/>
            <a:ext cx="7154407" cy="37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8C8D88-C1B9-4BB3-8CF4-AA0F02CC0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08FD8-5125-42C9-8D64-75AA059BF8C2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sharepoint/v3"/>
    <ds:schemaRef ds:uri="http://schemas.microsoft.com/office/2006/documentManagement/types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6D3147F-17C1-4C4C-A1F9-80FC5807016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TM89652269</Template>
  <TotalTime>0</TotalTime>
  <Words>985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Calibri</vt:lpstr>
      <vt:lpstr>Lucida Bright</vt:lpstr>
      <vt:lpstr>Quire Sans</vt:lpstr>
      <vt:lpstr>Seaford</vt:lpstr>
      <vt:lpstr>Seaford Bold</vt:lpstr>
      <vt:lpstr>Wingdings</vt:lpstr>
      <vt:lpstr>Office Theme</vt:lpstr>
      <vt:lpstr>psychological effects after covid</vt:lpstr>
      <vt:lpstr>Objective</vt:lpstr>
      <vt:lpstr>DATASET</vt:lpstr>
      <vt:lpstr>DATASET</vt:lpstr>
      <vt:lpstr>methodology</vt:lpstr>
      <vt:lpstr>preprocessing</vt:lpstr>
      <vt:lpstr>VISUALIZATION OF THE DATA</vt:lpstr>
      <vt:lpstr>VISUALIZATION OF THE DATA</vt:lpstr>
      <vt:lpstr>VISUALIZATION OF THE DATA</vt:lpstr>
      <vt:lpstr>VISUALIZATION OF THE DATA</vt:lpstr>
      <vt:lpstr>VISUALIZATION OF THE DATA</vt:lpstr>
      <vt:lpstr>VISUALIZATION OF THE DATA</vt:lpstr>
      <vt:lpstr>Model BUILDING</vt:lpstr>
      <vt:lpstr>Model BUILDING</vt:lpstr>
      <vt:lpstr>Model BUILDING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2021-08-12T03:00:17Z</dcterms:created>
  <dcterms:modified xsi:type="dcterms:W3CDTF">2023-09-26T11:25:49Z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