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29158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69203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55675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52398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12474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60372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22527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17003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97412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10059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94180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3/21/2025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632154956"/>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73E3804-E15A-183D-98EE-7CA8DA31F6D8}"/>
              </a:ext>
            </a:extLst>
          </p:cNvPr>
          <p:cNvSpPr>
            <a:spLocks noGrp="1"/>
          </p:cNvSpPr>
          <p:nvPr>
            <p:ph type="ctrTitle"/>
          </p:nvPr>
        </p:nvSpPr>
        <p:spPr>
          <a:xfrm>
            <a:off x="2280249" y="24421"/>
            <a:ext cx="6800490" cy="1999409"/>
          </a:xfrm>
        </p:spPr>
        <p:txBody>
          <a:bodyPr>
            <a:normAutofit/>
          </a:bodyPr>
          <a:lstStyle/>
          <a:p>
            <a:r>
              <a:rPr lang="en-US" sz="4000" b="1" dirty="0">
                <a:solidFill>
                  <a:srgbClr val="FF0000"/>
                </a:solidFill>
                <a:latin typeface="Times New Roman"/>
                <a:cs typeface="Times New Roman"/>
              </a:rPr>
              <a:t>CMR Technical Campus</a:t>
            </a:r>
            <a:br>
              <a:rPr lang="en-US" sz="4000" b="1" dirty="0">
                <a:latin typeface="Times New Roman"/>
                <a:cs typeface="Times New Roman"/>
              </a:rPr>
            </a:br>
            <a:r>
              <a:rPr lang="en-US" sz="4000" b="1" dirty="0">
                <a:solidFill>
                  <a:srgbClr val="00B0F0"/>
                </a:solidFill>
                <a:latin typeface="Times New Roman"/>
                <a:cs typeface="Times New Roman"/>
              </a:rPr>
              <a:t>Department of CSE</a:t>
            </a:r>
            <a:endParaRPr lang="en-US" sz="4000" dirty="0">
              <a:solidFill>
                <a:srgbClr val="00B0F0"/>
              </a:solidFill>
              <a:latin typeface="Times New Roman"/>
              <a:cs typeface="Times New Roman"/>
            </a:endParaRPr>
          </a:p>
          <a:p>
            <a:endParaRPr lang="en-US" dirty="0">
              <a:ea typeface="Calibri Light"/>
              <a:cs typeface="Calibri Light"/>
            </a:endParaRPr>
          </a:p>
        </p:txBody>
      </p:sp>
      <p:pic>
        <p:nvPicPr>
          <p:cNvPr id="8" name="Picture 7" descr="A logo with a flower&#10;&#10;Description automatically generated">
            <a:extLst>
              <a:ext uri="{FF2B5EF4-FFF2-40B4-BE49-F238E27FC236}">
                <a16:creationId xmlns:a16="http://schemas.microsoft.com/office/drawing/2014/main" id="{D109BE6C-3996-BE47-0A10-59AB2EC95D55}"/>
              </a:ext>
            </a:extLst>
          </p:cNvPr>
          <p:cNvPicPr>
            <a:picLocks noChangeAspect="1"/>
          </p:cNvPicPr>
          <p:nvPr/>
        </p:nvPicPr>
        <p:blipFill>
          <a:blip r:embed="rId2"/>
          <a:stretch>
            <a:fillRect/>
          </a:stretch>
        </p:blipFill>
        <p:spPr>
          <a:xfrm>
            <a:off x="10543033" y="54895"/>
            <a:ext cx="1648967" cy="1429829"/>
          </a:xfrm>
          <a:prstGeom prst="rect">
            <a:avLst/>
          </a:prstGeom>
        </p:spPr>
      </p:pic>
      <p:sp>
        <p:nvSpPr>
          <p:cNvPr id="9" name="TextBox 8">
            <a:extLst>
              <a:ext uri="{FF2B5EF4-FFF2-40B4-BE49-F238E27FC236}">
                <a16:creationId xmlns:a16="http://schemas.microsoft.com/office/drawing/2014/main" id="{55BCDD74-7E19-5387-D422-AA1AEAD9DD47}"/>
              </a:ext>
            </a:extLst>
          </p:cNvPr>
          <p:cNvSpPr txBox="1"/>
          <p:nvPr/>
        </p:nvSpPr>
        <p:spPr>
          <a:xfrm>
            <a:off x="3106158" y="1137986"/>
            <a:ext cx="893984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rgbClr val="7030A0"/>
                </a:solidFill>
                <a:latin typeface="Times New Roman"/>
              </a:rPr>
              <a:t>Industrial Oriented Mini Project</a:t>
            </a:r>
            <a:endParaRPr lang="en-US" dirty="0"/>
          </a:p>
        </p:txBody>
      </p:sp>
      <p:sp>
        <p:nvSpPr>
          <p:cNvPr id="10" name="TextBox 9">
            <a:extLst>
              <a:ext uri="{FF2B5EF4-FFF2-40B4-BE49-F238E27FC236}">
                <a16:creationId xmlns:a16="http://schemas.microsoft.com/office/drawing/2014/main" id="{7066A200-9B7D-E7B0-4F49-C56421449A11}"/>
              </a:ext>
            </a:extLst>
          </p:cNvPr>
          <p:cNvSpPr txBox="1"/>
          <p:nvPr/>
        </p:nvSpPr>
        <p:spPr>
          <a:xfrm>
            <a:off x="2153265" y="2250746"/>
            <a:ext cx="766739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Times New Roman"/>
              </a:rPr>
              <a:t>Project Title: Future loan Approvals with Explainable AI</a:t>
            </a:r>
            <a:endParaRPr lang="en-US" sz="2400" b="1" dirty="0">
              <a:latin typeface="Times New Roman"/>
              <a:cs typeface="Times New Roman"/>
            </a:endParaRPr>
          </a:p>
        </p:txBody>
      </p:sp>
      <p:sp>
        <p:nvSpPr>
          <p:cNvPr id="11" name="TextBox 10">
            <a:extLst>
              <a:ext uri="{FF2B5EF4-FFF2-40B4-BE49-F238E27FC236}">
                <a16:creationId xmlns:a16="http://schemas.microsoft.com/office/drawing/2014/main" id="{1DB776BB-9EC3-F020-0C9C-5116E1CF1E1A}"/>
              </a:ext>
            </a:extLst>
          </p:cNvPr>
          <p:cNvSpPr txBox="1"/>
          <p:nvPr/>
        </p:nvSpPr>
        <p:spPr>
          <a:xfrm>
            <a:off x="583629" y="3763617"/>
            <a:ext cx="4316998"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00B0F0"/>
                </a:solidFill>
                <a:latin typeface="Times New Roman"/>
                <a:cs typeface="Segoe UI"/>
              </a:rPr>
              <a:t>Project Supervisor:</a:t>
            </a:r>
            <a:r>
              <a:rPr lang="en-US" sz="2000" dirty="0">
                <a:latin typeface="Times New Roman"/>
                <a:cs typeface="Segoe UI"/>
              </a:rPr>
              <a:t>​</a:t>
            </a:r>
          </a:p>
          <a:p>
            <a:r>
              <a:rPr lang="en-US" sz="2000" b="1" dirty="0">
                <a:solidFill>
                  <a:srgbClr val="002060"/>
                </a:solidFill>
                <a:latin typeface="Times New Roman"/>
                <a:cs typeface="Segoe UI"/>
              </a:rPr>
              <a:t>Name:</a:t>
            </a:r>
            <a:r>
              <a:rPr lang="en-US" sz="2000" dirty="0">
                <a:latin typeface="Times New Roman"/>
                <a:cs typeface="Segoe UI"/>
              </a:rPr>
              <a:t>​ Ms. M. Sunitha</a:t>
            </a:r>
          </a:p>
          <a:p>
            <a:r>
              <a:rPr lang="en-US" sz="2000" b="1" dirty="0">
                <a:solidFill>
                  <a:srgbClr val="002060"/>
                </a:solidFill>
                <a:latin typeface="Times New Roman"/>
                <a:cs typeface="Segoe UI"/>
              </a:rPr>
              <a:t>Designation:</a:t>
            </a:r>
            <a:r>
              <a:rPr lang="en-US" sz="2000" dirty="0">
                <a:solidFill>
                  <a:srgbClr val="002060"/>
                </a:solidFill>
                <a:latin typeface="Times New Roman"/>
                <a:cs typeface="Segoe UI"/>
              </a:rPr>
              <a:t> Assistant </a:t>
            </a:r>
            <a:r>
              <a:rPr lang="en-US" sz="2000" dirty="0" err="1">
                <a:solidFill>
                  <a:srgbClr val="002060"/>
                </a:solidFill>
                <a:latin typeface="Times New Roman"/>
                <a:cs typeface="Segoe UI"/>
              </a:rPr>
              <a:t>Professer</a:t>
            </a:r>
            <a:endParaRPr lang="en-IN" sz="2000" dirty="0">
              <a:latin typeface="Times New Roman"/>
              <a:cs typeface="Segoe UI"/>
            </a:endParaRPr>
          </a:p>
        </p:txBody>
      </p:sp>
      <p:sp>
        <p:nvSpPr>
          <p:cNvPr id="2" name="TextBox 1">
            <a:extLst>
              <a:ext uri="{FF2B5EF4-FFF2-40B4-BE49-F238E27FC236}">
                <a16:creationId xmlns:a16="http://schemas.microsoft.com/office/drawing/2014/main" id="{BE17693B-E2CF-CEEF-1B82-D016D7D2C75A}"/>
              </a:ext>
            </a:extLst>
          </p:cNvPr>
          <p:cNvSpPr txBox="1"/>
          <p:nvPr/>
        </p:nvSpPr>
        <p:spPr>
          <a:xfrm>
            <a:off x="5231866" y="3576804"/>
            <a:ext cx="637650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00B0F0"/>
                </a:solidFill>
                <a:latin typeface="Times New Roman"/>
                <a:cs typeface="Segoe UI"/>
              </a:rPr>
              <a:t>Presented By:</a:t>
            </a:r>
            <a:r>
              <a:rPr lang="en-US" dirty="0">
                <a:latin typeface="Times New Roman"/>
                <a:cs typeface="Segoe UI"/>
              </a:rPr>
              <a:t>​</a:t>
            </a:r>
          </a:p>
          <a:p>
            <a:r>
              <a:rPr lang="en-US" dirty="0">
                <a:latin typeface="Times New Roman"/>
                <a:cs typeface="Segoe UI"/>
              </a:rPr>
              <a:t>Batch No: 18</a:t>
            </a:r>
          </a:p>
          <a:p>
            <a:pPr marL="342900" indent="-342900">
              <a:buFont typeface=""/>
              <a:buAutoNum type="arabicPeriod"/>
            </a:pPr>
            <a:r>
              <a:rPr lang="en-US" dirty="0">
                <a:latin typeface="Times New Roman"/>
                <a:cs typeface="Arial"/>
              </a:rPr>
              <a:t>H. No: 227R1A05N8                          Name: K. Akshaya</a:t>
            </a:r>
          </a:p>
          <a:p>
            <a:pPr marL="342900" indent="-342900">
              <a:buFont typeface=""/>
              <a:buAutoNum type="arabicPeriod"/>
            </a:pPr>
            <a:r>
              <a:rPr lang="en-US" dirty="0">
                <a:latin typeface="Times New Roman"/>
                <a:cs typeface="Arial"/>
              </a:rPr>
              <a:t>H. No: 227R1A05M1                         Name: D. Trisha</a:t>
            </a:r>
          </a:p>
          <a:p>
            <a:pPr marL="342900" indent="-342900">
              <a:buFont typeface=""/>
              <a:buAutoNum type="arabicPeriod"/>
            </a:pPr>
            <a:r>
              <a:rPr lang="en-US" dirty="0">
                <a:latin typeface="Times New Roman"/>
                <a:cs typeface="Arial"/>
              </a:rPr>
              <a:t>H. No: 227R1A05M8                         Name: G. </a:t>
            </a:r>
            <a:r>
              <a:rPr lang="en-US" dirty="0" err="1">
                <a:latin typeface="Times New Roman"/>
                <a:cs typeface="Arial"/>
              </a:rPr>
              <a:t>chandra</a:t>
            </a:r>
            <a:r>
              <a:rPr lang="en-US" dirty="0">
                <a:latin typeface="Times New Roman"/>
                <a:cs typeface="Arial"/>
              </a:rPr>
              <a:t> Shekar</a:t>
            </a:r>
          </a:p>
          <a:p>
            <a:r>
              <a:rPr lang="en-US" dirty="0">
                <a:latin typeface="Times New Roman"/>
                <a:cs typeface="Segoe UI"/>
              </a:rPr>
              <a: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D677DD-17C0-FB06-A7E5-E7DBFE49C2D7}"/>
              </a:ext>
            </a:extLst>
          </p:cNvPr>
          <p:cNvSpPr txBox="1"/>
          <p:nvPr/>
        </p:nvSpPr>
        <p:spPr>
          <a:xfrm>
            <a:off x="1641987" y="1053221"/>
            <a:ext cx="9320981" cy="4751557"/>
          </a:xfrm>
          <a:prstGeom prst="rect">
            <a:avLst/>
          </a:prstGeom>
          <a:noFill/>
        </p:spPr>
        <p:txBody>
          <a:bodyPr wrap="square">
            <a:spAutoFit/>
          </a:bodyPr>
          <a:lstStyle/>
          <a:p>
            <a:pPr>
              <a:lnSpc>
                <a:spcPct val="150000"/>
              </a:lnSpc>
              <a:buNone/>
            </a:pPr>
            <a:r>
              <a:rPr lang="en-US" sz="2000" b="1" dirty="0">
                <a:latin typeface="Times New Roman" panose="02020603050405020304" pitchFamily="18" charset="0"/>
                <a:cs typeface="Times New Roman" panose="02020603050405020304" pitchFamily="18" charset="0"/>
              </a:rPr>
              <a:t>Methodology</a:t>
            </a:r>
          </a:p>
          <a:p>
            <a:pPr>
              <a:lnSpc>
                <a:spcPct val="150000"/>
              </a:lnSpc>
            </a:pPr>
            <a:r>
              <a:rPr lang="en-US" dirty="0"/>
              <a:t>This research follows a structured approach to study how </a:t>
            </a:r>
            <a:r>
              <a:rPr lang="en-US" b="1" dirty="0"/>
              <a:t>Explainable AI (XAI)</a:t>
            </a:r>
            <a:r>
              <a:rPr lang="en-US" dirty="0"/>
              <a:t> can improve loan approval systems. The methodology consists of the following steps:</a:t>
            </a:r>
            <a:endParaRPr lang="en-US" b="1"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Collection</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Preprocessing and Analysis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AI Model Development</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Explainability Techniques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Bias and Fairness Testing</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Regulatory Compliance Check</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Evaluation and Optimization</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Conclusion and Recommendations</a:t>
            </a:r>
          </a:p>
        </p:txBody>
      </p:sp>
      <p:pic>
        <p:nvPicPr>
          <p:cNvPr id="2" name="Content Placeholder 3" descr="A logo with a flower&#10;&#10;Description automatically generated">
            <a:extLst>
              <a:ext uri="{FF2B5EF4-FFF2-40B4-BE49-F238E27FC236}">
                <a16:creationId xmlns:a16="http://schemas.microsoft.com/office/drawing/2014/main" id="{AAD66AF3-3658-0D10-FD6B-D740EAE3AF21}"/>
              </a:ext>
            </a:extLst>
          </p:cNvPr>
          <p:cNvPicPr>
            <a:picLocks noChangeAspect="1"/>
          </p:cNvPicPr>
          <p:nvPr/>
        </p:nvPicPr>
        <p:blipFill>
          <a:blip r:embed="rId2"/>
          <a:stretch>
            <a:fillRect/>
          </a:stretch>
        </p:blipFill>
        <p:spPr>
          <a:xfrm>
            <a:off x="10714935" y="0"/>
            <a:ext cx="1477065" cy="1251226"/>
          </a:xfrm>
          <a:prstGeom prst="rect">
            <a:avLst/>
          </a:prstGeom>
        </p:spPr>
      </p:pic>
    </p:spTree>
    <p:extLst>
      <p:ext uri="{BB962C8B-B14F-4D97-AF65-F5344CB8AC3E}">
        <p14:creationId xmlns:p14="http://schemas.microsoft.com/office/powerpoint/2010/main" val="1936041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C6D184-F868-6C49-3CA9-7B66FA6FDC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458" y="1969831"/>
            <a:ext cx="8160773" cy="3614892"/>
          </a:xfrm>
          <a:prstGeom prst="rect">
            <a:avLst/>
          </a:prstGeom>
        </p:spPr>
      </p:pic>
      <p:sp>
        <p:nvSpPr>
          <p:cNvPr id="5" name="TextBox 4">
            <a:extLst>
              <a:ext uri="{FF2B5EF4-FFF2-40B4-BE49-F238E27FC236}">
                <a16:creationId xmlns:a16="http://schemas.microsoft.com/office/drawing/2014/main" id="{F7BF4214-8752-35E0-E057-8C4C7950B118}"/>
              </a:ext>
            </a:extLst>
          </p:cNvPr>
          <p:cNvSpPr txBox="1"/>
          <p:nvPr/>
        </p:nvSpPr>
        <p:spPr>
          <a:xfrm>
            <a:off x="1818968" y="1088611"/>
            <a:ext cx="6096000"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Design/Architecture</a:t>
            </a:r>
            <a:r>
              <a:rPr lang="en-US" sz="1800" dirty="0">
                <a:latin typeface="Times New Roman"/>
                <a:cs typeface="Arial"/>
              </a:rPr>
              <a:t>​</a:t>
            </a:r>
          </a:p>
        </p:txBody>
      </p:sp>
      <p:pic>
        <p:nvPicPr>
          <p:cNvPr id="2" name="Content Placeholder 3" descr="A logo with a flower&#10;&#10;Description automatically generated">
            <a:extLst>
              <a:ext uri="{FF2B5EF4-FFF2-40B4-BE49-F238E27FC236}">
                <a16:creationId xmlns:a16="http://schemas.microsoft.com/office/drawing/2014/main" id="{1D38CD5A-17EC-3651-D3ED-DEAA0F0D5341}"/>
              </a:ext>
            </a:extLst>
          </p:cNvPr>
          <p:cNvPicPr>
            <a:picLocks noChangeAspect="1"/>
          </p:cNvPicPr>
          <p:nvPr/>
        </p:nvPicPr>
        <p:blipFill>
          <a:blip r:embed="rId3"/>
          <a:stretch>
            <a:fillRect/>
          </a:stretch>
        </p:blipFill>
        <p:spPr>
          <a:xfrm>
            <a:off x="10714935" y="0"/>
            <a:ext cx="1477065" cy="1251226"/>
          </a:xfrm>
          <a:prstGeom prst="rect">
            <a:avLst/>
          </a:prstGeom>
        </p:spPr>
      </p:pic>
    </p:spTree>
    <p:extLst>
      <p:ext uri="{BB962C8B-B14F-4D97-AF65-F5344CB8AC3E}">
        <p14:creationId xmlns:p14="http://schemas.microsoft.com/office/powerpoint/2010/main" val="3688261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EF26B2-BC71-B7FB-90CF-B7E7627CF3CB}"/>
              </a:ext>
            </a:extLst>
          </p:cNvPr>
          <p:cNvSpPr txBox="1"/>
          <p:nvPr/>
        </p:nvSpPr>
        <p:spPr>
          <a:xfrm>
            <a:off x="904568" y="1071063"/>
            <a:ext cx="9733935" cy="5028556"/>
          </a:xfrm>
          <a:prstGeom prst="rect">
            <a:avLst/>
          </a:prstGeom>
          <a:noFill/>
        </p:spPr>
        <p:txBody>
          <a:bodyPr wrap="square">
            <a:spAutoFit/>
          </a:bodyPr>
          <a:lstStyle/>
          <a:p>
            <a:pPr algn="just">
              <a:lnSpc>
                <a:spcPct val="150000"/>
              </a:lnSpc>
              <a:buNone/>
            </a:pPr>
            <a:r>
              <a:rPr lang="en-IN" b="1" dirty="0">
                <a:latin typeface="Times New Roman" panose="02020603050405020304" pitchFamily="18" charset="0"/>
                <a:cs typeface="Times New Roman" panose="02020603050405020304" pitchFamily="18" charset="0"/>
              </a:rPr>
              <a:t>References</a:t>
            </a:r>
          </a:p>
          <a:p>
            <a:pPr algn="just">
              <a:lnSpc>
                <a:spcPct val="150000"/>
              </a:lnSpc>
              <a:buNone/>
            </a:pPr>
            <a:endParaRPr lang="en-IN" b="1" dirty="0">
              <a:latin typeface="Times New Roman" panose="02020603050405020304" pitchFamily="18" charset="0"/>
              <a:cs typeface="Times New Roman" panose="02020603050405020304" pitchFamily="18" charset="0"/>
            </a:endParaRPr>
          </a:p>
          <a:p>
            <a:pPr algn="just">
              <a:lnSpc>
                <a:spcPct val="150000"/>
              </a:lnSpc>
              <a:buNone/>
            </a:pPr>
            <a:r>
              <a:rPr lang="en-IN" dirty="0">
                <a:latin typeface="Times New Roman" panose="02020603050405020304" pitchFamily="18" charset="0"/>
                <a:cs typeface="Times New Roman" panose="02020603050405020304" pitchFamily="18" charset="0"/>
              </a:rPr>
              <a:t>Here are some key references related to </a:t>
            </a:r>
            <a:r>
              <a:rPr lang="en-IN" b="1" dirty="0">
                <a:latin typeface="Times New Roman" panose="02020603050405020304" pitchFamily="18" charset="0"/>
                <a:cs typeface="Times New Roman" panose="02020603050405020304" pitchFamily="18" charset="0"/>
              </a:rPr>
              <a:t>Explainable AI (XAI) in Loan Approval Systems</a:t>
            </a:r>
            <a:r>
              <a:rPr lang="en-IN" dirty="0">
                <a:latin typeface="Times New Roman" panose="02020603050405020304" pitchFamily="18" charset="0"/>
                <a:cs typeface="Times New Roman" panose="02020603050405020304" pitchFamily="18" charset="0"/>
              </a:rPr>
              <a:t>:</a:t>
            </a:r>
          </a:p>
          <a:p>
            <a:pPr algn="just">
              <a:lnSpc>
                <a:spcPct val="150000"/>
              </a:lnSpc>
              <a:buFont typeface="+mj-lt"/>
              <a:buAutoNum type="arabicPeriod"/>
            </a:pPr>
            <a:r>
              <a:rPr lang="en-IN" b="1" dirty="0">
                <a:latin typeface="Times New Roman" panose="02020603050405020304" pitchFamily="18" charset="0"/>
                <a:cs typeface="Times New Roman" panose="02020603050405020304" pitchFamily="18" charset="0"/>
              </a:rPr>
              <a:t>Thomas, L. C. (2002).</a:t>
            </a:r>
            <a:r>
              <a:rPr lang="en-IN" dirty="0">
                <a:latin typeface="Times New Roman" panose="02020603050405020304" pitchFamily="18" charset="0"/>
                <a:cs typeface="Times New Roman" panose="02020603050405020304" pitchFamily="18" charset="0"/>
              </a:rPr>
              <a:t> "A survey of credit and behavioural scoring: Forecasting financial risk of lending to consumers." </a:t>
            </a:r>
            <a:r>
              <a:rPr lang="en-IN" i="1" dirty="0">
                <a:latin typeface="Times New Roman" panose="02020603050405020304" pitchFamily="18" charset="0"/>
                <a:cs typeface="Times New Roman" panose="02020603050405020304" pitchFamily="18" charset="0"/>
              </a:rPr>
              <a:t>International Journal of Forecasting, 18(4), 495-506.</a:t>
            </a:r>
            <a:endParaRPr lang="en-IN" dirty="0">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IN" b="1" dirty="0">
                <a:latin typeface="Times New Roman" panose="02020603050405020304" pitchFamily="18" charset="0"/>
                <a:cs typeface="Times New Roman" panose="02020603050405020304" pitchFamily="18" charset="0"/>
              </a:rPr>
              <a:t>Xia, Y., Liu, C., Li, Y., &amp; Liu, N. (2017).</a:t>
            </a:r>
            <a:r>
              <a:rPr lang="en-IN" dirty="0">
                <a:latin typeface="Times New Roman" panose="02020603050405020304" pitchFamily="18" charset="0"/>
                <a:cs typeface="Times New Roman" panose="02020603050405020304" pitchFamily="18" charset="0"/>
              </a:rPr>
              <a:t> "A boosted decision tree approach using Bayesian hyper-parameter optimization for credit scoring." </a:t>
            </a:r>
            <a:r>
              <a:rPr lang="en-IN" i="1" dirty="0">
                <a:latin typeface="Times New Roman" panose="02020603050405020304" pitchFamily="18" charset="0"/>
                <a:cs typeface="Times New Roman" panose="02020603050405020304" pitchFamily="18" charset="0"/>
              </a:rPr>
              <a:t>Expert Systems with Applications, 78, 225-241.</a:t>
            </a:r>
            <a:endParaRPr lang="en-IN" dirty="0">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IN" b="1" dirty="0">
                <a:latin typeface="Times New Roman" panose="02020603050405020304" pitchFamily="18" charset="0"/>
                <a:cs typeface="Times New Roman" panose="02020603050405020304" pitchFamily="18" charset="0"/>
              </a:rPr>
              <a:t>Lipton, Z. C. (2018).</a:t>
            </a:r>
            <a:r>
              <a:rPr lang="en-IN" dirty="0">
                <a:latin typeface="Times New Roman" panose="02020603050405020304" pitchFamily="18" charset="0"/>
                <a:cs typeface="Times New Roman" panose="02020603050405020304" pitchFamily="18" charset="0"/>
              </a:rPr>
              <a:t> "The mythos of model interpretability." </a:t>
            </a:r>
            <a:r>
              <a:rPr lang="en-IN" i="1" dirty="0" err="1">
                <a:latin typeface="Times New Roman" panose="02020603050405020304" pitchFamily="18" charset="0"/>
                <a:cs typeface="Times New Roman" panose="02020603050405020304" pitchFamily="18" charset="0"/>
              </a:rPr>
              <a:t>arXiv</a:t>
            </a:r>
            <a:r>
              <a:rPr lang="en-IN" i="1" dirty="0">
                <a:latin typeface="Times New Roman" panose="02020603050405020304" pitchFamily="18" charset="0"/>
                <a:cs typeface="Times New Roman" panose="02020603050405020304" pitchFamily="18" charset="0"/>
              </a:rPr>
              <a:t> preprint arXiv:1606.03490.</a:t>
            </a:r>
            <a:endParaRPr lang="en-IN" dirty="0">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IN" b="1" dirty="0">
                <a:latin typeface="Times New Roman" panose="02020603050405020304" pitchFamily="18" charset="0"/>
                <a:cs typeface="Times New Roman" panose="02020603050405020304" pitchFamily="18" charset="0"/>
              </a:rPr>
              <a:t>Mehrabi, N., </a:t>
            </a:r>
            <a:r>
              <a:rPr lang="en-IN" b="1" dirty="0" err="1">
                <a:latin typeface="Times New Roman" panose="02020603050405020304" pitchFamily="18" charset="0"/>
                <a:cs typeface="Times New Roman" panose="02020603050405020304" pitchFamily="18" charset="0"/>
              </a:rPr>
              <a:t>Morstatter</a:t>
            </a:r>
            <a:r>
              <a:rPr lang="en-IN" b="1" dirty="0">
                <a:latin typeface="Times New Roman" panose="02020603050405020304" pitchFamily="18" charset="0"/>
                <a:cs typeface="Times New Roman" panose="02020603050405020304" pitchFamily="18" charset="0"/>
              </a:rPr>
              <a:t>, F., Saxena, N., Lerman, K., &amp; Galstyan, A. (2021).</a:t>
            </a:r>
            <a:r>
              <a:rPr lang="en-IN" dirty="0">
                <a:latin typeface="Times New Roman" panose="02020603050405020304" pitchFamily="18" charset="0"/>
                <a:cs typeface="Times New Roman" panose="02020603050405020304" pitchFamily="18" charset="0"/>
              </a:rPr>
              <a:t> "A survey on bias and fairness in machine learning." </a:t>
            </a:r>
            <a:r>
              <a:rPr lang="en-IN" i="1" dirty="0">
                <a:latin typeface="Times New Roman" panose="02020603050405020304" pitchFamily="18" charset="0"/>
                <a:cs typeface="Times New Roman" panose="02020603050405020304" pitchFamily="18" charset="0"/>
              </a:rPr>
              <a:t>ACM Computing Surveys, 54(6), 1-35.</a:t>
            </a:r>
            <a:endParaRPr lang="en-IN" dirty="0">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IN" b="1" dirty="0">
                <a:latin typeface="Times New Roman" panose="02020603050405020304" pitchFamily="18" charset="0"/>
                <a:cs typeface="Times New Roman" panose="02020603050405020304" pitchFamily="18" charset="0"/>
              </a:rPr>
              <a:t>Lundberg, S. M., &amp; Lee, S. I. (2017).</a:t>
            </a:r>
            <a:r>
              <a:rPr lang="en-IN" dirty="0">
                <a:latin typeface="Times New Roman" panose="02020603050405020304" pitchFamily="18" charset="0"/>
                <a:cs typeface="Times New Roman" panose="02020603050405020304" pitchFamily="18" charset="0"/>
              </a:rPr>
              <a:t> "A unified approach to interpreting model predictions." </a:t>
            </a:r>
            <a:r>
              <a:rPr lang="en-IN" i="1" dirty="0">
                <a:latin typeface="Times New Roman" panose="02020603050405020304" pitchFamily="18" charset="0"/>
                <a:cs typeface="Times New Roman" panose="02020603050405020304" pitchFamily="18" charset="0"/>
              </a:rPr>
              <a:t>Advances in Neural Information Processing Systems, 30.</a:t>
            </a:r>
            <a:endParaRPr lang="en-IN" dirty="0">
              <a:latin typeface="Times New Roman" panose="02020603050405020304" pitchFamily="18" charset="0"/>
              <a:cs typeface="Times New Roman" panose="02020603050405020304" pitchFamily="18" charset="0"/>
            </a:endParaRPr>
          </a:p>
        </p:txBody>
      </p:sp>
      <p:pic>
        <p:nvPicPr>
          <p:cNvPr id="2" name="Content Placeholder 3" descr="A logo with a flower&#10;&#10;Description automatically generated">
            <a:extLst>
              <a:ext uri="{FF2B5EF4-FFF2-40B4-BE49-F238E27FC236}">
                <a16:creationId xmlns:a16="http://schemas.microsoft.com/office/drawing/2014/main" id="{EC0FD43E-AE67-42A0-ED82-98C38185D1D0}"/>
              </a:ext>
            </a:extLst>
          </p:cNvPr>
          <p:cNvPicPr>
            <a:picLocks noChangeAspect="1"/>
          </p:cNvPicPr>
          <p:nvPr/>
        </p:nvPicPr>
        <p:blipFill>
          <a:blip r:embed="rId2"/>
          <a:stretch>
            <a:fillRect/>
          </a:stretch>
        </p:blipFill>
        <p:spPr>
          <a:xfrm>
            <a:off x="10714935" y="0"/>
            <a:ext cx="1477065" cy="1251226"/>
          </a:xfrm>
          <a:prstGeom prst="rect">
            <a:avLst/>
          </a:prstGeom>
        </p:spPr>
      </p:pic>
    </p:spTree>
    <p:extLst>
      <p:ext uri="{BB962C8B-B14F-4D97-AF65-F5344CB8AC3E}">
        <p14:creationId xmlns:p14="http://schemas.microsoft.com/office/powerpoint/2010/main" val="947137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93EA73-913A-5011-84C0-528D287F3EC6}"/>
              </a:ext>
            </a:extLst>
          </p:cNvPr>
          <p:cNvSpPr txBox="1"/>
          <p:nvPr/>
        </p:nvSpPr>
        <p:spPr>
          <a:xfrm>
            <a:off x="5692877" y="4021394"/>
            <a:ext cx="7059561" cy="1107996"/>
          </a:xfrm>
          <a:prstGeom prst="rect">
            <a:avLst/>
          </a:prstGeom>
          <a:noFill/>
        </p:spPr>
        <p:txBody>
          <a:bodyPr wrap="square" rtlCol="0">
            <a:spAutoFit/>
          </a:bodyPr>
          <a:lstStyle/>
          <a:p>
            <a:r>
              <a:rPr lang="en-US" sz="6600" dirty="0">
                <a:latin typeface="Algerian" panose="04020705040A02060702" pitchFamily="82" charset="0"/>
              </a:rPr>
              <a:t>THANK YOU</a:t>
            </a:r>
            <a:endParaRPr lang="en-IN" sz="6600" dirty="0">
              <a:latin typeface="Algerian" panose="04020705040A02060702" pitchFamily="82" charset="0"/>
            </a:endParaRPr>
          </a:p>
        </p:txBody>
      </p:sp>
      <p:pic>
        <p:nvPicPr>
          <p:cNvPr id="3" name="Content Placeholder 3" descr="A logo with a flower&#10;&#10;Description automatically generated">
            <a:extLst>
              <a:ext uri="{FF2B5EF4-FFF2-40B4-BE49-F238E27FC236}">
                <a16:creationId xmlns:a16="http://schemas.microsoft.com/office/drawing/2014/main" id="{3701C8D8-E901-A044-E424-57C4384D9F9E}"/>
              </a:ext>
            </a:extLst>
          </p:cNvPr>
          <p:cNvPicPr>
            <a:picLocks noChangeAspect="1"/>
          </p:cNvPicPr>
          <p:nvPr/>
        </p:nvPicPr>
        <p:blipFill>
          <a:blip r:embed="rId2"/>
          <a:stretch>
            <a:fillRect/>
          </a:stretch>
        </p:blipFill>
        <p:spPr>
          <a:xfrm>
            <a:off x="10714935" y="0"/>
            <a:ext cx="1477065" cy="1251226"/>
          </a:xfrm>
          <a:prstGeom prst="rect">
            <a:avLst/>
          </a:prstGeom>
        </p:spPr>
      </p:pic>
    </p:spTree>
    <p:extLst>
      <p:ext uri="{BB962C8B-B14F-4D97-AF65-F5344CB8AC3E}">
        <p14:creationId xmlns:p14="http://schemas.microsoft.com/office/powerpoint/2010/main" val="3877478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E7D9-79DA-2FC3-422B-CBFEF3CC7471}"/>
              </a:ext>
            </a:extLst>
          </p:cNvPr>
          <p:cNvSpPr>
            <a:spLocks noGrp="1"/>
          </p:cNvSpPr>
          <p:nvPr>
            <p:ph type="title"/>
          </p:nvPr>
        </p:nvSpPr>
        <p:spPr/>
        <p:txBody>
          <a:bodyPr/>
          <a:lstStyle/>
          <a:p>
            <a:r>
              <a:rPr lang="en-US" dirty="0">
                <a:latin typeface="Times New Roman"/>
                <a:cs typeface="Times New Roman"/>
              </a:rPr>
              <a:t>Index</a:t>
            </a:r>
            <a:endParaRPr lang="en-US" dirty="0"/>
          </a:p>
        </p:txBody>
      </p:sp>
      <p:pic>
        <p:nvPicPr>
          <p:cNvPr id="4" name="Content Placeholder 3" descr="A logo with a flower&#10;&#10;Description automatically generated">
            <a:extLst>
              <a:ext uri="{FF2B5EF4-FFF2-40B4-BE49-F238E27FC236}">
                <a16:creationId xmlns:a16="http://schemas.microsoft.com/office/drawing/2014/main" id="{D6E4BB97-AC32-E28F-14E0-655A3A315D2B}"/>
              </a:ext>
            </a:extLst>
          </p:cNvPr>
          <p:cNvPicPr>
            <a:picLocks noGrp="1" noChangeAspect="1"/>
          </p:cNvPicPr>
          <p:nvPr>
            <p:ph idx="1"/>
          </p:nvPr>
        </p:nvPicPr>
        <p:blipFill>
          <a:blip r:embed="rId2"/>
          <a:stretch>
            <a:fillRect/>
          </a:stretch>
        </p:blipFill>
        <p:spPr>
          <a:xfrm>
            <a:off x="10714935" y="0"/>
            <a:ext cx="1477065" cy="1251226"/>
          </a:xfrm>
        </p:spPr>
      </p:pic>
      <p:sp>
        <p:nvSpPr>
          <p:cNvPr id="5" name="TextBox 4">
            <a:extLst>
              <a:ext uri="{FF2B5EF4-FFF2-40B4-BE49-F238E27FC236}">
                <a16:creationId xmlns:a16="http://schemas.microsoft.com/office/drawing/2014/main" id="{50E35079-FEB8-1858-8F76-4E4838640443}"/>
              </a:ext>
            </a:extLst>
          </p:cNvPr>
          <p:cNvSpPr txBox="1"/>
          <p:nvPr/>
        </p:nvSpPr>
        <p:spPr>
          <a:xfrm>
            <a:off x="616227" y="1720573"/>
            <a:ext cx="11270973"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Char char="•"/>
            </a:pPr>
            <a:r>
              <a:rPr lang="en-US" sz="2000" dirty="0">
                <a:latin typeface="Times New Roman"/>
                <a:cs typeface="Arial"/>
              </a:rPr>
              <a:t>Department Vision and Mission</a:t>
            </a:r>
          </a:p>
          <a:p>
            <a:pPr marL="228600" indent="-228600">
              <a:buFont typeface=""/>
              <a:buChar char="•"/>
            </a:pPr>
            <a:r>
              <a:rPr lang="en-US" sz="2000" dirty="0">
                <a:latin typeface="Times New Roman"/>
                <a:cs typeface="Arial"/>
              </a:rPr>
              <a:t>Abstract​</a:t>
            </a:r>
          </a:p>
          <a:p>
            <a:pPr marL="228600" indent="-228600">
              <a:buFont typeface=""/>
              <a:buChar char="•"/>
            </a:pPr>
            <a:r>
              <a:rPr lang="en-US" sz="2000" dirty="0">
                <a:latin typeface="Times New Roman"/>
                <a:cs typeface="Arial"/>
              </a:rPr>
              <a:t>Introduction​</a:t>
            </a:r>
          </a:p>
          <a:p>
            <a:pPr marL="228600" indent="-228600">
              <a:buFont typeface=""/>
              <a:buChar char="•"/>
            </a:pPr>
            <a:r>
              <a:rPr lang="en-US" sz="2000" dirty="0">
                <a:latin typeface="Times New Roman"/>
                <a:cs typeface="Arial"/>
              </a:rPr>
              <a:t>Literature Review​</a:t>
            </a:r>
          </a:p>
          <a:p>
            <a:pPr marL="228600" indent="-228600">
              <a:buFont typeface=""/>
              <a:buChar char="•"/>
            </a:pPr>
            <a:r>
              <a:rPr lang="en-US" sz="2000" dirty="0">
                <a:latin typeface="Times New Roman"/>
                <a:cs typeface="Arial"/>
              </a:rPr>
              <a:t>Problem Definition​</a:t>
            </a:r>
          </a:p>
          <a:p>
            <a:pPr marL="228600" indent="-228600">
              <a:buFont typeface=""/>
              <a:buChar char="•"/>
            </a:pPr>
            <a:r>
              <a:rPr lang="en-US" sz="2000" dirty="0">
                <a:latin typeface="Times New Roman"/>
                <a:cs typeface="Arial"/>
              </a:rPr>
              <a:t>Objectives​</a:t>
            </a:r>
          </a:p>
          <a:p>
            <a:pPr marL="228600" indent="-228600">
              <a:buFont typeface=""/>
              <a:buChar char="•"/>
            </a:pPr>
            <a:r>
              <a:rPr lang="en-US" sz="2000" dirty="0">
                <a:latin typeface="Times New Roman"/>
                <a:cs typeface="Arial"/>
              </a:rPr>
              <a:t>Requirement Analysis​</a:t>
            </a:r>
          </a:p>
          <a:p>
            <a:pPr marL="228600" indent="-228600">
              <a:buFont typeface=""/>
              <a:buChar char="•"/>
            </a:pPr>
            <a:r>
              <a:rPr lang="en-US" sz="2000" dirty="0">
                <a:latin typeface="Times New Roman"/>
                <a:cs typeface="Arial"/>
              </a:rPr>
              <a:t>Methodology​</a:t>
            </a:r>
          </a:p>
          <a:p>
            <a:pPr marL="228600" indent="-228600">
              <a:buFont typeface=""/>
              <a:buChar char="•"/>
            </a:pPr>
            <a:r>
              <a:rPr lang="en-US" sz="2000" dirty="0">
                <a:latin typeface="Times New Roman"/>
                <a:cs typeface="Arial"/>
              </a:rPr>
              <a:t>Design/Architecture​</a:t>
            </a:r>
          </a:p>
          <a:p>
            <a:pPr marL="228600" indent="-228600">
              <a:buFont typeface=""/>
              <a:buChar char="•"/>
            </a:pPr>
            <a:r>
              <a:rPr lang="en-US" sz="2000" dirty="0">
                <a:latin typeface="Times New Roman"/>
                <a:cs typeface="Arial"/>
              </a:rPr>
              <a:t>References</a:t>
            </a:r>
            <a:r>
              <a:rPr lang="en-IN" sz="2000" dirty="0">
                <a:latin typeface="Times New Roman"/>
                <a:cs typeface="Arial"/>
              </a:rPr>
              <a:t>​</a:t>
            </a:r>
          </a:p>
        </p:txBody>
      </p:sp>
    </p:spTree>
    <p:extLst>
      <p:ext uri="{BB962C8B-B14F-4D97-AF65-F5344CB8AC3E}">
        <p14:creationId xmlns:p14="http://schemas.microsoft.com/office/powerpoint/2010/main" val="3459465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8B9C89-4B23-8B27-EAD3-721E87E933DD}"/>
              </a:ext>
            </a:extLst>
          </p:cNvPr>
          <p:cNvSpPr txBox="1"/>
          <p:nvPr/>
        </p:nvSpPr>
        <p:spPr>
          <a:xfrm>
            <a:off x="1258529" y="1374591"/>
            <a:ext cx="9635613" cy="4524315"/>
          </a:xfrm>
          <a:prstGeom prst="rect">
            <a:avLst/>
          </a:prstGeom>
          <a:noFill/>
        </p:spPr>
        <p:txBody>
          <a:bodyPr wrap="square" rtlCol="0">
            <a:spAutoFit/>
          </a:bodyPr>
          <a:lstStyle/>
          <a:p>
            <a:pPr algn="just">
              <a:lnSpc>
                <a:spcPct val="150000"/>
              </a:lnSpc>
            </a:pPr>
            <a:r>
              <a:rPr lang="en-US" b="1" dirty="0">
                <a:latin typeface="Times New Roman" panose="02020603050405020304" pitchFamily="18" charset="0"/>
                <a:cs typeface="Times New Roman" panose="02020603050405020304" pitchFamily="18" charset="0"/>
              </a:rPr>
              <a:t>DEPARTMENT VISION: </a:t>
            </a:r>
          </a:p>
          <a:p>
            <a:pPr algn="just">
              <a:lnSpc>
                <a:spcPct val="150000"/>
              </a:lnSpc>
            </a:pPr>
            <a:r>
              <a:rPr lang="en-US" dirty="0">
                <a:latin typeface="Times New Roman" panose="02020603050405020304" pitchFamily="18" charset="0"/>
                <a:cs typeface="Times New Roman" panose="02020603050405020304" pitchFamily="18" charset="0"/>
              </a:rPr>
              <a:t>To provide quality education and a conducive learning environment in computer engineering that foster critical thinking, creativity, and practical problem-solving skills. </a:t>
            </a:r>
          </a:p>
          <a:p>
            <a:pPr algn="just">
              <a:lnSpc>
                <a:spcPct val="150000"/>
              </a:lnSpc>
            </a:pPr>
            <a:r>
              <a:rPr lang="en-US" b="1" dirty="0">
                <a:latin typeface="Times New Roman" panose="02020603050405020304" pitchFamily="18" charset="0"/>
                <a:cs typeface="Times New Roman" panose="02020603050405020304" pitchFamily="18" charset="0"/>
              </a:rPr>
              <a:t>DEPARTMENT MISSION: </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To educate the students in fundamental principles of computing and induce the skills needed to solve practical problems. </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To provide State-of-the-art computing laboratory facilities to promote industry institute  interaction to enhance student’s practical knowledge.</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To inculcate self-learning abilities, team spirit, and professional ethics among the students to serve society.</a:t>
            </a:r>
            <a:endParaRPr lang="en-IN" dirty="0">
              <a:latin typeface="Times New Roman" panose="02020603050405020304" pitchFamily="18" charset="0"/>
              <a:cs typeface="Times New Roman" panose="02020603050405020304" pitchFamily="18" charset="0"/>
            </a:endParaRPr>
          </a:p>
          <a:p>
            <a:endParaRPr lang="en-IN" dirty="0"/>
          </a:p>
        </p:txBody>
      </p:sp>
      <p:pic>
        <p:nvPicPr>
          <p:cNvPr id="4" name="Content Placeholder 3" descr="A logo with a flower&#10;&#10;Description automatically generated">
            <a:extLst>
              <a:ext uri="{FF2B5EF4-FFF2-40B4-BE49-F238E27FC236}">
                <a16:creationId xmlns:a16="http://schemas.microsoft.com/office/drawing/2014/main" id="{5A29103B-53F0-8AA8-AD7C-67A7609DC385}"/>
              </a:ext>
            </a:extLst>
          </p:cNvPr>
          <p:cNvPicPr>
            <a:picLocks noChangeAspect="1"/>
          </p:cNvPicPr>
          <p:nvPr/>
        </p:nvPicPr>
        <p:blipFill>
          <a:blip r:embed="rId2"/>
          <a:stretch>
            <a:fillRect/>
          </a:stretch>
        </p:blipFill>
        <p:spPr>
          <a:xfrm>
            <a:off x="10714935" y="0"/>
            <a:ext cx="1477065" cy="1251226"/>
          </a:xfrm>
          <a:prstGeom prst="rect">
            <a:avLst/>
          </a:prstGeom>
        </p:spPr>
      </p:pic>
    </p:spTree>
    <p:extLst>
      <p:ext uri="{BB962C8B-B14F-4D97-AF65-F5344CB8AC3E}">
        <p14:creationId xmlns:p14="http://schemas.microsoft.com/office/powerpoint/2010/main" val="2112441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52B505-E344-1E56-55C3-A8BCCC7AA908}"/>
              </a:ext>
            </a:extLst>
          </p:cNvPr>
          <p:cNvSpPr txBox="1"/>
          <p:nvPr/>
        </p:nvSpPr>
        <p:spPr>
          <a:xfrm>
            <a:off x="1381432" y="1221798"/>
            <a:ext cx="7197213" cy="677108"/>
          </a:xfrm>
          <a:prstGeom prst="rect">
            <a:avLst/>
          </a:prstGeom>
          <a:noFill/>
        </p:spPr>
        <p:txBody>
          <a:bodyPr wrap="square" rtlCol="0">
            <a:spAutoFit/>
          </a:bodyPr>
          <a:lstStyle/>
          <a:p>
            <a:r>
              <a:rPr lang="en-US" sz="2000" b="1" dirty="0">
                <a:latin typeface="Times New Roman"/>
                <a:cs typeface="Arial"/>
              </a:rPr>
              <a:t>Abstract</a:t>
            </a:r>
            <a:r>
              <a:rPr lang="en-US" sz="1800" dirty="0">
                <a:latin typeface="Times New Roman"/>
                <a:cs typeface="Arial"/>
              </a:rPr>
              <a:t>​</a:t>
            </a:r>
          </a:p>
          <a:p>
            <a:endParaRPr lang="en-IN" dirty="0"/>
          </a:p>
        </p:txBody>
      </p:sp>
      <p:sp>
        <p:nvSpPr>
          <p:cNvPr id="6" name="TextBox 5">
            <a:extLst>
              <a:ext uri="{FF2B5EF4-FFF2-40B4-BE49-F238E27FC236}">
                <a16:creationId xmlns:a16="http://schemas.microsoft.com/office/drawing/2014/main" id="{A1EF1B09-862E-0EDF-1B79-6486BD51C5FB}"/>
              </a:ext>
            </a:extLst>
          </p:cNvPr>
          <p:cNvSpPr txBox="1"/>
          <p:nvPr/>
        </p:nvSpPr>
        <p:spPr>
          <a:xfrm>
            <a:off x="1115961" y="2580968"/>
            <a:ext cx="10107562" cy="3421626"/>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E64B9991-3A19-8C10-C20B-FC6F94835FAA}"/>
              </a:ext>
            </a:extLst>
          </p:cNvPr>
          <p:cNvSpPr txBox="1"/>
          <p:nvPr/>
        </p:nvSpPr>
        <p:spPr>
          <a:xfrm>
            <a:off x="1268361" y="2733368"/>
            <a:ext cx="10107562" cy="3421626"/>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3AFE1BA4-FB69-C15D-CFD2-C3BEF1F69A10}"/>
              </a:ext>
            </a:extLst>
          </p:cNvPr>
          <p:cNvSpPr txBox="1"/>
          <p:nvPr/>
        </p:nvSpPr>
        <p:spPr>
          <a:xfrm>
            <a:off x="1420761" y="2895600"/>
            <a:ext cx="10107562" cy="3421626"/>
          </a:xfrm>
          <a:prstGeom prst="rect">
            <a:avLst/>
          </a:prstGeom>
          <a:noFill/>
        </p:spPr>
        <p:txBody>
          <a:bodyPr wrap="square" rtlCol="0">
            <a:spAutoFit/>
          </a:bodyPr>
          <a:lstStyle/>
          <a:p>
            <a:endParaRPr lang="en-IN" dirty="0"/>
          </a:p>
        </p:txBody>
      </p:sp>
      <p:sp>
        <p:nvSpPr>
          <p:cNvPr id="9" name="TextBox 8">
            <a:extLst>
              <a:ext uri="{FF2B5EF4-FFF2-40B4-BE49-F238E27FC236}">
                <a16:creationId xmlns:a16="http://schemas.microsoft.com/office/drawing/2014/main" id="{A3D0DD94-3DAB-9D92-6C52-BDEC6F6DBD54}"/>
              </a:ext>
            </a:extLst>
          </p:cNvPr>
          <p:cNvSpPr txBox="1"/>
          <p:nvPr/>
        </p:nvSpPr>
        <p:spPr>
          <a:xfrm>
            <a:off x="1115961" y="1908615"/>
            <a:ext cx="9532374" cy="2535566"/>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Explainable AI (XAI) is transforming loan approvals by making them more transparent, fair, and understandable. Traditional AI models often work like "black boxes," making decisions without clear explanations. XAI helps banks and lenders understand why a loan is approved or rejected, ensuring fairness and reducing bias. It also helps customers know what factors affect their loan applications and how they can improve their chances. By using smart and transparent AI, future loan approvals will be more trustworthy, efficient, and fair for everyone.</a:t>
            </a:r>
            <a:endParaRPr lang="en-IN" dirty="0">
              <a:latin typeface="Times New Roman" panose="02020603050405020304" pitchFamily="18" charset="0"/>
              <a:cs typeface="Times New Roman" panose="02020603050405020304" pitchFamily="18" charset="0"/>
            </a:endParaRPr>
          </a:p>
        </p:txBody>
      </p:sp>
      <p:pic>
        <p:nvPicPr>
          <p:cNvPr id="10" name="Content Placeholder 3" descr="A logo with a flower&#10;&#10;Description automatically generated">
            <a:extLst>
              <a:ext uri="{FF2B5EF4-FFF2-40B4-BE49-F238E27FC236}">
                <a16:creationId xmlns:a16="http://schemas.microsoft.com/office/drawing/2014/main" id="{185092D5-4AA9-E1D5-5A37-30CDF903C96A}"/>
              </a:ext>
            </a:extLst>
          </p:cNvPr>
          <p:cNvPicPr>
            <a:picLocks noChangeAspect="1"/>
          </p:cNvPicPr>
          <p:nvPr/>
        </p:nvPicPr>
        <p:blipFill>
          <a:blip r:embed="rId2"/>
          <a:stretch>
            <a:fillRect/>
          </a:stretch>
        </p:blipFill>
        <p:spPr>
          <a:xfrm>
            <a:off x="10714935" y="0"/>
            <a:ext cx="1477065" cy="1251226"/>
          </a:xfrm>
          <a:prstGeom prst="rect">
            <a:avLst/>
          </a:prstGeom>
        </p:spPr>
      </p:pic>
    </p:spTree>
    <p:extLst>
      <p:ext uri="{BB962C8B-B14F-4D97-AF65-F5344CB8AC3E}">
        <p14:creationId xmlns:p14="http://schemas.microsoft.com/office/powerpoint/2010/main" val="2737923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808359-BB8A-8C59-7B3E-25E0CE39088F}"/>
              </a:ext>
            </a:extLst>
          </p:cNvPr>
          <p:cNvSpPr txBox="1"/>
          <p:nvPr/>
        </p:nvSpPr>
        <p:spPr>
          <a:xfrm>
            <a:off x="930188" y="1039217"/>
            <a:ext cx="8426245" cy="677108"/>
          </a:xfrm>
          <a:prstGeom prst="rect">
            <a:avLst/>
          </a:prstGeom>
          <a:noFill/>
        </p:spPr>
        <p:txBody>
          <a:bodyPr wrap="square" rtlCol="0">
            <a:spAutoFit/>
          </a:bodyPr>
          <a:lstStyle/>
          <a:p>
            <a:r>
              <a:rPr lang="en-US" sz="2000" b="1" dirty="0">
                <a:latin typeface="Times New Roman"/>
                <a:cs typeface="Arial"/>
              </a:rPr>
              <a:t>Introduction</a:t>
            </a:r>
            <a:r>
              <a:rPr lang="en-US" sz="1800" dirty="0">
                <a:latin typeface="Times New Roman"/>
                <a:cs typeface="Arial"/>
              </a:rPr>
              <a:t>​</a:t>
            </a:r>
          </a:p>
          <a:p>
            <a:endParaRPr lang="en-IN" dirty="0"/>
          </a:p>
        </p:txBody>
      </p:sp>
      <p:sp>
        <p:nvSpPr>
          <p:cNvPr id="5" name="TextBox 4">
            <a:extLst>
              <a:ext uri="{FF2B5EF4-FFF2-40B4-BE49-F238E27FC236}">
                <a16:creationId xmlns:a16="http://schemas.microsoft.com/office/drawing/2014/main" id="{3F62248A-B27F-88DE-87A4-BD85C0850631}"/>
              </a:ext>
            </a:extLst>
          </p:cNvPr>
          <p:cNvSpPr txBox="1"/>
          <p:nvPr/>
        </p:nvSpPr>
        <p:spPr>
          <a:xfrm>
            <a:off x="930188" y="1473539"/>
            <a:ext cx="10331624" cy="4613058"/>
          </a:xfrm>
          <a:prstGeom prst="rect">
            <a:avLst/>
          </a:prstGeom>
          <a:noFill/>
        </p:spPr>
        <p:txBody>
          <a:bodyPr wrap="square" rtlCol="0">
            <a:spAutoFit/>
          </a:bodyPr>
          <a:lstStyle/>
          <a:p>
            <a:pPr algn="just">
              <a:lnSpc>
                <a:spcPct val="150000"/>
              </a:lnSpc>
              <a:buNone/>
            </a:pPr>
            <a:r>
              <a:rPr lang="en-US" dirty="0">
                <a:latin typeface="Times New Roman" panose="02020603050405020304" pitchFamily="18" charset="0"/>
                <a:cs typeface="Times New Roman" panose="02020603050405020304" pitchFamily="18" charset="0"/>
              </a:rPr>
              <a:t>In today’s digital world, financial institutions increasingly rely on Artificial Intelligence (AI) to make loan approval decisions. While AI improves efficiency and accuracy, traditional AI models often lack transparency, making it difficult for both lenders and borrowers to understand why a loan is approved or rejected. This lack of explainability can lead to concerns about fairness, bias, and compliance with financial regulations.</a:t>
            </a:r>
          </a:p>
          <a:p>
            <a:pPr algn="just">
              <a:lnSpc>
                <a:spcPct val="150000"/>
              </a:lnSpc>
            </a:pPr>
            <a:r>
              <a:rPr lang="en-US" dirty="0">
                <a:latin typeface="Times New Roman" panose="02020603050405020304" pitchFamily="18" charset="0"/>
                <a:cs typeface="Times New Roman" panose="02020603050405020304" pitchFamily="18" charset="0"/>
              </a:rPr>
              <a:t>Explainable AI (XAI) addresses these challenges by making AI-driven decisions more transparent and interpretable. It helps lenders understand the key factors influencing loan approvals, ensures compliance with regulations, and builds trust with customers. For borrowers, XAI provides clear reasons for decisions and guidance on improving their financial profiles.</a:t>
            </a:r>
          </a:p>
          <a:p>
            <a:pPr algn="just">
              <a:lnSpc>
                <a:spcPct val="150000"/>
              </a:lnSpc>
            </a:pPr>
            <a:r>
              <a:rPr lang="en-US" dirty="0">
                <a:latin typeface="Times New Roman" panose="02020603050405020304" pitchFamily="18" charset="0"/>
                <a:cs typeface="Times New Roman" panose="02020603050405020304" pitchFamily="18" charset="0"/>
              </a:rPr>
              <a:t>As the financial industry moves towards more automated lending, integrating XAI will make loan approval processes not only faster and more efficient but also fairer and more accountable.</a:t>
            </a:r>
          </a:p>
          <a:p>
            <a:pPr algn="just">
              <a:lnSpc>
                <a:spcPct val="150000"/>
              </a:lnSpc>
            </a:pPr>
            <a:endParaRPr lang="en-US" dirty="0">
              <a:latin typeface="Times New Roman" panose="02020603050405020304" pitchFamily="18" charset="0"/>
              <a:cs typeface="Times New Roman" panose="02020603050405020304" pitchFamily="18" charset="0"/>
            </a:endParaRPr>
          </a:p>
        </p:txBody>
      </p:sp>
      <p:pic>
        <p:nvPicPr>
          <p:cNvPr id="6" name="Content Placeholder 3" descr="A logo with a flower&#10;&#10;Description automatically generated">
            <a:extLst>
              <a:ext uri="{FF2B5EF4-FFF2-40B4-BE49-F238E27FC236}">
                <a16:creationId xmlns:a16="http://schemas.microsoft.com/office/drawing/2014/main" id="{E1A17D99-8DA7-B2E0-5452-22D597BC3B1D}"/>
              </a:ext>
            </a:extLst>
          </p:cNvPr>
          <p:cNvPicPr>
            <a:picLocks noChangeAspect="1"/>
          </p:cNvPicPr>
          <p:nvPr/>
        </p:nvPicPr>
        <p:blipFill>
          <a:blip r:embed="rId2"/>
          <a:stretch>
            <a:fillRect/>
          </a:stretch>
        </p:blipFill>
        <p:spPr>
          <a:xfrm>
            <a:off x="10714935" y="0"/>
            <a:ext cx="1477065" cy="1251226"/>
          </a:xfrm>
          <a:prstGeom prst="rect">
            <a:avLst/>
          </a:prstGeom>
        </p:spPr>
      </p:pic>
    </p:spTree>
    <p:extLst>
      <p:ext uri="{BB962C8B-B14F-4D97-AF65-F5344CB8AC3E}">
        <p14:creationId xmlns:p14="http://schemas.microsoft.com/office/powerpoint/2010/main" val="795152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9154B6-770F-152E-5800-8F4D2DF622C2}"/>
              </a:ext>
            </a:extLst>
          </p:cNvPr>
          <p:cNvSpPr txBox="1"/>
          <p:nvPr/>
        </p:nvSpPr>
        <p:spPr>
          <a:xfrm>
            <a:off x="452285" y="348423"/>
            <a:ext cx="8731046" cy="400110"/>
          </a:xfrm>
          <a:prstGeom prst="rect">
            <a:avLst/>
          </a:prstGeom>
          <a:noFill/>
        </p:spPr>
        <p:txBody>
          <a:bodyPr wrap="square" rtlCol="0">
            <a:spAutoFit/>
          </a:bodyPr>
          <a:lstStyle/>
          <a:p>
            <a:r>
              <a:rPr lang="en-US" sz="2000" b="1" dirty="0">
                <a:latin typeface="Times New Roman"/>
                <a:cs typeface="Arial"/>
              </a:rPr>
              <a:t>Literature Review</a:t>
            </a:r>
            <a:r>
              <a:rPr lang="en-US" sz="1800" dirty="0">
                <a:latin typeface="Times New Roman"/>
                <a:cs typeface="Arial"/>
              </a:rPr>
              <a:t>​</a:t>
            </a:r>
          </a:p>
        </p:txBody>
      </p:sp>
      <p:graphicFrame>
        <p:nvGraphicFramePr>
          <p:cNvPr id="16" name="Table 15">
            <a:extLst>
              <a:ext uri="{FF2B5EF4-FFF2-40B4-BE49-F238E27FC236}">
                <a16:creationId xmlns:a16="http://schemas.microsoft.com/office/drawing/2014/main" id="{8DCBB526-2430-62E2-A0F4-ED166D1C297D}"/>
              </a:ext>
            </a:extLst>
          </p:cNvPr>
          <p:cNvGraphicFramePr>
            <a:graphicFrameLocks noGrp="1"/>
          </p:cNvGraphicFramePr>
          <p:nvPr>
            <p:extLst>
              <p:ext uri="{D42A27DB-BD31-4B8C-83A1-F6EECF244321}">
                <p14:modId xmlns:p14="http://schemas.microsoft.com/office/powerpoint/2010/main" val="3687626517"/>
              </p:ext>
            </p:extLst>
          </p:nvPr>
        </p:nvGraphicFramePr>
        <p:xfrm>
          <a:off x="452285" y="894735"/>
          <a:ext cx="10756489" cy="5804153"/>
        </p:xfrm>
        <a:graphic>
          <a:graphicData uri="http://schemas.openxmlformats.org/drawingml/2006/table">
            <a:tbl>
              <a:tblPr firstRow="1" bandRow="1">
                <a:tableStyleId>{5C22544A-7EE6-4342-B048-85BDC9FD1C3A}</a:tableStyleId>
              </a:tblPr>
              <a:tblGrid>
                <a:gridCol w="2972449">
                  <a:extLst>
                    <a:ext uri="{9D8B030D-6E8A-4147-A177-3AD203B41FA5}">
                      <a16:colId xmlns:a16="http://schemas.microsoft.com/office/drawing/2014/main" val="2220531895"/>
                    </a:ext>
                  </a:extLst>
                </a:gridCol>
                <a:gridCol w="2753741">
                  <a:extLst>
                    <a:ext uri="{9D8B030D-6E8A-4147-A177-3AD203B41FA5}">
                      <a16:colId xmlns:a16="http://schemas.microsoft.com/office/drawing/2014/main" val="375002710"/>
                    </a:ext>
                  </a:extLst>
                </a:gridCol>
                <a:gridCol w="5030299">
                  <a:extLst>
                    <a:ext uri="{9D8B030D-6E8A-4147-A177-3AD203B41FA5}">
                      <a16:colId xmlns:a16="http://schemas.microsoft.com/office/drawing/2014/main" val="1209352621"/>
                    </a:ext>
                  </a:extLst>
                </a:gridCol>
              </a:tblGrid>
              <a:tr h="820457">
                <a:tc>
                  <a:txBody>
                    <a:bodyPr/>
                    <a:lstStyle/>
                    <a:p>
                      <a:r>
                        <a:rPr lang="en-US" b="1" dirty="0">
                          <a:latin typeface="Times New Roman" panose="02020603050405020304" pitchFamily="18" charset="0"/>
                          <a:cs typeface="Times New Roman" panose="02020603050405020304" pitchFamily="18" charset="0"/>
                        </a:rPr>
                        <a:t>Title</a:t>
                      </a:r>
                    </a:p>
                    <a:p>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Author(s) &amp; Year</a:t>
                      </a:r>
                    </a:p>
                  </a:txBody>
                  <a:tcPr/>
                </a:tc>
                <a:tc>
                  <a:txBody>
                    <a:bodyPr/>
                    <a:lstStyle/>
                    <a:p>
                      <a:r>
                        <a:rPr lang="en-US" dirty="0">
                          <a:latin typeface="Times New Roman" panose="02020603050405020304" pitchFamily="18" charset="0"/>
                          <a:cs typeface="Times New Roman" panose="02020603050405020304" pitchFamily="18" charset="0"/>
                        </a:rPr>
                        <a:t>Summary</a:t>
                      </a: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80589686"/>
                  </a:ext>
                </a:extLst>
              </a:tr>
              <a:tr h="1326096">
                <a:tc>
                  <a:txBody>
                    <a:bodyPr/>
                    <a:lstStyle/>
                    <a:p>
                      <a:r>
                        <a:rPr lang="en-IN" b="1" dirty="0">
                          <a:latin typeface="Times New Roman" panose="02020603050405020304" pitchFamily="18" charset="0"/>
                          <a:cs typeface="Times New Roman" panose="02020603050405020304" pitchFamily="18" charset="0"/>
                        </a:rPr>
                        <a:t>AI in Loan Approval</a:t>
                      </a:r>
                    </a:p>
                  </a:txBody>
                  <a:tcPr/>
                </a:tc>
                <a:tc>
                  <a:txBody>
                    <a:bodyPr/>
                    <a:lstStyle/>
                    <a:p>
                      <a:r>
                        <a:rPr lang="en-IN" dirty="0">
                          <a:latin typeface="Times New Roman" panose="02020603050405020304" pitchFamily="18" charset="0"/>
                          <a:cs typeface="Times New Roman" panose="02020603050405020304" pitchFamily="18" charset="0"/>
                        </a:rPr>
                        <a:t>Thomas et al. (2002), Xia et al. (2017)</a:t>
                      </a:r>
                    </a:p>
                  </a:txBody>
                  <a:tcPr/>
                </a:tc>
                <a:tc>
                  <a:txBody>
                    <a:bodyPr/>
                    <a:lstStyle/>
                    <a:p>
                      <a:pPr algn="just"/>
                      <a:r>
                        <a:rPr lang="en-US" dirty="0">
                          <a:latin typeface="Times New Roman" panose="02020603050405020304" pitchFamily="18" charset="0"/>
                          <a:cs typeface="Times New Roman" panose="02020603050405020304" pitchFamily="18" charset="0"/>
                        </a:rPr>
                        <a:t>Traditional models like logistic regression and decision trees are widely used, but machine learning improves predictive accuracy.</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1390760"/>
                  </a:ext>
                </a:extLst>
              </a:tr>
              <a:tr h="820457">
                <a:tc>
                  <a:txBody>
                    <a:bodyPr/>
                    <a:lstStyle/>
                    <a:p>
                      <a:r>
                        <a:rPr lang="en-IN" b="1" dirty="0">
                          <a:latin typeface="Times New Roman" panose="02020603050405020304" pitchFamily="18" charset="0"/>
                          <a:cs typeface="Times New Roman" panose="02020603050405020304" pitchFamily="18" charset="0"/>
                        </a:rPr>
                        <a:t>Explainable AI (XAI) in Financial Decision-Making</a:t>
                      </a:r>
                    </a:p>
                  </a:txBody>
                  <a:tcPr/>
                </a:tc>
                <a:tc>
                  <a:txBody>
                    <a:bodyPr/>
                    <a:lstStyle/>
                    <a:p>
                      <a:r>
                        <a:rPr lang="sv-SE" dirty="0">
                          <a:latin typeface="Times New Roman" panose="02020603050405020304" pitchFamily="18" charset="0"/>
                          <a:cs typeface="Times New Roman" panose="02020603050405020304" pitchFamily="18" charset="0"/>
                        </a:rPr>
                        <a:t>Lundberg &amp; Lee (2017), Molnar (2020)</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a:latin typeface="Times New Roman" panose="02020603050405020304" pitchFamily="18" charset="0"/>
                          <a:cs typeface="Times New Roman" panose="02020603050405020304" pitchFamily="18" charset="0"/>
                        </a:rPr>
                        <a:t>XAI techniques like SHAP and LIME improve transparency, helping lenders understand loan approvals and rejections.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10772888"/>
                  </a:ext>
                </a:extLst>
              </a:tr>
              <a:tr h="820457">
                <a:tc>
                  <a:txBody>
                    <a:bodyPr/>
                    <a:lstStyle/>
                    <a:p>
                      <a:r>
                        <a:rPr lang="en-US" b="1" dirty="0">
                          <a:latin typeface="Times New Roman" panose="02020603050405020304" pitchFamily="18" charset="0"/>
                          <a:cs typeface="Times New Roman" panose="02020603050405020304" pitchFamily="18" charset="0"/>
                        </a:rPr>
                        <a:t>Bias and Fairness in AI-Driven Lending</a:t>
                      </a:r>
                      <a:endParaRPr lang="en-IN" b="1" dirty="0">
                        <a:latin typeface="Times New Roman" panose="02020603050405020304" pitchFamily="18" charset="0"/>
                        <a:cs typeface="Times New Roman" panose="02020603050405020304" pitchFamily="18" charset="0"/>
                      </a:endParaRPr>
                    </a:p>
                  </a:txBody>
                  <a:tcPr/>
                </a:tc>
                <a:tc>
                  <a:txBody>
                    <a:bodyPr/>
                    <a:lstStyle/>
                    <a:p>
                      <a:r>
                        <a:rPr lang="nb-NO" dirty="0">
                          <a:latin typeface="Times New Roman" panose="02020603050405020304" pitchFamily="18" charset="0"/>
                          <a:cs typeface="Times New Roman" panose="02020603050405020304" pitchFamily="18" charset="0"/>
                        </a:rPr>
                        <a:t>Barocas et al. (2019), Hardt et al. (2016)</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a:latin typeface="Times New Roman" panose="02020603050405020304" pitchFamily="18" charset="0"/>
                          <a:cs typeface="Times New Roman" panose="02020603050405020304" pitchFamily="18" charset="0"/>
                        </a:rPr>
                        <a:t>Historical biases in training data can lead to unfair decisions, requiring fairness-aware ML techniques to ensure equitable lending.</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03102862"/>
                  </a:ext>
                </a:extLst>
              </a:tr>
              <a:tr h="820457">
                <a:tc>
                  <a:txBody>
                    <a:bodyPr/>
                    <a:lstStyle/>
                    <a:p>
                      <a:r>
                        <a:rPr lang="en-US" b="1" dirty="0">
                          <a:latin typeface="Times New Roman" panose="02020603050405020304" pitchFamily="18" charset="0"/>
                          <a:cs typeface="Times New Roman" panose="02020603050405020304" pitchFamily="18" charset="0"/>
                        </a:rPr>
                        <a:t>The Future of AI in Loan Approvals</a:t>
                      </a:r>
                      <a:endParaRPr lang="en-IN" b="1"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Doshi-Velez &amp; Kim (2017)</a:t>
                      </a:r>
                    </a:p>
                  </a:txBody>
                  <a:tcPr/>
                </a:tc>
                <a:tc>
                  <a:txBody>
                    <a:bodyPr/>
                    <a:lstStyle/>
                    <a:p>
                      <a:pPr algn="just"/>
                      <a:r>
                        <a:rPr lang="en-US" dirty="0">
                          <a:latin typeface="Times New Roman" panose="02020603050405020304" pitchFamily="18" charset="0"/>
                          <a:cs typeface="Times New Roman" panose="02020603050405020304" pitchFamily="18" charset="0"/>
                        </a:rPr>
                        <a:t>Hybrid AI models combining interpretability with machine learning will enhance fairness, transparency, and regulatory compliance.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03497633"/>
                  </a:ext>
                </a:extLst>
              </a:tr>
              <a:tr h="820457">
                <a:tc>
                  <a:txBody>
                    <a:bodyPr/>
                    <a:lstStyle/>
                    <a:p>
                      <a:r>
                        <a:rPr lang="en-US" b="1" dirty="0">
                          <a:latin typeface="Times New Roman" panose="02020603050405020304" pitchFamily="18" charset="0"/>
                          <a:cs typeface="Times New Roman" panose="02020603050405020304" pitchFamily="18" charset="0"/>
                        </a:rPr>
                        <a:t>Challenges with Black-Box AI Models</a:t>
                      </a:r>
                      <a:endParaRPr lang="en-IN" b="1" dirty="0">
                        <a:latin typeface="Times New Roman" panose="02020603050405020304" pitchFamily="18" charset="0"/>
                        <a:cs typeface="Times New Roman" panose="02020603050405020304" pitchFamily="18" charset="0"/>
                      </a:endParaRPr>
                    </a:p>
                  </a:txBody>
                  <a:tcPr/>
                </a:tc>
                <a:tc>
                  <a:txBody>
                    <a:bodyPr/>
                    <a:lstStyle/>
                    <a:p>
                      <a:r>
                        <a:rPr lang="da-DK" dirty="0">
                          <a:latin typeface="Times New Roman" panose="02020603050405020304" pitchFamily="18" charset="0"/>
                          <a:cs typeface="Times New Roman" panose="02020603050405020304" pitchFamily="18" charset="0"/>
                        </a:rPr>
                        <a:t>Lipton (2018), Mehrabi et al. (2021)</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a:latin typeface="Times New Roman" panose="02020603050405020304" pitchFamily="18" charset="0"/>
                          <a:cs typeface="Times New Roman" panose="02020603050405020304" pitchFamily="18" charset="0"/>
                        </a:rPr>
                        <a:t>AI models, such as neural networks, lack interpretability, raising concerns about bias and fairness in lending decisions.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7179580"/>
                  </a:ext>
                </a:extLst>
              </a:tr>
            </a:tbl>
          </a:graphicData>
        </a:graphic>
      </p:graphicFrame>
      <p:pic>
        <p:nvPicPr>
          <p:cNvPr id="17" name="Content Placeholder 3" descr="A logo with a flower&#10;&#10;Description automatically generated">
            <a:extLst>
              <a:ext uri="{FF2B5EF4-FFF2-40B4-BE49-F238E27FC236}">
                <a16:creationId xmlns:a16="http://schemas.microsoft.com/office/drawing/2014/main" id="{3084F0BE-C7D7-7DE6-A8F2-35B05B4D2C3D}"/>
              </a:ext>
            </a:extLst>
          </p:cNvPr>
          <p:cNvPicPr>
            <a:picLocks noChangeAspect="1"/>
          </p:cNvPicPr>
          <p:nvPr/>
        </p:nvPicPr>
        <p:blipFill>
          <a:blip r:embed="rId2"/>
          <a:stretch>
            <a:fillRect/>
          </a:stretch>
        </p:blipFill>
        <p:spPr>
          <a:xfrm>
            <a:off x="11135770" y="0"/>
            <a:ext cx="1056230" cy="894735"/>
          </a:xfrm>
          <a:prstGeom prst="rect">
            <a:avLst/>
          </a:prstGeom>
        </p:spPr>
      </p:pic>
    </p:spTree>
    <p:extLst>
      <p:ext uri="{BB962C8B-B14F-4D97-AF65-F5344CB8AC3E}">
        <p14:creationId xmlns:p14="http://schemas.microsoft.com/office/powerpoint/2010/main" val="2326214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EBB89F-4EC7-6EE2-3A93-D687E9295918}"/>
              </a:ext>
            </a:extLst>
          </p:cNvPr>
          <p:cNvSpPr txBox="1"/>
          <p:nvPr/>
        </p:nvSpPr>
        <p:spPr>
          <a:xfrm>
            <a:off x="1170038" y="1953468"/>
            <a:ext cx="9851923" cy="3151119"/>
          </a:xfrm>
          <a:prstGeom prst="rect">
            <a:avLst/>
          </a:prstGeom>
          <a:noFill/>
        </p:spPr>
        <p:txBody>
          <a:bodyPr wrap="square" rtlCol="0">
            <a:spAutoFit/>
          </a:bodyPr>
          <a:lstStyle/>
          <a:p>
            <a:pPr algn="just">
              <a:lnSpc>
                <a:spcPct val="200000"/>
              </a:lnSpc>
              <a:buNone/>
            </a:pPr>
            <a:r>
              <a:rPr lang="en-US" sz="2000" b="1" dirty="0">
                <a:latin typeface="Times New Roman" panose="02020603050405020304" pitchFamily="18" charset="0"/>
                <a:cs typeface="Times New Roman" panose="02020603050405020304" pitchFamily="18" charset="0"/>
              </a:rPr>
              <a:t>Problem Statement</a:t>
            </a:r>
          </a:p>
          <a:p>
            <a:pPr algn="just">
              <a:lnSpc>
                <a:spcPct val="150000"/>
              </a:lnSpc>
            </a:pPr>
            <a:r>
              <a:rPr lang="en-US" dirty="0">
                <a:latin typeface="Times New Roman" panose="02020603050405020304" pitchFamily="18" charset="0"/>
                <a:cs typeface="Times New Roman" panose="02020603050405020304" pitchFamily="18" charset="0"/>
              </a:rPr>
              <a:t>AI is increasingly used for loan approvals, making the process faster and more accurate. However, many AI models work like "black boxes," meaning they make decisions without clear explanations. This lack of transparency can lead to unfair decisions, loss of customer trust, and difficulty in following financial regulations. To solve this, </a:t>
            </a:r>
            <a:r>
              <a:rPr lang="en-US" b="1" dirty="0">
                <a:latin typeface="Times New Roman" panose="02020603050405020304" pitchFamily="18" charset="0"/>
                <a:cs typeface="Times New Roman" panose="02020603050405020304" pitchFamily="18" charset="0"/>
              </a:rPr>
              <a:t>Explainable AI (XAI)</a:t>
            </a:r>
            <a:r>
              <a:rPr lang="en-US" dirty="0">
                <a:latin typeface="Times New Roman" panose="02020603050405020304" pitchFamily="18" charset="0"/>
                <a:cs typeface="Times New Roman" panose="02020603050405020304" pitchFamily="18" charset="0"/>
              </a:rPr>
              <a:t> is needed to make loan decisions more understandable, fair, and trustworthy. This research explores how XAI can help make AI-powered loan approvals clearer while keeping them accurate and fair.</a:t>
            </a:r>
          </a:p>
        </p:txBody>
      </p:sp>
      <p:pic>
        <p:nvPicPr>
          <p:cNvPr id="2" name="Content Placeholder 3" descr="A logo with a flower&#10;&#10;Description automatically generated">
            <a:extLst>
              <a:ext uri="{FF2B5EF4-FFF2-40B4-BE49-F238E27FC236}">
                <a16:creationId xmlns:a16="http://schemas.microsoft.com/office/drawing/2014/main" id="{9A3D3A46-0754-AF47-B350-86576370BFE6}"/>
              </a:ext>
            </a:extLst>
          </p:cNvPr>
          <p:cNvPicPr>
            <a:picLocks noChangeAspect="1"/>
          </p:cNvPicPr>
          <p:nvPr/>
        </p:nvPicPr>
        <p:blipFill>
          <a:blip r:embed="rId2"/>
          <a:stretch>
            <a:fillRect/>
          </a:stretch>
        </p:blipFill>
        <p:spPr>
          <a:xfrm>
            <a:off x="10714935" y="9832"/>
            <a:ext cx="1477065" cy="1251226"/>
          </a:xfrm>
          <a:prstGeom prst="rect">
            <a:avLst/>
          </a:prstGeom>
        </p:spPr>
      </p:pic>
    </p:spTree>
    <p:extLst>
      <p:ext uri="{BB962C8B-B14F-4D97-AF65-F5344CB8AC3E}">
        <p14:creationId xmlns:p14="http://schemas.microsoft.com/office/powerpoint/2010/main" val="2158975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A60272-68E5-8C02-9A08-04B9ACBA73B6}"/>
              </a:ext>
            </a:extLst>
          </p:cNvPr>
          <p:cNvSpPr txBox="1"/>
          <p:nvPr/>
        </p:nvSpPr>
        <p:spPr>
          <a:xfrm>
            <a:off x="1160207" y="1510039"/>
            <a:ext cx="9606116" cy="3573414"/>
          </a:xfrm>
          <a:prstGeom prst="rect">
            <a:avLst/>
          </a:prstGeom>
          <a:noFill/>
        </p:spPr>
        <p:txBody>
          <a:bodyPr wrap="square">
            <a:spAutoFit/>
          </a:bodyPr>
          <a:lstStyle/>
          <a:p>
            <a:pPr algn="just">
              <a:lnSpc>
                <a:spcPct val="200000"/>
              </a:lnSpc>
              <a:buNone/>
            </a:pPr>
            <a:r>
              <a:rPr lang="en-US" sz="2000" b="1" dirty="0">
                <a:latin typeface="Times New Roman" panose="02020603050405020304" pitchFamily="18" charset="0"/>
                <a:cs typeface="Times New Roman" panose="02020603050405020304" pitchFamily="18" charset="0"/>
              </a:rPr>
              <a:t>Objectives</a:t>
            </a:r>
          </a:p>
          <a:p>
            <a:pPr algn="just">
              <a:lnSpc>
                <a:spcPct val="150000"/>
              </a:lnSpc>
              <a:buNone/>
            </a:pPr>
            <a:r>
              <a:rPr lang="en-US" dirty="0">
                <a:latin typeface="Times New Roman" panose="02020603050405020304" pitchFamily="18" charset="0"/>
                <a:cs typeface="Times New Roman" panose="02020603050405020304" pitchFamily="18" charset="0"/>
              </a:rPr>
              <a:t>The main objective of this research is to explore how Explainable AI (XAI) can improve transparency, fairness, and trust in AI-driven loan approval systems. The specific objectives are:</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Enhance Transparency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Ensure Fairness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Improve Regulatory Compliance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Increase Customer Trust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Balance Accuracy and Interpretability</a:t>
            </a:r>
          </a:p>
        </p:txBody>
      </p:sp>
      <p:pic>
        <p:nvPicPr>
          <p:cNvPr id="2" name="Content Placeholder 3" descr="A logo with a flower&#10;&#10;Description automatically generated">
            <a:extLst>
              <a:ext uri="{FF2B5EF4-FFF2-40B4-BE49-F238E27FC236}">
                <a16:creationId xmlns:a16="http://schemas.microsoft.com/office/drawing/2014/main" id="{2939E4CA-5685-6CE4-535F-046C7E2F3D5E}"/>
              </a:ext>
            </a:extLst>
          </p:cNvPr>
          <p:cNvPicPr>
            <a:picLocks noChangeAspect="1"/>
          </p:cNvPicPr>
          <p:nvPr/>
        </p:nvPicPr>
        <p:blipFill>
          <a:blip r:embed="rId2"/>
          <a:stretch>
            <a:fillRect/>
          </a:stretch>
        </p:blipFill>
        <p:spPr>
          <a:xfrm>
            <a:off x="10714935" y="0"/>
            <a:ext cx="1477065" cy="1251226"/>
          </a:xfrm>
          <a:prstGeom prst="rect">
            <a:avLst/>
          </a:prstGeom>
        </p:spPr>
      </p:pic>
    </p:spTree>
    <p:extLst>
      <p:ext uri="{BB962C8B-B14F-4D97-AF65-F5344CB8AC3E}">
        <p14:creationId xmlns:p14="http://schemas.microsoft.com/office/powerpoint/2010/main" val="1928703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B4B780-F7ED-090F-84C2-2CA0E74FA5C1}"/>
              </a:ext>
            </a:extLst>
          </p:cNvPr>
          <p:cNvSpPr txBox="1"/>
          <p:nvPr/>
        </p:nvSpPr>
        <p:spPr>
          <a:xfrm>
            <a:off x="1101212" y="837888"/>
            <a:ext cx="6096000" cy="400110"/>
          </a:xfrm>
          <a:prstGeom prst="rect">
            <a:avLst/>
          </a:prstGeom>
          <a:noFill/>
        </p:spPr>
        <p:txBody>
          <a:bodyPr wrap="square">
            <a:spAutoFit/>
          </a:bodyPr>
          <a:lstStyle/>
          <a:p>
            <a:r>
              <a:rPr lang="en-US" sz="2000" b="1" dirty="0">
                <a:latin typeface="Times New Roman"/>
                <a:cs typeface="Arial"/>
              </a:rPr>
              <a:t>Requirement Analysis</a:t>
            </a:r>
            <a:r>
              <a:rPr lang="en-US" sz="1400" dirty="0">
                <a:latin typeface="Times New Roman"/>
                <a:cs typeface="Arial"/>
              </a:rPr>
              <a:t>​</a:t>
            </a:r>
          </a:p>
        </p:txBody>
      </p:sp>
      <p:sp>
        <p:nvSpPr>
          <p:cNvPr id="7" name="TextBox 6">
            <a:extLst>
              <a:ext uri="{FF2B5EF4-FFF2-40B4-BE49-F238E27FC236}">
                <a16:creationId xmlns:a16="http://schemas.microsoft.com/office/drawing/2014/main" id="{F59039D9-D5F1-4FE9-3442-009198170AD0}"/>
              </a:ext>
            </a:extLst>
          </p:cNvPr>
          <p:cNvSpPr txBox="1"/>
          <p:nvPr/>
        </p:nvSpPr>
        <p:spPr>
          <a:xfrm>
            <a:off x="1671484" y="1386477"/>
            <a:ext cx="7000568" cy="4955203"/>
          </a:xfrm>
          <a:prstGeom prst="rect">
            <a:avLst/>
          </a:prstGeom>
          <a:noFill/>
        </p:spPr>
        <p:txBody>
          <a:bodyPr wrap="square">
            <a:spAutoFit/>
          </a:bodyPr>
          <a:lstStyle/>
          <a:p>
            <a:pPr marR="281940"/>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HARDWARE REQUIREMENTS</a:t>
            </a:r>
            <a:endParaRPr lang="en-IN"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281940">
              <a:buNone/>
            </a:pP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281940" lvl="0" indent="-342900">
              <a:buFont typeface="Wingdings" panose="05000000000000000000" pitchFamily="2" charset="2"/>
              <a:buChar char=""/>
              <a:tabLst>
                <a:tab pos="4572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System      -   i3 or above</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281940" lvl="0" indent="-342900">
              <a:buFont typeface="Wingdings" panose="05000000000000000000" pitchFamily="2" charset="2"/>
              <a:buChar char=""/>
              <a:tabLst>
                <a:tab pos="4572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RAM         -   4 GB (min) </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281940" lvl="0" indent="-342900">
              <a:buFont typeface="Wingdings" panose="05000000000000000000" pitchFamily="2" charset="2"/>
              <a:buChar char=""/>
              <a:tabLst>
                <a:tab pos="4572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Hard Disk -   20 GB</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281940" lvl="0" indent="-342900">
              <a:buFont typeface="Wingdings" panose="05000000000000000000" pitchFamily="2" charset="2"/>
              <a:buChar char=""/>
              <a:tabLst>
                <a:tab pos="4572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Keyboard   - Standard Windows Keyboard</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281940" lvl="0" indent="-342900">
              <a:buFont typeface="Wingdings" panose="05000000000000000000" pitchFamily="2" charset="2"/>
              <a:buChar char=""/>
              <a:tabLst>
                <a:tab pos="4572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Mouse        - Two or three button mouse</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281940">
              <a:buNone/>
            </a:pP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281940"/>
            <a:r>
              <a:rPr lang="en-US" b="1" dirty="0">
                <a:latin typeface="Times New Roman" panose="02020603050405020304" pitchFamily="18" charset="0"/>
                <a:ea typeface="Times New Roman" panose="02020603050405020304" pitchFamily="18" charset="0"/>
                <a:cs typeface="Times New Roman" panose="02020603050405020304" pitchFamily="18" charset="0"/>
              </a:rPr>
              <a:t>SOFTWARE</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REQUIREMENTS</a:t>
            </a:r>
            <a:endParaRPr lang="en-IN"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281940">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281940" lvl="0" indent="-342900">
              <a:buFont typeface="Wingdings" panose="05000000000000000000" pitchFamily="2" charset="2"/>
              <a:buChar char=""/>
              <a:tabLst>
                <a:tab pos="4572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Operating System - Windows 7 and above</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281940" lvl="0" indent="-342900">
              <a:buFont typeface="Wingdings" panose="05000000000000000000" pitchFamily="2" charset="2"/>
              <a:buChar char=""/>
              <a:tabLst>
                <a:tab pos="4572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Coding Language - Python 3.7</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281940" lvl="0" indent="-342900">
              <a:buFont typeface="Wingdings" panose="05000000000000000000" pitchFamily="2" charset="2"/>
              <a:buChar char=""/>
              <a:tabLst>
                <a:tab pos="4572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Front End              - Python</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281940" lvl="0" indent="-342900">
              <a:buFont typeface="Wingdings" panose="05000000000000000000" pitchFamily="2" charset="2"/>
              <a:buChar char=""/>
              <a:tabLst>
                <a:tab pos="457200" algn="l"/>
              </a:tabLs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Back End               - Django-ORM</a:t>
            </a:r>
          </a:p>
          <a:p>
            <a:pPr marL="342900" marR="281940" lvl="0" indent="-342900">
              <a:buFont typeface="Wingdings" panose="05000000000000000000" pitchFamily="2" charset="2"/>
              <a:buChar char=""/>
              <a:tabLst>
                <a:tab pos="457200" algn="l"/>
              </a:tabLs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Designing              - HTML, CSS, JavaScript</a:t>
            </a:r>
          </a:p>
          <a:p>
            <a:pPr marL="342900" marR="281940" lvl="0" indent="-342900">
              <a:buFont typeface="Wingdings" panose="05000000000000000000" pitchFamily="2" charset="2"/>
              <a:buChar char=""/>
              <a:tabLst>
                <a:tab pos="457200" algn="l"/>
              </a:tabLs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Database                - MYSQL (Wamp Server)</a:t>
            </a:r>
          </a:p>
          <a:p>
            <a:pPr marR="281940">
              <a:buNone/>
            </a:pPr>
            <a:r>
              <a:rPr lang="en-IN" sz="32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p:txBody>
      </p:sp>
      <p:pic>
        <p:nvPicPr>
          <p:cNvPr id="2" name="Content Placeholder 3" descr="A logo with a flower&#10;&#10;Description automatically generated">
            <a:extLst>
              <a:ext uri="{FF2B5EF4-FFF2-40B4-BE49-F238E27FC236}">
                <a16:creationId xmlns:a16="http://schemas.microsoft.com/office/drawing/2014/main" id="{471F7165-1FCC-6357-6F80-8D3A0128BF4B}"/>
              </a:ext>
            </a:extLst>
          </p:cNvPr>
          <p:cNvPicPr>
            <a:picLocks noChangeAspect="1"/>
          </p:cNvPicPr>
          <p:nvPr/>
        </p:nvPicPr>
        <p:blipFill>
          <a:blip r:embed="rId2"/>
          <a:stretch>
            <a:fillRect/>
          </a:stretch>
        </p:blipFill>
        <p:spPr>
          <a:xfrm>
            <a:off x="10714935" y="9832"/>
            <a:ext cx="1477065" cy="1251226"/>
          </a:xfrm>
          <a:prstGeom prst="rect">
            <a:avLst/>
          </a:prstGeom>
        </p:spPr>
      </p:pic>
    </p:spTree>
    <p:extLst>
      <p:ext uri="{BB962C8B-B14F-4D97-AF65-F5344CB8AC3E}">
        <p14:creationId xmlns:p14="http://schemas.microsoft.com/office/powerpoint/2010/main" val="23992258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150</TotalTime>
  <Words>1113</Words>
  <Application>Microsoft Office PowerPoint</Application>
  <PresentationFormat>Widescreen</PresentationFormat>
  <Paragraphs>101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Algerian</vt:lpstr>
      <vt:lpstr>Arial</vt:lpstr>
      <vt:lpstr>Calibri</vt:lpstr>
      <vt:lpstr>Calibri Light</vt:lpstr>
      <vt:lpstr>Times New Roman</vt:lpstr>
      <vt:lpstr>Wingdings</vt:lpstr>
      <vt:lpstr>Office Theme</vt:lpstr>
      <vt:lpstr>CMR Technical Campus Department of CSE </vt:lpstr>
      <vt:lpstr>Index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Akshaya Karkatolla</cp:lastModifiedBy>
  <cp:revision>112</cp:revision>
  <dcterms:created xsi:type="dcterms:W3CDTF">2024-03-19T15:57:58Z</dcterms:created>
  <dcterms:modified xsi:type="dcterms:W3CDTF">2025-03-21T16:01:39Z</dcterms:modified>
</cp:coreProperties>
</file>