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76" r:id="rId9"/>
    <p:sldId id="269" r:id="rId10"/>
    <p:sldId id="263" r:id="rId11"/>
    <p:sldId id="264" r:id="rId12"/>
    <p:sldId id="283"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512" y="72"/>
      </p:cViewPr>
      <p:guideLst>
        <p:guide orient="horz" pos="2880"/>
        <p:guide pos="21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Boo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[Book1.xlsx]Sheet4!PivotTable1</c:name>
    <c:fmtId val="-1"/>
  </c:pivotSource>
  <c:chart>
    <c:title>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[Book1.xlsx]Sheet4!$B$3:$B$4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3E3-459F-BF77-D6E325A0DA1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3E3-459F-BF77-D6E325A0DA1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3E3-459F-BF77-D6E325A0DA1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3E3-459F-BF77-D6E325A0DA1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3E3-459F-BF77-D6E325A0DA1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3E3-459F-BF77-D6E325A0DA1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3E3-459F-BF77-D6E325A0DA1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3E3-459F-BF77-D6E325A0DA1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3E3-459F-BF77-D6E325A0DA1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63E3-459F-BF77-D6E325A0DA13}"/>
              </c:ext>
            </c:extLst>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[Book1.xlsx]Sheet4!$B$5:$B$15</c:f>
              <c:numCache>
                <c:formatCode>General</c:formatCode>
                <c:ptCount val="10"/>
                <c:pt idx="0">
                  <c:v>1</c:v>
                </c:pt>
                <c:pt idx="1">
                  <c:v>5</c:v>
                </c:pt>
                <c:pt idx="2">
                  <c:v>2</c:v>
                </c:pt>
                <c:pt idx="3">
                  <c:v>4</c:v>
                </c:pt>
                <c:pt idx="4">
                  <c:v>3</c:v>
                </c:pt>
                <c:pt idx="5">
                  <c:v>3</c:v>
                </c:pt>
                <c:pt idx="6">
                  <c:v>4</c:v>
                </c:pt>
                <c:pt idx="8">
                  <c:v>6</c:v>
                </c:pt>
                <c:pt idx="9">
                  <c:v>5</c:v>
                </c:pt>
              </c:numCache>
            </c:numRef>
          </c:val>
          <c:extLst>
            <c:ext xmlns:c16="http://schemas.microsoft.com/office/drawing/2014/chart" uri="{C3380CC4-5D6E-409C-BE32-E72D297353CC}">
              <c16:uniqueId val="{00000014-63E3-459F-BF77-D6E325A0DA13}"/>
            </c:ext>
          </c:extLst>
        </c:ser>
        <c:ser>
          <c:idx val="1"/>
          <c:order val="1"/>
          <c:tx>
            <c:strRef>
              <c:f>[Book1.xlsx]Sheet4!$C$3:$C$4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63E3-459F-BF77-D6E325A0DA1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63E3-459F-BF77-D6E325A0DA1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63E3-459F-BF77-D6E325A0DA1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63E3-459F-BF77-D6E325A0DA1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63E3-459F-BF77-D6E325A0DA1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63E3-459F-BF77-D6E325A0DA1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63E3-459F-BF77-D6E325A0DA1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63E3-459F-BF77-D6E325A0DA1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63E3-459F-BF77-D6E325A0DA1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63E3-459F-BF77-D6E325A0DA13}"/>
              </c:ext>
            </c:extLst>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[Book1.xlsx]Sheet4!$C$5:$C$15</c:f>
              <c:numCache>
                <c:formatCode>General</c:formatCode>
                <c:ptCount val="10"/>
                <c:pt idx="0">
                  <c:v>1</c:v>
                </c:pt>
                <c:pt idx="2">
                  <c:v>1</c:v>
                </c:pt>
                <c:pt idx="3">
                  <c:v>1</c:v>
                </c:pt>
                <c:pt idx="4">
                  <c:v>1</c:v>
                </c:pt>
              </c:numCache>
            </c:numRef>
          </c:val>
          <c:extLst>
            <c:ext xmlns:c16="http://schemas.microsoft.com/office/drawing/2014/chart" uri="{C3380CC4-5D6E-409C-BE32-E72D297353CC}">
              <c16:uniqueId val="{00000029-63E3-459F-BF77-D6E325A0DA13}"/>
            </c:ext>
          </c:extLst>
        </c:ser>
        <c:ser>
          <c:idx val="2"/>
          <c:order val="2"/>
          <c:tx>
            <c:strRef>
              <c:f>[Book1.xlsx]Sheet4!$D$3:$D$4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63E3-459F-BF77-D6E325A0DA1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63E3-459F-BF77-D6E325A0DA1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63E3-459F-BF77-D6E325A0DA1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63E3-459F-BF77-D6E325A0DA1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63E3-459F-BF77-D6E325A0DA1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63E3-459F-BF77-D6E325A0DA1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63E3-459F-BF77-D6E325A0DA1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63E3-459F-BF77-D6E325A0DA1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63E3-459F-BF77-D6E325A0DA1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63E3-459F-BF77-D6E325A0DA13}"/>
              </c:ext>
            </c:extLst>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[Book1.xlsx]Sheet4!$D$5:$D$15</c:f>
              <c:numCache>
                <c:formatCode>General</c:formatCode>
                <c:ptCount val="10"/>
                <c:pt idx="0">
                  <c:v>3</c:v>
                </c:pt>
                <c:pt idx="1">
                  <c:v>7</c:v>
                </c:pt>
                <c:pt idx="2">
                  <c:v>5</c:v>
                </c:pt>
                <c:pt idx="3">
                  <c:v>7</c:v>
                </c:pt>
                <c:pt idx="4">
                  <c:v>5</c:v>
                </c:pt>
                <c:pt idx="5">
                  <c:v>3</c:v>
                </c:pt>
                <c:pt idx="6">
                  <c:v>3</c:v>
                </c:pt>
                <c:pt idx="7">
                  <c:v>6</c:v>
                </c:pt>
                <c:pt idx="8">
                  <c:v>7</c:v>
                </c:pt>
                <c:pt idx="9">
                  <c:v>5</c:v>
                </c:pt>
              </c:numCache>
            </c:numRef>
          </c:val>
          <c:extLst>
            <c:ext xmlns:c16="http://schemas.microsoft.com/office/drawing/2014/chart" uri="{C3380CC4-5D6E-409C-BE32-E72D297353CC}">
              <c16:uniqueId val="{0000003E-63E3-459F-BF77-D6E325A0DA13}"/>
            </c:ext>
          </c:extLst>
        </c:ser>
        <c:ser>
          <c:idx val="3"/>
          <c:order val="3"/>
          <c:tx>
            <c:strRef>
              <c:f>[Book1.xlsx]Sheet4!$E$3:$E$4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63E3-459F-BF77-D6E325A0DA1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63E3-459F-BF77-D6E325A0DA1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63E3-459F-BF77-D6E325A0DA1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63E3-459F-BF77-D6E325A0DA1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63E3-459F-BF77-D6E325A0DA1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63E3-459F-BF77-D6E325A0DA1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63E3-459F-BF77-D6E325A0DA1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63E3-459F-BF77-D6E325A0DA1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63E3-459F-BF77-D6E325A0DA1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63E3-459F-BF77-D6E325A0DA13}"/>
              </c:ext>
            </c:extLst>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[Book1.xlsx]Sheet4!$E$5:$E$15</c:f>
              <c:numCache>
                <c:formatCode>General</c:formatCode>
                <c:ptCount val="10"/>
                <c:pt idx="0">
                  <c:v>1</c:v>
                </c:pt>
                <c:pt idx="1">
                  <c:v>4</c:v>
                </c:pt>
                <c:pt idx="2">
                  <c:v>4</c:v>
                </c:pt>
                <c:pt idx="4">
                  <c:v>2</c:v>
                </c:pt>
                <c:pt idx="5">
                  <c:v>3</c:v>
                </c:pt>
                <c:pt idx="6">
                  <c:v>4</c:v>
                </c:pt>
                <c:pt idx="7">
                  <c:v>5</c:v>
                </c:pt>
                <c:pt idx="8">
                  <c:v>2</c:v>
                </c:pt>
                <c:pt idx="9">
                  <c:v>2</c:v>
                </c:pt>
              </c:numCache>
            </c:numRef>
          </c:val>
          <c:extLst>
            <c:ext xmlns:c16="http://schemas.microsoft.com/office/drawing/2014/chart" uri="{C3380CC4-5D6E-409C-BE32-E72D297353CC}">
              <c16:uniqueId val="{00000053-63E3-459F-BF77-D6E325A0DA13}"/>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a:t>
            </a:r>
            <a:r>
              <a:rPr lang="en-IN" altLang="en-US" sz="2400" dirty="0"/>
              <a:t>  </a:t>
            </a:r>
            <a:r>
              <a:rPr lang="en-IN" altLang="en-US" sz="2400" dirty="0" smtClean="0"/>
              <a:t>AKSHAYADEVI M</a:t>
            </a:r>
            <a:endParaRPr lang="en-US" sz="2400" dirty="0"/>
          </a:p>
          <a:p>
            <a:r>
              <a:rPr lang="en-US" sz="2400" dirty="0"/>
              <a:t>REGISTER NO:</a:t>
            </a:r>
            <a:r>
              <a:rPr lang="en-IN" altLang="en-US" sz="2400" dirty="0"/>
              <a:t>   </a:t>
            </a:r>
            <a:r>
              <a:rPr lang="en-IN" altLang="en-US" sz="2400" dirty="0" smtClean="0"/>
              <a:t>312219279 </a:t>
            </a:r>
            <a:r>
              <a:rPr lang="en-IN" altLang="en-US" sz="2400" dirty="0"/>
              <a:t>(</a:t>
            </a:r>
            <a:r>
              <a:rPr lang="en-IN" altLang="en-US" sz="2400" dirty="0" smtClean="0"/>
              <a:t>asunm1709312219279</a:t>
            </a:r>
            <a:r>
              <a:rPr lang="en-IN" altLang="en-US" sz="2400" dirty="0"/>
              <a:t>)</a:t>
            </a:r>
            <a:endParaRPr lang="en-US" sz="2400" dirty="0"/>
          </a:p>
          <a:p>
            <a:r>
              <a:rPr lang="en-US" sz="2400" dirty="0"/>
              <a:t>DEPARTMENT:</a:t>
            </a:r>
            <a:r>
              <a:rPr lang="en-IN" altLang="en-US" sz="2400" dirty="0"/>
              <a:t> III - B.COM</a:t>
            </a:r>
            <a:endParaRPr lang="en-US" sz="2400" dirty="0"/>
          </a:p>
          <a:p>
            <a:r>
              <a:rPr lang="en-US" sz="2400" dirty="0"/>
              <a:t>COLLEGE</a:t>
            </a:r>
            <a:r>
              <a:rPr lang="en-IN" altLang="en-US" sz="2400" dirty="0"/>
              <a:t>         : LAKSHMI BANGARU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3" cstate="print"/>
          <a:stretch>
            <a:fillRect/>
          </a:stretch>
        </p:blipFill>
        <p:spPr>
          <a:xfrm>
            <a:off x="0" y="330898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223135" y="1499235"/>
            <a:ext cx="9654540" cy="5153025"/>
          </a:xfrm>
          <a:prstGeom prst="rect">
            <a:avLst/>
          </a:prstGeom>
          <a:noFill/>
        </p:spPr>
        <p:txBody>
          <a:bodyPr wrap="square" rtlCol="0">
            <a:noAutofit/>
          </a:bodyPr>
          <a:lstStyle/>
          <a:p>
            <a:pPr marL="342900" indent="-342900">
              <a:buFont typeface="Wingdings" panose="05000000000000000000" charset="0"/>
              <a:buChar char="v"/>
            </a:pPr>
            <a:r>
              <a:rPr lang="en-IN" altLang="en-US" sz="2000" b="1">
                <a:latin typeface="Cambria" panose="02040503050406030204" charset="0"/>
                <a:cs typeface="Cambria" panose="02040503050406030204" charset="0"/>
              </a:rPr>
              <a:t>Intuitive and User-Friendly Interface:</a:t>
            </a:r>
            <a:r>
              <a:rPr lang="en-IN" altLang="en-US" sz="2000">
                <a:latin typeface="Cambria" panose="02040503050406030204" charset="0"/>
                <a:cs typeface="Cambria" panose="02040503050406030204" charset="0"/>
              </a:rPr>
              <a:t>Dashboard Design: Use a clean, modern, and intuitive design for dashboards that provide real-time insights. Implement easy-to-navigate interfaces with customizable views so that employees and managers can access relevant data quickly.</a:t>
            </a:r>
          </a:p>
          <a:p>
            <a:pPr marL="342900" indent="-342900">
              <a:buFont typeface="Wingdings" panose="05000000000000000000" charset="0"/>
              <a:buChar char="v"/>
            </a:pPr>
            <a:endParaRPr lang="en-IN" altLang="en-US" sz="2000">
              <a:latin typeface="Cambria" panose="02040503050406030204" charset="0"/>
              <a:cs typeface="Cambria" panose="02040503050406030204" charset="0"/>
            </a:endParaRPr>
          </a:p>
          <a:p>
            <a:pPr marL="342900" indent="-342900">
              <a:buFont typeface="Wingdings" panose="05000000000000000000" charset="0"/>
              <a:buChar char="v"/>
            </a:pPr>
            <a:r>
              <a:rPr lang="en-IN" altLang="en-US" sz="2000" b="1">
                <a:latin typeface="Cambria" panose="02040503050406030204" charset="0"/>
                <a:cs typeface="Cambria" panose="02040503050406030204" charset="0"/>
              </a:rPr>
              <a:t>Visual Analytics: </a:t>
            </a:r>
            <a:r>
              <a:rPr lang="en-IN" altLang="en-US" sz="2000">
                <a:latin typeface="Cambria" panose="02040503050406030204" charset="0"/>
                <a:cs typeface="Cambria" panose="02040503050406030204" charset="0"/>
              </a:rPr>
              <a:t>Include visually appealing charts, graphs, and infographics to make data easy to understand at a glance. Interactive elements like drag-and-drop filters or hover-over details can enhance the user experience.</a:t>
            </a:r>
          </a:p>
          <a:p>
            <a:pPr marL="342900" indent="-342900">
              <a:buFont typeface="Wingdings" panose="05000000000000000000" charset="0"/>
              <a:buChar char="v"/>
            </a:pPr>
            <a:endParaRPr lang="en-IN" altLang="en-US" sz="2000">
              <a:latin typeface="Cambria" panose="02040503050406030204" charset="0"/>
              <a:cs typeface="Cambria" panose="02040503050406030204" charset="0"/>
            </a:endParaRPr>
          </a:p>
          <a:p>
            <a:pPr marL="342900" indent="-342900" algn="l">
              <a:buFont typeface="Wingdings" panose="05000000000000000000" charset="0"/>
              <a:buChar char="v"/>
            </a:pPr>
            <a:r>
              <a:rPr lang="en-IN" altLang="en-US" sz="2000" b="1">
                <a:latin typeface="Cambria" panose="02040503050406030204" charset="0"/>
                <a:cs typeface="Cambria" panose="02040503050406030204" charset="0"/>
              </a:rPr>
              <a:t>AI-Powered Insights:</a:t>
            </a:r>
          </a:p>
          <a:p>
            <a:pPr indent="0" algn="l">
              <a:buFont typeface="Wingdings" panose="05000000000000000000" charset="0"/>
              <a:buNone/>
            </a:pPr>
            <a:r>
              <a:rPr lang="en-IN" altLang="en-US" sz="2000">
                <a:latin typeface="Cambria" panose="02040503050406030204" charset="0"/>
                <a:cs typeface="Cambria" panose="02040503050406030204" charset="0"/>
              </a:rPr>
              <a:t>      Predictive Analytics: Use AI to predict future trends in employee                               performance, potential turnover, and other key metrics. This can help in proactive decision-making.</a:t>
            </a:r>
          </a:p>
          <a:p>
            <a:pPr indent="0" algn="l">
              <a:buFont typeface="Wingdings" panose="05000000000000000000" charset="0"/>
              <a:buNone/>
            </a:pPr>
            <a:endParaRPr lang="en-IN" altLang="en-US" sz="2000">
              <a:latin typeface="Cambria" panose="02040503050406030204" charset="0"/>
              <a:cs typeface="Cambria" panose="02040503050406030204" charset="0"/>
            </a:endParaRPr>
          </a:p>
          <a:p>
            <a:pPr marL="342900" indent="-342900" algn="l">
              <a:buFont typeface="Wingdings" panose="05000000000000000000" charset="0"/>
              <a:buChar char="v"/>
            </a:pPr>
            <a:r>
              <a:rPr lang="en-IN" altLang="en-US" sz="2000">
                <a:latin typeface="Cambria" panose="02040503050406030204" charset="0"/>
                <a:cs typeface="Cambria" panose="02040503050406030204" charset="0"/>
              </a:rPr>
              <a:t> Performance level = IFS(Z8&gt;=5,”VERY HIGH”,Z8&gt;=4,”HIGH”,Z8&gt;=3,”MED”,TURE,”LOW”)</a:t>
            </a:r>
          </a:p>
          <a:p>
            <a:endParaRPr lang="en-IN" altLang="en-US" sz="2000">
              <a:latin typeface="Cambria" panose="02040503050406030204" charset="0"/>
              <a:cs typeface="Cambria" panose="02040503050406030204" charset="0"/>
            </a:endParaRPr>
          </a:p>
          <a:p>
            <a:pPr marL="342900" indent="-342900">
              <a:buFont typeface="Wingdings" panose="05000000000000000000" charset="0"/>
              <a:buChar char="v"/>
            </a:pPr>
            <a:endParaRPr lang="en-IN" altLang="en-US" sz="2000">
              <a:latin typeface="Cambria" panose="0204050305040603020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3" name="Text Box 2"/>
          <p:cNvSpPr txBox="1"/>
          <p:nvPr/>
        </p:nvSpPr>
        <p:spPr>
          <a:xfrm>
            <a:off x="803910" y="1296035"/>
            <a:ext cx="11402695" cy="4965700"/>
          </a:xfrm>
          <a:prstGeom prst="rect">
            <a:avLst/>
          </a:prstGeom>
          <a:noFill/>
        </p:spPr>
        <p:txBody>
          <a:bodyPr wrap="square" rtlCol="0">
            <a:noAutofit/>
          </a:bodyPr>
          <a:lstStyle/>
          <a:p>
            <a:r>
              <a:rPr lang="en-IN" altLang="en-US" sz="2000" b="1">
                <a:latin typeface="Cambria" panose="02040503050406030204" charset="0"/>
                <a:cs typeface="Cambria" panose="02040503050406030204" charset="0"/>
                <a:sym typeface="+mn-ea"/>
              </a:rPr>
              <a:t>Data Collection:</a:t>
            </a:r>
            <a:endParaRPr lang="en-IN" altLang="en-US" sz="2000" b="1">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sym typeface="+mn-ea"/>
              </a:rPr>
              <a:t>1) The data is collected from the kaggle</a:t>
            </a:r>
          </a:p>
          <a:p>
            <a:r>
              <a:rPr lang="en-IN" altLang="en-US" sz="2000">
                <a:latin typeface="Cambria" panose="02040503050406030204" charset="0"/>
                <a:cs typeface="Cambria" panose="02040503050406030204" charset="0"/>
                <a:sym typeface="+mn-ea"/>
              </a:rPr>
              <a:t>2) Performance Metrics KPIs, productivity measures, goal achievements.</a:t>
            </a:r>
          </a:p>
          <a:p>
            <a:r>
              <a:rPr lang="en-IN" altLang="en-US" sz="2000">
                <a:latin typeface="Cambria" panose="02040503050406030204" charset="0"/>
                <a:cs typeface="Cambria" panose="02040503050406030204" charset="0"/>
                <a:sym typeface="+mn-ea"/>
              </a:rPr>
              <a:t>3)Employee Information Basic demographics, job roles, tenure, etc.</a:t>
            </a:r>
          </a:p>
          <a:p>
            <a:endParaRPr lang="en-IN" altLang="en-US" sz="2000">
              <a:latin typeface="Cambria" panose="02040503050406030204" charset="0"/>
              <a:cs typeface="Cambria" panose="02040503050406030204" charset="0"/>
              <a:sym typeface="+mn-ea"/>
            </a:endParaRPr>
          </a:p>
          <a:p>
            <a:r>
              <a:rPr lang="en-IN" altLang="en-US" sz="2000" b="1">
                <a:latin typeface="Cambria" panose="02040503050406030204" charset="0"/>
                <a:cs typeface="Cambria" panose="02040503050406030204" charset="0"/>
                <a:sym typeface="+mn-ea"/>
              </a:rPr>
              <a:t>Feature Collection</a:t>
            </a:r>
            <a:endParaRPr lang="en-IN" altLang="en-US" sz="2000" b="1">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sym typeface="+mn-ea"/>
              </a:rPr>
              <a:t>1)Personal and Demographic Information</a:t>
            </a:r>
          </a:p>
          <a:p>
            <a:r>
              <a:rPr lang="en-IN" altLang="en-US" sz="2000">
                <a:latin typeface="Cambria" panose="02040503050406030204" charset="0"/>
                <a:cs typeface="Cambria" panose="02040503050406030204" charset="0"/>
                <a:sym typeface="+mn-ea"/>
              </a:rPr>
              <a:t>2)Job-Related Information</a:t>
            </a:r>
          </a:p>
          <a:p>
            <a:r>
              <a:rPr lang="en-IN" altLang="en-US" sz="2000">
                <a:latin typeface="Cambria" panose="02040503050406030204" charset="0"/>
                <a:cs typeface="Cambria" panose="02040503050406030204" charset="0"/>
                <a:sym typeface="+mn-ea"/>
              </a:rPr>
              <a:t>3)Performance Metrics</a:t>
            </a:r>
          </a:p>
          <a:p>
            <a:endParaRPr lang="en-IN" altLang="en-US" sz="2000">
              <a:latin typeface="Cambria" panose="02040503050406030204" charset="0"/>
              <a:cs typeface="Cambria" panose="02040503050406030204" charset="0"/>
              <a:sym typeface="+mn-ea"/>
            </a:endParaRPr>
          </a:p>
          <a:p>
            <a:r>
              <a:rPr lang="en-IN" altLang="en-US" sz="2000" b="1">
                <a:latin typeface="Cambria" panose="02040503050406030204" charset="0"/>
                <a:cs typeface="Cambria" panose="02040503050406030204" charset="0"/>
                <a:sym typeface="+mn-ea"/>
              </a:rPr>
              <a:t>Data cleaning</a:t>
            </a:r>
            <a:endParaRPr lang="en-IN" altLang="en-US" sz="2000" b="1">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sym typeface="+mn-ea"/>
              </a:rPr>
              <a:t>1)Identify Data Sources</a:t>
            </a:r>
          </a:p>
          <a:p>
            <a:r>
              <a:rPr lang="en-IN" altLang="en-US" sz="2000">
                <a:latin typeface="Cambria" panose="02040503050406030204" charset="0"/>
                <a:cs typeface="Cambria" panose="02040503050406030204" charset="0"/>
                <a:sym typeface="+mn-ea"/>
              </a:rPr>
              <a:t>2)Data Quality Assessment</a:t>
            </a:r>
          </a:p>
          <a:p>
            <a:r>
              <a:rPr lang="en-IN" altLang="en-US" sz="2000">
                <a:latin typeface="Cambria" panose="02040503050406030204" charset="0"/>
                <a:cs typeface="Cambria" panose="02040503050406030204" charset="0"/>
                <a:sym typeface="+mn-ea"/>
              </a:rPr>
              <a:t>3) Handle Missing Values</a:t>
            </a:r>
          </a:p>
          <a:p>
            <a:r>
              <a:rPr lang="en-IN" altLang="en-US" sz="2000">
                <a:latin typeface="Cambria" panose="02040503050406030204" charset="0"/>
                <a:cs typeface="Cambria" panose="02040503050406030204" charset="0"/>
                <a:sym typeface="+mn-ea"/>
              </a:rPr>
              <a:t>4)Correct Data Entry Errors</a:t>
            </a:r>
          </a:p>
          <a:p>
            <a:endParaRPr lang="en-IN" altLang="en-US" sz="2000">
              <a:latin typeface="Cambria" panose="02040503050406030204" charset="0"/>
              <a:cs typeface="Cambria" panose="02040503050406030204" charset="0"/>
              <a:sym typeface="+mn-ea"/>
            </a:endParaRPr>
          </a:p>
          <a:p>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57200" y="381000"/>
            <a:ext cx="10535285" cy="6169025"/>
          </a:xfrm>
          <a:prstGeom prst="rect">
            <a:avLst/>
          </a:prstGeom>
          <a:noFill/>
        </p:spPr>
        <p:txBody>
          <a:bodyPr wrap="square" rtlCol="0">
            <a:noAutofit/>
          </a:bodyPr>
          <a:lstStyle/>
          <a:p>
            <a:r>
              <a:rPr lang="en-IN" altLang="en-US" sz="2000" b="1">
                <a:latin typeface="Cambria" panose="02040503050406030204" charset="0"/>
                <a:cs typeface="Cambria" panose="02040503050406030204" charset="0"/>
              </a:rPr>
              <a:t>Summary</a:t>
            </a:r>
            <a:r>
              <a:rPr lang="en-IN" altLang="en-US" sz="2000">
                <a:latin typeface="Cambria" panose="02040503050406030204" charset="0"/>
                <a:cs typeface="Cambria" panose="02040503050406030204" charset="0"/>
              </a:rPr>
              <a:t>:</a:t>
            </a:r>
          </a:p>
          <a:p>
            <a:r>
              <a:rPr lang="en-IN" altLang="en-US" sz="2000">
                <a:latin typeface="Cambria" panose="02040503050406030204" charset="0"/>
                <a:cs typeface="Cambria" panose="02040503050406030204" charset="0"/>
              </a:rPr>
              <a:t>  1)An employee data and performance summary typically includes key information that gives a comprehensive overview of each employee's role, achievements, and contributions to the organization. Here's a breakdown of what such a summary might include</a:t>
            </a:r>
          </a:p>
          <a:p>
            <a:endParaRPr lang="en-IN" altLang="en-US" sz="2000">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rPr>
              <a:t>2) It is useful for the purpose of easlly acess by the HR and managning directors. with the source of documentation.  Analysis the resource of the employee</a:t>
            </a:r>
          </a:p>
          <a:p>
            <a:endParaRPr lang="en-IN" altLang="en-US" sz="2000">
              <a:latin typeface="Cambria" panose="02040503050406030204" charset="0"/>
              <a:cs typeface="Cambria" panose="02040503050406030204" charset="0"/>
            </a:endParaRPr>
          </a:p>
          <a:p>
            <a:r>
              <a:rPr lang="en-IN" altLang="en-US" sz="2000" b="1">
                <a:latin typeface="Cambria" panose="02040503050406030204" charset="0"/>
                <a:cs typeface="Cambria" panose="02040503050406030204" charset="0"/>
                <a:sym typeface="+mn-ea"/>
              </a:rPr>
              <a:t>Performance Level</a:t>
            </a:r>
            <a:endParaRPr lang="en-IN" altLang="en-US" sz="2000" b="1">
              <a:latin typeface="Cambria" panose="02040503050406030204" charset="0"/>
              <a:cs typeface="Cambria" panose="02040503050406030204" charset="0"/>
            </a:endParaRPr>
          </a:p>
          <a:p>
            <a:r>
              <a:rPr lang="en-IN" altLang="en-US" sz="2000">
                <a:latin typeface="Cambria" panose="02040503050406030204" charset="0"/>
                <a:cs typeface="Cambria" panose="02040503050406030204" charset="0"/>
                <a:sym typeface="+mn-ea"/>
              </a:rPr>
              <a:t>1)Key Performance Indicators (KPIs)</a:t>
            </a:r>
          </a:p>
          <a:p>
            <a:r>
              <a:rPr lang="en-IN" altLang="en-US" sz="2000">
                <a:latin typeface="Cambria" panose="02040503050406030204" charset="0"/>
                <a:cs typeface="Cambria" panose="02040503050406030204" charset="0"/>
                <a:sym typeface="+mn-ea"/>
              </a:rPr>
              <a:t>2)Performance Appraisals</a:t>
            </a:r>
          </a:p>
          <a:p>
            <a:r>
              <a:rPr lang="en-IN" altLang="en-US" sz="2000">
                <a:latin typeface="Cambria" panose="02040503050406030204" charset="0"/>
                <a:cs typeface="Cambria" panose="02040503050406030204" charset="0"/>
                <a:sym typeface="+mn-ea"/>
              </a:rPr>
              <a:t>3) Goals and Objectives Tracking </a:t>
            </a:r>
          </a:p>
          <a:p>
            <a:endParaRPr lang="en-IN" altLang="en-US" sz="2000">
              <a:latin typeface="Cambria" panose="02040503050406030204" charset="0"/>
              <a:cs typeface="Cambria" panose="02040503050406030204" charset="0"/>
              <a:sym typeface="+mn-ea"/>
            </a:endParaRPr>
          </a:p>
          <a:p>
            <a:r>
              <a:rPr lang="en-IN" altLang="en-US" sz="2000" b="1">
                <a:latin typeface="Cambria" panose="02040503050406030204" charset="0"/>
                <a:cs typeface="Cambria" panose="02040503050406030204" charset="0"/>
                <a:sym typeface="+mn-ea"/>
              </a:rPr>
              <a:t>Visulazation</a:t>
            </a:r>
          </a:p>
          <a:p>
            <a:r>
              <a:rPr lang="en-IN" altLang="en-US" sz="2000" b="1">
                <a:latin typeface="Cambria" panose="02040503050406030204" charset="0"/>
                <a:cs typeface="Cambria" panose="02040503050406030204" charset="0"/>
                <a:sym typeface="+mn-ea"/>
              </a:rPr>
              <a:t>1)</a:t>
            </a:r>
            <a:r>
              <a:rPr lang="en-IN" altLang="en-US" sz="2000">
                <a:latin typeface="Cambria" panose="02040503050406030204" charset="0"/>
                <a:cs typeface="Cambria" panose="02040503050406030204" charset="0"/>
                <a:sym typeface="+mn-ea"/>
              </a:rPr>
              <a:t>Bar Charts</a:t>
            </a:r>
          </a:p>
          <a:p>
            <a:r>
              <a:rPr lang="en-IN" altLang="en-US" sz="2000">
                <a:latin typeface="Cambria" panose="02040503050406030204" charset="0"/>
                <a:cs typeface="Cambria" panose="02040503050406030204" charset="0"/>
                <a:sym typeface="+mn-ea"/>
              </a:rPr>
              <a:t>2)Line Charts</a:t>
            </a:r>
          </a:p>
          <a:p>
            <a:r>
              <a:rPr lang="en-IN" altLang="en-US" sz="2000">
                <a:latin typeface="Cambria" panose="02040503050406030204" charset="0"/>
                <a:cs typeface="Cambria" panose="02040503050406030204" charset="0"/>
                <a:sym typeface="+mn-ea"/>
              </a:rPr>
              <a:t>3)Pie Charts</a:t>
            </a:r>
          </a:p>
          <a:p>
            <a:r>
              <a:rPr lang="en-IN" altLang="en-US" sz="2000">
                <a:latin typeface="Cambria" panose="02040503050406030204" charset="0"/>
                <a:cs typeface="Cambria" panose="02040503050406030204" charset="0"/>
                <a:sym typeface="+mn-ea"/>
              </a:rPr>
              <a:t>4)Bubble Charts</a:t>
            </a:r>
          </a:p>
          <a:p>
            <a:endParaRPr lang="en-IN" alt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8" name="Content Placeholder 7"/>
          <p:cNvGraphicFramePr>
            <a:graphicFrameLocks noGrp="1"/>
          </p:cNvGraphicFramePr>
          <p:nvPr>
            <p:ph sz="half" idx="2"/>
          </p:nvPr>
        </p:nvGraphicFramePr>
        <p:xfrm>
          <a:off x="1798955" y="1752600"/>
          <a:ext cx="6732270" cy="45262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372235" y="1529080"/>
            <a:ext cx="7827010" cy="2228215"/>
          </a:xfrm>
          <a:prstGeom prst="rect">
            <a:avLst/>
          </a:prstGeom>
          <a:noFill/>
        </p:spPr>
        <p:txBody>
          <a:bodyPr wrap="square" rtlCol="0">
            <a:noAutofit/>
          </a:bodyPr>
          <a:lstStyle/>
          <a:p>
            <a:pPr marL="342900" indent="-342900" algn="l">
              <a:buFont typeface="Wingdings" panose="05000000000000000000" charset="0"/>
              <a:buChar char="ü"/>
            </a:pPr>
            <a:r>
              <a:rPr lang="en-US" sz="2000">
                <a:latin typeface="Cambria" panose="02040503050406030204" charset="0"/>
                <a:cs typeface="Cambria" panose="02040503050406030204"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p>
          <a:p>
            <a:pPr algn="l"/>
            <a:endParaRPr lang="en-US" sz="2000">
              <a:latin typeface="Cambria" panose="02040503050406030204" charset="0"/>
              <a:cs typeface="Cambria" panose="02040503050406030204" charset="0"/>
            </a:endParaRPr>
          </a:p>
          <a:p>
            <a:pPr marL="342900" indent="-342900" algn="l">
              <a:buFont typeface="Wingdings" panose="05000000000000000000" charset="0"/>
              <a:buChar char="ü"/>
            </a:pPr>
            <a:r>
              <a:rPr lang="en-US" sz="2000">
                <a:latin typeface="Cambria" panose="02040503050406030204" charset="0"/>
                <a:cs typeface="Cambria" panose="02040503050406030204"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676627" y="2743031"/>
            <a:ext cx="8593228" cy="7683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altLang="en-US" sz="4400" b="1" dirty="0">
                <a:solidFill>
                  <a:srgbClr val="0F0F0F"/>
                </a:solidFill>
                <a:latin typeface="Times New Roman" panose="02020603050405020304" pitchFamily="18" charset="0"/>
                <a:cs typeface="Times New Roman" panose="02020603050405020304" pitchFamily="18" charset="0"/>
              </a:rPr>
              <a:t>Data &amp; Performance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3440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676275" y="1752600"/>
            <a:ext cx="8056880" cy="4292600"/>
          </a:xfrm>
          <a:prstGeom prst="rect">
            <a:avLst/>
          </a:prstGeom>
          <a:noFill/>
        </p:spPr>
        <p:txBody>
          <a:bodyPr wrap="square" rtlCol="0">
            <a:noAutofit/>
          </a:bodyPr>
          <a:lstStyle/>
          <a:p>
            <a:pPr marL="285750" indent="-285750">
              <a:lnSpc>
                <a:spcPct val="100000"/>
              </a:lnSpc>
              <a:buFont typeface="Wingdings" panose="05000000000000000000" charset="0"/>
              <a:buChar char="§"/>
            </a:pP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r>
              <a:rPr lang="en-IN" altLang="en-US" sz="2000" b="1">
                <a:latin typeface="Cambria" panose="02040503050406030204" charset="0"/>
                <a:cs typeface="Cambria" panose="02040503050406030204" charset="0"/>
              </a:rPr>
              <a:t>Analysis data : </a:t>
            </a:r>
            <a:r>
              <a:rPr lang="en-IN" altLang="en-US" sz="2000">
                <a:latin typeface="Cambria" panose="02040503050406030204" charset="0"/>
                <a:cs typeface="Cambria" panose="02040503050406030204" charset="0"/>
              </a:rPr>
              <a:t>The data is taken for the purpose employee data, because While many companies collect various forms of employee data, such as attendance records, performance reviews, and training completion, this data often remains underutilized.</a:t>
            </a: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b="1">
              <a:latin typeface="Cambria" panose="02040503050406030204" charset="0"/>
              <a:cs typeface="Cambria" panose="02040503050406030204" charset="0"/>
            </a:endParaRPr>
          </a:p>
          <a:p>
            <a:pPr marL="285750" indent="-285750">
              <a:lnSpc>
                <a:spcPct val="100000"/>
              </a:lnSpc>
              <a:buFont typeface="Wingdings" panose="05000000000000000000" charset="0"/>
              <a:buChar char="§"/>
            </a:pPr>
            <a:r>
              <a:rPr lang="en-US" sz="2000" b="1">
                <a:latin typeface="Cambria" panose="02040503050406030204" charset="0"/>
                <a:cs typeface="Cambria" panose="02040503050406030204" charset="0"/>
              </a:rPr>
              <a:t>Data Silos:</a:t>
            </a:r>
            <a:r>
              <a:rPr lang="en-US" sz="2000">
                <a:latin typeface="Cambria" panose="02040503050406030204" charset="0"/>
                <a:cs typeface="Cambria" panose="02040503050406030204" charset="0"/>
              </a:rPr>
              <a:t> Employee data is stored in different systems, such as HR software, performance management tools, and spreadsheets, making it difficult to get a unified view of an employee's performance.</a:t>
            </a:r>
          </a:p>
          <a:p>
            <a:pPr marL="285750" indent="-285750">
              <a:lnSpc>
                <a:spcPct val="100000"/>
              </a:lnSpc>
              <a:buFont typeface="Wingdings" panose="05000000000000000000" charset="0"/>
              <a:buChar char="§"/>
            </a:pPr>
            <a:endParaRPr lang="en-US" sz="2000">
              <a:latin typeface="Cambria" panose="02040503050406030204" charset="0"/>
              <a:cs typeface="Cambria" panose="02040503050406030204" charset="0"/>
            </a:endParaRPr>
          </a:p>
          <a:p>
            <a:pPr marL="285750" indent="-285750">
              <a:buFont typeface="Wingdings" panose="05000000000000000000" charset="0"/>
              <a:buChar char="§"/>
            </a:pPr>
            <a:r>
              <a:rPr lang="en-US" sz="2000" b="1">
                <a:latin typeface="Cambria" panose="02040503050406030204" charset="0"/>
                <a:cs typeface="Cambria" panose="02040503050406030204" charset="0"/>
              </a:rPr>
              <a:t>Inconsistent Performance Metrics:</a:t>
            </a:r>
            <a:r>
              <a:rPr lang="en-US" sz="2000">
                <a:latin typeface="Cambria" panose="02040503050406030204" charset="0"/>
                <a:cs typeface="Cambria" panose="02040503050406030204" charset="0"/>
              </a:rPr>
              <a:t> There is no standardized approach to measuring employee performance across different departments, leading to inconsistent evaluations and potentially biased decisions.</a:t>
            </a:r>
          </a:p>
          <a:p>
            <a:pPr marL="285750" indent="-285750">
              <a:lnSpc>
                <a:spcPct val="100000"/>
              </a:lnSpc>
              <a:buFont typeface="Wingdings" panose="05000000000000000000" charset="0"/>
              <a:buChar char="§"/>
            </a:pPr>
            <a:endParaRPr lang="en-US" sz="2000">
              <a:latin typeface="Cambria" panose="02040503050406030204" charset="0"/>
              <a:cs typeface="Cambria" panose="02040503050406030204" charset="0"/>
            </a:endParaRPr>
          </a:p>
          <a:p>
            <a:pPr marL="285750" indent="-285750">
              <a:lnSpc>
                <a:spcPct val="100000"/>
              </a:lnSpc>
              <a:buFont typeface="Wingdings" panose="05000000000000000000" charset="0"/>
              <a:buChar char="§"/>
            </a:pPr>
            <a:endParaRPr lang="en-US" sz="2000">
              <a:latin typeface="Cambria" panose="02040503050406030204" charset="0"/>
              <a:cs typeface="Cambria" panose="02040503050406030204" charset="0"/>
            </a:endParaRPr>
          </a:p>
          <a:p>
            <a:pPr marL="285750" indent="-285750">
              <a:buFont typeface="Wingdings" panose="05000000000000000000" charset="0"/>
              <a:buChar char="§"/>
            </a:pPr>
            <a:endParaRPr lang="en-US" sz="2000">
              <a:latin typeface="Cambria" panose="02040503050406030204" charset="0"/>
              <a:cs typeface="Cambria" panose="02040503050406030204" charset="0"/>
            </a:endParaRPr>
          </a:p>
          <a:p>
            <a:pPr marL="285750" indent="-285750">
              <a:buFont typeface="Wingdings" panose="05000000000000000000" charset="0"/>
              <a:buChar char="§"/>
            </a:pPr>
            <a:endParaRPr lang="en-US" sz="2000">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67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38131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411480" y="1447800"/>
            <a:ext cx="8454390" cy="4836795"/>
          </a:xfrm>
          <a:prstGeom prst="rect">
            <a:avLst/>
          </a:prstGeom>
          <a:noFill/>
        </p:spPr>
        <p:txBody>
          <a:bodyPr wrap="square" rtlCol="0">
            <a:noAutofit/>
          </a:bodyPr>
          <a:lstStyle/>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 Project Objective:</a:t>
            </a:r>
            <a:r>
              <a:rPr lang="en-IN" altLang="en-US" sz="2000" b="1" i="0" dirty="0">
                <a:solidFill>
                  <a:srgbClr val="0D0D0D"/>
                </a:solidFill>
                <a:effectLst/>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The primary goal of this project is to develop a comprehensive system to collect, manage, and analyze employee data to enhance performance management, optimize workforce productivity, and inform strategic decision-making.</a:t>
            </a:r>
          </a:p>
          <a:p>
            <a:pPr marL="457200" indent="-457200" algn="l">
              <a:buFont typeface="Wingdings" panose="05000000000000000000" charset="0"/>
              <a:buChar char="ü"/>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Wingdings" panose="05000000000000000000" charset="0"/>
              <a:buNone/>
            </a:pPr>
            <a:r>
              <a:rPr lang="en-US" sz="2000" b="1" i="0" dirty="0">
                <a:solidFill>
                  <a:srgbClr val="0D0D0D"/>
                </a:solidFill>
                <a:effectLst/>
                <a:latin typeface="Times New Roman" panose="02020603050405020304" pitchFamily="18" charset="0"/>
                <a:cs typeface="Times New Roman" panose="02020603050405020304" pitchFamily="18" charset="0"/>
              </a:rPr>
              <a:t>Scope of the Project:</a:t>
            </a:r>
          </a:p>
          <a:p>
            <a:pPr indent="0" algn="l">
              <a:buFont typeface="Wingdings" panose="05000000000000000000" charset="0"/>
              <a:buNone/>
            </a:pPr>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Data Collection:</a:t>
            </a:r>
            <a:r>
              <a:rPr lang="en-US" sz="2000" b="0" i="0" dirty="0">
                <a:solidFill>
                  <a:srgbClr val="0D0D0D"/>
                </a:solidFill>
                <a:effectLst/>
                <a:latin typeface="Times New Roman" panose="02020603050405020304" pitchFamily="18" charset="0"/>
                <a:cs typeface="Times New Roman" panose="02020603050405020304" pitchFamily="18" charset="0"/>
              </a:rPr>
              <a:t> Gather data on employees from various sources such as HR records, performance reviews</a:t>
            </a:r>
            <a:r>
              <a:rPr lang="en-US" sz="2000" i="0" dirty="0">
                <a:solidFill>
                  <a:srgbClr val="0D0D0D"/>
                </a:solidFill>
                <a:effectLst/>
                <a:latin typeface="Times New Roman" panose="02020603050405020304" pitchFamily="18" charset="0"/>
                <a:cs typeface="Times New Roman" panose="02020603050405020304" pitchFamily="18" charset="0"/>
              </a:rPr>
              <a:t>, attendance</a:t>
            </a:r>
            <a:r>
              <a:rPr lang="en-US" sz="2000" b="1" i="0" dirty="0">
                <a:solidFill>
                  <a:srgbClr val="0D0D0D"/>
                </a:solidFill>
                <a:effectLst/>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systems, and project management tools.</a:t>
            </a: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Data Management:</a:t>
            </a:r>
            <a:r>
              <a:rPr lang="en-US" sz="2000" b="0" i="0" dirty="0">
                <a:solidFill>
                  <a:srgbClr val="0D0D0D"/>
                </a:solidFill>
                <a:effectLst/>
                <a:latin typeface="Times New Roman" panose="02020603050405020304" pitchFamily="18" charset="0"/>
                <a:cs typeface="Times New Roman" panose="02020603050405020304" pitchFamily="18" charset="0"/>
              </a:rPr>
              <a:t> Develop a centralized repository for storing employee data securely and ensuring easy access for authorized personnel.</a:t>
            </a: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Performance Analysis: </a:t>
            </a:r>
            <a:r>
              <a:rPr lang="en-US" sz="2000" b="0" i="0" dirty="0">
                <a:solidFill>
                  <a:srgbClr val="0D0D0D"/>
                </a:solidFill>
                <a:effectLst/>
                <a:latin typeface="Times New Roman" panose="02020603050405020304" pitchFamily="18" charset="0"/>
                <a:cs typeface="Times New Roman" panose="02020603050405020304" pitchFamily="18" charset="0"/>
              </a:rPr>
              <a:t>Create metrics and KPIs to measure employee performance, track progress over time, and identify areas for improvement.</a:t>
            </a:r>
          </a:p>
          <a:p>
            <a:pPr marL="457200" indent="-457200" algn="l">
              <a:buFont typeface="Wingdings" panose="05000000000000000000" charset="0"/>
              <a:buChar char="ü"/>
            </a:pPr>
            <a:r>
              <a:rPr lang="en-US" sz="2000" b="1" i="0" dirty="0">
                <a:solidFill>
                  <a:srgbClr val="0D0D0D"/>
                </a:solidFill>
                <a:effectLst/>
                <a:latin typeface="Times New Roman" panose="02020603050405020304" pitchFamily="18" charset="0"/>
                <a:cs typeface="Times New Roman" panose="02020603050405020304" pitchFamily="18" charset="0"/>
              </a:rPr>
              <a:t>Reporting and Visualization: </a:t>
            </a:r>
            <a:r>
              <a:rPr lang="en-US" sz="2000" b="0" i="0" dirty="0">
                <a:solidFill>
                  <a:srgbClr val="0D0D0D"/>
                </a:solidFill>
                <a:effectLst/>
                <a:latin typeface="Times New Roman" panose="02020603050405020304" pitchFamily="18" charset="0"/>
                <a:cs typeface="Times New Roman" panose="02020603050405020304" pitchFamily="18" charset="0"/>
              </a:rPr>
              <a:t>Generate dashboards and reports that provide insights into employee performance trends, high-performing individuals, and departments that may need support.</a:t>
            </a:r>
          </a:p>
          <a:p>
            <a:pPr indent="0" algn="l">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427355" y="1676400"/>
            <a:ext cx="9512935" cy="2887980"/>
          </a:xfrm>
          <a:prstGeom prst="rect">
            <a:avLst/>
          </a:prstGeom>
          <a:noFill/>
        </p:spPr>
        <p:txBody>
          <a:bodyPr wrap="square" rtlCol="0">
            <a:noAutofit/>
          </a:bodyPr>
          <a:lstStyle/>
          <a:p>
            <a:pPr marL="285750" indent="-285750">
              <a:buFont typeface="Wingdings" panose="05000000000000000000" charset="0"/>
              <a:buChar char="Ø"/>
            </a:pPr>
            <a:r>
              <a:rPr lang="en-US" b="1">
                <a:latin typeface="Cambria" panose="02040503050406030204" charset="0"/>
                <a:cs typeface="Cambria" panose="02040503050406030204" charset="0"/>
              </a:rPr>
              <a:t>H</a:t>
            </a:r>
            <a:r>
              <a:rPr lang="en-US" sz="2000" b="1">
                <a:latin typeface="Cambria" panose="02040503050406030204" charset="0"/>
                <a:cs typeface="Cambria" panose="02040503050406030204" charset="0"/>
              </a:rPr>
              <a:t>R Managers and Professionals:</a:t>
            </a:r>
            <a:r>
              <a:rPr lang="en-US" sz="2000">
                <a:latin typeface="Cambria" panose="02040503050406030204" charset="0"/>
                <a:cs typeface="Cambria" panose="02040503050406030204" charset="0"/>
              </a:rPr>
              <a:t> They use employee data to manage payroll, benefits, recruitment, onboarding, compliance, and other HR functions. Performance data is used for evaluating employee productivity, conducting performance reviews, and implementing training and development programs.</a:t>
            </a:r>
          </a:p>
          <a:p>
            <a:pPr marL="285750" indent="-285750">
              <a:buFont typeface="Wingdings" panose="05000000000000000000" charset="0"/>
              <a:buChar char="Ø"/>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b="1">
                <a:latin typeface="Cambria" panose="02040503050406030204" charset="0"/>
                <a:cs typeface="Cambria" panose="02040503050406030204" charset="0"/>
              </a:rPr>
              <a:t>Team Managers and Supervisors:</a:t>
            </a:r>
            <a:r>
              <a:rPr lang="en-US" sz="2000">
                <a:latin typeface="Cambria" panose="02040503050406030204" charset="0"/>
                <a:cs typeface="Cambria" panose="02040503050406030204" charset="0"/>
              </a:rPr>
              <a:t> Managers use this data to understand how their team members are performing, identify high performers and those needing support, and make informed decisions about promotions, rewards, and disciplinary actions</a:t>
            </a:r>
            <a:r>
              <a:rPr lang="en-US">
                <a:latin typeface="Cambria" panose="02040503050406030204" charset="0"/>
                <a:cs typeface="Cambria" panose="02040503050406030204" charset="0"/>
              </a:rPr>
              <a:t>.</a:t>
            </a:r>
          </a:p>
          <a:p>
            <a:pPr marL="285750" indent="-285750">
              <a:buFont typeface="Wingdings" panose="05000000000000000000" charset="0"/>
              <a:buChar char="Ø"/>
            </a:pPr>
            <a:r>
              <a:rPr lang="en-US" b="1">
                <a:latin typeface="Cambria" panose="02040503050406030204" charset="0"/>
                <a:cs typeface="Cambria" panose="02040503050406030204" charset="0"/>
              </a:rPr>
              <a:t>Employe</a:t>
            </a:r>
            <a:r>
              <a:rPr lang="en-US" sz="2000" b="1">
                <a:latin typeface="Cambria" panose="02040503050406030204" charset="0"/>
                <a:cs typeface="Cambria" panose="02040503050406030204" charset="0"/>
              </a:rPr>
              <a:t>es:</a:t>
            </a:r>
            <a:r>
              <a:rPr lang="en-US" sz="2000">
                <a:latin typeface="Cambria" panose="02040503050406030204" charset="0"/>
                <a:cs typeface="Cambria" panose="02040503050406030204" charset="0"/>
              </a:rPr>
              <a:t> Employees themselves may access their own data and performance feedback to understand expectations, track their own progress, set personal goals, and engage in self-improvement.</a:t>
            </a:r>
          </a:p>
          <a:p>
            <a:pPr marL="285750" indent="-285750">
              <a:buFont typeface="Wingdings" panose="05000000000000000000" charset="0"/>
              <a:buChar char="Ø"/>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b="1">
                <a:latin typeface="Cambria" panose="02040503050406030204" charset="0"/>
                <a:cs typeface="Cambria" panose="02040503050406030204" charset="0"/>
              </a:rPr>
              <a:t>Finance Departments:</a:t>
            </a:r>
            <a:r>
              <a:rPr lang="en-US" sz="2000">
                <a:latin typeface="Cambria" panose="02040503050406030204" charset="0"/>
                <a:cs typeface="Cambria" panose="02040503050406030204" charset="0"/>
              </a:rPr>
              <a:t> They might use employee data for budgeting purposes, payroll processing, and financial planning. Understanding the cost of the workforce and performance ROI is critical for financial forecasting.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134600" y="3742055"/>
            <a:ext cx="2053590" cy="3115945"/>
          </a:xfrm>
          <a:prstGeom prst="rect">
            <a:avLst/>
          </a:prstGeom>
        </p:spPr>
      </p:pic>
      <p:sp>
        <p:nvSpPr>
          <p:cNvPr id="6" name="object 6"/>
          <p:cNvSpPr txBox="1">
            <a:spLocks noGrp="1"/>
          </p:cNvSpPr>
          <p:nvPr>
            <p:ph type="title"/>
          </p:nvPr>
        </p:nvSpPr>
        <p:spPr>
          <a:xfrm>
            <a:off x="304800" y="3810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02895" y="1219200"/>
            <a:ext cx="9832340" cy="4312285"/>
          </a:xfrm>
          <a:prstGeom prst="rect">
            <a:avLst/>
          </a:prstGeom>
          <a:noFill/>
        </p:spPr>
        <p:txBody>
          <a:bodyPr wrap="square" rtlCol="0">
            <a:noAutofit/>
          </a:bodyPr>
          <a:lstStyle/>
          <a:p>
            <a:pPr indent="0">
              <a:buFont typeface="Wingdings" panose="05000000000000000000" charset="0"/>
              <a:buNone/>
            </a:pPr>
            <a:r>
              <a:rPr lang="en-US" sz="2000" b="1">
                <a:latin typeface="Cambria" panose="02040503050406030204" charset="0"/>
                <a:cs typeface="Cambria" panose="02040503050406030204" charset="0"/>
              </a:rPr>
              <a:t>Data Import and Integration:</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Seamless import of employee data from various sources (HR systems, payroll, attendance, etc.).</a:t>
            </a:r>
          </a:p>
          <a:p>
            <a:pPr marL="285750" indent="-285750">
              <a:buFont typeface="Wingdings" panose="05000000000000000000" charset="0"/>
              <a:buChar char="Ø"/>
            </a:pPr>
            <a:r>
              <a:rPr lang="en-US" sz="2000">
                <a:latin typeface="Cambria" panose="02040503050406030204" charset="0"/>
                <a:cs typeface="Cambria" panose="02040503050406030204" charset="0"/>
              </a:rPr>
              <a:t>Integration with existing HR and performance management systems</a:t>
            </a:r>
            <a:r>
              <a:rPr lang="en-IN" altLang="en-US" sz="2000">
                <a:latin typeface="Cambria" panose="02040503050406030204" charset="0"/>
                <a:cs typeface="Cambria" panose="02040503050406030204" charset="0"/>
              </a:rPr>
              <a:t>.</a:t>
            </a:r>
          </a:p>
          <a:p>
            <a:pPr marL="285750" indent="-285750">
              <a:buFont typeface="Wingdings" panose="05000000000000000000" charset="0"/>
              <a:buChar char="Ø"/>
            </a:pPr>
            <a:endParaRPr lang="en-US" sz="2000">
              <a:latin typeface="Cambria" panose="02040503050406030204" charset="0"/>
              <a:cs typeface="Cambria" panose="02040503050406030204" charset="0"/>
            </a:endParaRPr>
          </a:p>
          <a:p>
            <a:pPr indent="0">
              <a:buFont typeface="Wingdings" panose="05000000000000000000" charset="0"/>
              <a:buNone/>
            </a:pPr>
            <a:r>
              <a:rPr lang="en-US" sz="2000" b="1">
                <a:latin typeface="Cambria" panose="02040503050406030204" charset="0"/>
                <a:cs typeface="Cambria" panose="02040503050406030204" charset="0"/>
              </a:rPr>
              <a:t>Pivot Table Summaries:</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Ability to create pivot tables for summarizing employee data across different dimensions such as departments, roles, or time periods.</a:t>
            </a:r>
          </a:p>
          <a:p>
            <a:pPr marL="285750" indent="-285750">
              <a:buFont typeface="Wingdings" panose="05000000000000000000" charset="0"/>
              <a:buChar char="Ø"/>
            </a:pPr>
            <a:r>
              <a:rPr lang="en-US" sz="2000">
                <a:latin typeface="Cambria" panose="02040503050406030204" charset="0"/>
                <a:cs typeface="Cambria" panose="02040503050406030204" charset="0"/>
              </a:rPr>
              <a:t>Easily analyze key performance indicators (KPIs) by aggregating data to find insights.</a:t>
            </a:r>
          </a:p>
          <a:p>
            <a:pPr indent="0">
              <a:buFont typeface="Wingdings" panose="05000000000000000000" charset="0"/>
              <a:buNone/>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b="1">
                <a:latin typeface="Cambria" panose="02040503050406030204" charset="0"/>
                <a:cs typeface="Cambria" panose="02040503050406030204" charset="0"/>
              </a:rPr>
              <a:t>Graph and Data Visualization:</a:t>
            </a: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Dynamic graphing capabilities to visualize trends and patterns in employee performance.</a:t>
            </a:r>
          </a:p>
          <a:p>
            <a:pPr indent="0">
              <a:buFont typeface="Wingdings" panose="05000000000000000000" charset="0"/>
              <a:buNone/>
            </a:pPr>
            <a:endParaRPr lang="en-US" sz="2000">
              <a:latin typeface="Cambria" panose="02040503050406030204" charset="0"/>
              <a:cs typeface="Cambria" panose="02040503050406030204" charset="0"/>
            </a:endParaRPr>
          </a:p>
          <a:p>
            <a:pPr marL="285750" indent="-285750">
              <a:buFont typeface="Wingdings" panose="05000000000000000000" charset="0"/>
              <a:buChar char="Ø"/>
            </a:pPr>
            <a:r>
              <a:rPr lang="en-US" sz="2000">
                <a:latin typeface="Cambria" panose="02040503050406030204" charset="0"/>
                <a:cs typeface="Cambria" panose="02040503050406030204" charset="0"/>
              </a:rPr>
              <a:t>Support for various chart types (bar, line, pie, scatter, etc.) to suit different analysis needs.</a:t>
            </a:r>
          </a:p>
          <a:p>
            <a:pPr marL="285750" indent="-285750">
              <a:buFont typeface="Wingdings" panose="05000000000000000000" charset="0"/>
              <a:buChar char="Ø"/>
            </a:pPr>
            <a:r>
              <a:rPr lang="en-US" sz="2000">
                <a:latin typeface="Cambria" panose="02040503050406030204" charset="0"/>
                <a:cs typeface="Cambria" panose="02040503050406030204" charset="0"/>
              </a:rPr>
              <a:t>Interactive dashboards that provide real-time updates and drill-down capabilities.</a:t>
            </a:r>
          </a:p>
          <a:p>
            <a:pPr indent="0">
              <a:buFont typeface="Wingdings" panose="05000000000000000000" charset="0"/>
              <a:buNone/>
            </a:pPr>
            <a:endParaRPr lang="en-US" sz="2000"/>
          </a:p>
          <a:p>
            <a:pPr indent="0">
              <a:buFont typeface="Wingdings" panose="05000000000000000000" charset="0"/>
              <a:buNone/>
            </a:pP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640" y="362585"/>
            <a:ext cx="9701530" cy="4578350"/>
          </a:xfrm>
        </p:spPr>
        <p:txBody>
          <a:bodyPr wrap="square">
            <a:noAutofit/>
          </a:bodyPr>
          <a:lstStyle/>
          <a:p>
            <a:pPr marL="342900" indent="-342900">
              <a:buFont typeface="Wingdings" panose="05000000000000000000" charset="0"/>
              <a:buChar char="Ø"/>
            </a:pPr>
            <a:r>
              <a:rPr lang="en-IN" altLang="en-US" sz="2000" b="1">
                <a:latin typeface="Cambria" panose="02040503050406030204" charset="0"/>
                <a:cs typeface="Cambria" panose="02040503050406030204" charset="0"/>
                <a:sym typeface="+mn-ea"/>
              </a:rPr>
              <a:t>C</a:t>
            </a:r>
            <a:r>
              <a:rPr lang="en-US" sz="2000" b="1">
                <a:latin typeface="Cambria" panose="02040503050406030204" charset="0"/>
                <a:cs typeface="Cambria" panose="02040503050406030204" charset="0"/>
                <a:sym typeface="+mn-ea"/>
              </a:rPr>
              <a:t>onditional Formatting:</a:t>
            </a:r>
            <a:r>
              <a:rPr lang="en-US" sz="2000" b="1">
                <a:latin typeface="Cambria" panose="02040503050406030204" charset="0"/>
                <a:cs typeface="Cambria" panose="02040503050406030204" charset="0"/>
              </a:rPr>
              <a:t/>
            </a:r>
            <a:br>
              <a:rPr lang="en-US" sz="2000" b="1">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Use of conditional formatting to highlight key metrics (e.g., low performance, high absenteeism).</a:t>
            </a:r>
            <a:r>
              <a:rPr lang="en-US" sz="2000">
                <a:latin typeface="Cambria" panose="02040503050406030204" charset="0"/>
                <a:cs typeface="Cambria" panose="02040503050406030204" charset="0"/>
              </a:rPr>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Visual cues (colors, icons) to make it easier to spot trends and anomalies</a:t>
            </a:r>
            <a:br>
              <a:rPr lang="en-US" sz="2000">
                <a:latin typeface="Cambria" panose="02040503050406030204" charset="0"/>
                <a:cs typeface="Cambria" panose="02040503050406030204" charset="0"/>
                <a:sym typeface="+mn-ea"/>
              </a:rPr>
            </a:br>
            <a:r>
              <a:rPr lang="en-US" sz="2000">
                <a:latin typeface="Cambria" panose="02040503050406030204" charset="0"/>
                <a:cs typeface="Cambria" panose="02040503050406030204" charset="0"/>
                <a:sym typeface="+mn-ea"/>
              </a:rPr>
              <a:t/>
            </a:r>
            <a:br>
              <a:rPr lang="en-US" sz="2000">
                <a:latin typeface="Cambria" panose="02040503050406030204" charset="0"/>
                <a:cs typeface="Cambria" panose="02040503050406030204" charset="0"/>
                <a:sym typeface="+mn-ea"/>
              </a:rPr>
            </a:br>
            <a:r>
              <a:rPr lang="en-US" sz="2000" b="1">
                <a:latin typeface="Cambria" panose="02040503050406030204" charset="0"/>
                <a:cs typeface="Cambria" panose="02040503050406030204" charset="0"/>
                <a:sym typeface="+mn-ea"/>
              </a:rPr>
              <a:t>Data Export and Sharing:</a:t>
            </a:r>
            <a:r>
              <a:rPr lang="en-US" sz="2000">
                <a:latin typeface="Cambria" panose="02040503050406030204" charset="0"/>
                <a:cs typeface="Cambria" panose="02040503050406030204" charset="0"/>
              </a:rPr>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Export options for reports and dashboards in various formats (Excel, PDF, CSV).</a:t>
            </a:r>
            <a:r>
              <a:rPr lang="en-US" sz="2000">
                <a:latin typeface="Cambria" panose="02040503050406030204" charset="0"/>
                <a:cs typeface="Cambria" panose="02040503050406030204" charset="0"/>
              </a:rPr>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Easy sharing of insights with stakeholders through email or cloud-based platforms.</a:t>
            </a:r>
            <a:br>
              <a:rPr lang="en-US" sz="2000">
                <a:latin typeface="Cambria" panose="02040503050406030204" charset="0"/>
                <a:cs typeface="Cambria" panose="02040503050406030204" charset="0"/>
                <a:sym typeface="+mn-ea"/>
              </a:rPr>
            </a:br>
            <a:r>
              <a:rPr lang="en-US" sz="2000">
                <a:latin typeface="Cambria" panose="02040503050406030204" charset="0"/>
                <a:cs typeface="Cambria" panose="02040503050406030204" charset="0"/>
              </a:rPr>
              <a:t/>
            </a:r>
            <a:br>
              <a:rPr lang="en-US" sz="2000">
                <a:latin typeface="Cambria" panose="02040503050406030204" charset="0"/>
                <a:cs typeface="Cambria" panose="02040503050406030204" charset="0"/>
              </a:rPr>
            </a:br>
            <a:r>
              <a:rPr lang="en-US" sz="2000" b="1">
                <a:latin typeface="Cambria" panose="02040503050406030204" charset="0"/>
                <a:cs typeface="Cambria" panose="02040503050406030204" charset="0"/>
                <a:sym typeface="+mn-ea"/>
              </a:rPr>
              <a:t>Performance Tracking and Reporting:</a:t>
            </a:r>
            <a:r>
              <a:rPr lang="en-US" sz="2000" b="1">
                <a:latin typeface="Cambria" panose="02040503050406030204" charset="0"/>
                <a:cs typeface="Cambria" panose="02040503050406030204" charset="0"/>
              </a:rPr>
              <a:t/>
            </a:r>
            <a:br>
              <a:rPr lang="en-US" sz="2000" b="1">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Customizable performance tracking templates that align with company goals and metrics.</a:t>
            </a:r>
            <a:r>
              <a:rPr lang="en-US" sz="2000">
                <a:latin typeface="Cambria" panose="02040503050406030204" charset="0"/>
                <a:cs typeface="Cambria" panose="02040503050406030204" charset="0"/>
              </a:rPr>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Automated report generation to save time and provide consistent performance reviews.</a:t>
            </a:r>
            <a:br>
              <a:rPr lang="en-US" sz="2000">
                <a:latin typeface="Cambria" panose="02040503050406030204" charset="0"/>
                <a:cs typeface="Cambria" panose="02040503050406030204" charset="0"/>
                <a:sym typeface="+mn-ea"/>
              </a:rPr>
            </a:br>
            <a:r>
              <a:rPr lang="en-US" sz="2000">
                <a:latin typeface="Cambria" panose="02040503050406030204" charset="0"/>
                <a:cs typeface="Cambria" panose="02040503050406030204" charset="0"/>
                <a:sym typeface="+mn-ea"/>
              </a:rPr>
              <a:t/>
            </a:r>
            <a:br>
              <a:rPr lang="en-US" sz="2000">
                <a:latin typeface="Cambria" panose="02040503050406030204" charset="0"/>
                <a:cs typeface="Cambria" panose="02040503050406030204" charset="0"/>
                <a:sym typeface="+mn-ea"/>
              </a:rPr>
            </a:br>
            <a:r>
              <a:rPr lang="en-US" sz="2000" b="1">
                <a:latin typeface="Cambria" panose="02040503050406030204" charset="0"/>
                <a:cs typeface="Cambria" panose="02040503050406030204" charset="0"/>
                <a:sym typeface="+mn-ea"/>
              </a:rPr>
              <a:t>Advanced Filtering and Sorting:</a:t>
            </a:r>
            <a:r>
              <a:rPr lang="en-US" sz="2000">
                <a:latin typeface="Cambria" panose="02040503050406030204" charset="0"/>
                <a:cs typeface="Cambria" panose="02040503050406030204" charset="0"/>
              </a:rPr>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Custom filters to view data based on specific criteria (e.g., by department, job role, performance score).</a:t>
            </a:r>
            <a:r>
              <a:rPr lang="en-US" sz="2000">
                <a:latin typeface="Cambria" panose="02040503050406030204" charset="0"/>
                <a:cs typeface="Cambria" panose="02040503050406030204" charset="0"/>
              </a:rPr>
              <a:t/>
            </a:r>
            <a:br>
              <a:rPr lang="en-US" sz="2000">
                <a:latin typeface="Cambria" panose="02040503050406030204" charset="0"/>
                <a:cs typeface="Cambria" panose="02040503050406030204" charset="0"/>
              </a:rPr>
            </a:br>
            <a:r>
              <a:rPr lang="en-US" sz="2000">
                <a:latin typeface="Cambria" panose="02040503050406030204" charset="0"/>
                <a:cs typeface="Cambria" panose="02040503050406030204" charset="0"/>
                <a:sym typeface="+mn-ea"/>
              </a:rPr>
              <a:t>Ability to sort data to highlight top and bottom performers.</a:t>
            </a:r>
            <a:endParaRPr lang="en-US" sz="2000">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320675" y="1600200"/>
            <a:ext cx="7097395" cy="4584065"/>
          </a:xfrm>
          <a:prstGeom prst="rect">
            <a:avLst/>
          </a:prstGeom>
          <a:noFill/>
        </p:spPr>
        <p:txBody>
          <a:bodyPr wrap="square" rtlCol="0">
            <a:noAutofit/>
          </a:bodyPr>
          <a:lstStyle/>
          <a:p>
            <a:r>
              <a:rPr lang="en-US" b="1">
                <a:latin typeface="Cambria" panose="02040503050406030204" charset="0"/>
                <a:cs typeface="Cambria" panose="02040503050406030204" charset="0"/>
              </a:rPr>
              <a:t>Employee Information:</a:t>
            </a:r>
          </a:p>
          <a:p>
            <a:r>
              <a:rPr lang="en-US" b="1">
                <a:latin typeface="Cambria" panose="02040503050406030204" charset="0"/>
                <a:cs typeface="Cambria" panose="02040503050406030204" charset="0"/>
              </a:rPr>
              <a:t> </a:t>
            </a:r>
            <a:r>
              <a:rPr lang="en-IN" altLang="en-US" b="1">
                <a:latin typeface="Cambria" panose="02040503050406030204" charset="0"/>
                <a:cs typeface="Cambria" panose="02040503050406030204" charset="0"/>
              </a:rPr>
              <a:t> </a:t>
            </a:r>
            <a:endParaRPr lang="en-US" b="1">
              <a:latin typeface="Cambria" panose="02040503050406030204" charset="0"/>
              <a:cs typeface="Cambria" panose="02040503050406030204" charset="0"/>
            </a:endParaRPr>
          </a:p>
          <a:p>
            <a:pPr marL="342900" indent="-342900">
              <a:buFont typeface="Arial" panose="020B0604020202020204" pitchFamily="34" charset="0"/>
              <a:buChar char="•"/>
            </a:pPr>
            <a:r>
              <a:rPr lang="en-US" sz="2000">
                <a:latin typeface="Cambria" panose="02040503050406030204" charset="0"/>
                <a:cs typeface="Cambria" panose="02040503050406030204" charset="0"/>
              </a:rPr>
              <a:t>Employee</a:t>
            </a:r>
            <a:r>
              <a:rPr lang="en-IN" altLang="en-US" sz="2000">
                <a:latin typeface="Cambria" panose="02040503050406030204" charset="0"/>
                <a:cs typeface="Cambria" panose="02040503050406030204" charset="0"/>
              </a:rPr>
              <a:t>: Kaggle </a:t>
            </a:r>
          </a:p>
          <a:p>
            <a:r>
              <a:rPr lang="en-IN" altLang="en-US" sz="2000">
                <a:latin typeface="Cambria" panose="02040503050406030204" charset="0"/>
                <a:cs typeface="Cambria" panose="02040503050406030204" charset="0"/>
              </a:rPr>
              <a:t>26 Feature </a:t>
            </a:r>
          </a:p>
          <a:p>
            <a:r>
              <a:rPr lang="en-IN" altLang="en-US" sz="2000">
                <a:latin typeface="Cambria" panose="02040503050406030204" charset="0"/>
                <a:cs typeface="Cambria" panose="02040503050406030204" charset="0"/>
              </a:rPr>
              <a:t>9- Feature</a:t>
            </a: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Emp Id No: In kaggle employee no</a:t>
            </a: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Name - text of employee name</a:t>
            </a: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Emp type: Permanant , temprary, contract.</a:t>
            </a: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Pertofrmance level : employee performance rating ( very high , high, medium, low)</a:t>
            </a: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Gender : Male ,Female</a:t>
            </a: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Location code:  Location code of the working place</a:t>
            </a:r>
          </a:p>
          <a:p>
            <a:pPr marL="342900" indent="-342900">
              <a:buFont typeface="Arial" panose="020B0604020202020204" pitchFamily="34" charset="0"/>
              <a:buChar char="•"/>
            </a:pPr>
            <a:r>
              <a:rPr lang="en-IN" altLang="en-US" sz="2000">
                <a:latin typeface="Cambria" panose="02040503050406030204" charset="0"/>
                <a:cs typeface="Cambria" panose="02040503050406030204" charset="0"/>
              </a:rPr>
              <a:t>Employee rating num- maximum 5 </a:t>
            </a:r>
            <a:endParaRPr lang="en-US" sz="2000">
              <a:latin typeface="Cambria" panose="02040503050406030204" charset="0"/>
              <a:cs typeface="Cambria" panose="02040503050406030204" charset="0"/>
            </a:endParaRPr>
          </a:p>
          <a:p>
            <a:endParaRPr lang="en-IN" altLang="en-US" sz="2000">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1097</Words>
  <Application>Microsoft Office PowerPoint</Application>
  <PresentationFormat>Widescreen</PresentationFormat>
  <Paragraphs>132</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Conditional Formatting: Use of conditional formatting to highlight key metrics (e.g., low performance, high absenteeism). Visual cues (colors, icons) to make it easier to spot trends and anomalies  Data Export and Sharing: Export options for reports and dashboards in various formats (Excel, PDF, CSV). Easy sharing of insights with stakeholders through email or cloud-based platforms.  Performance Tracking and Reporting: Customizable performance tracking templates that align with company goals and metrics. Automated report generation to save time and provide consistent performance reviews.  Advanced Filtering and Sorting: Custom filters to view data based on specific criteria (e.g., by department, job role, performance score). Ability to sort data to highlight top and bottom performers.</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Kamaleshwaran</cp:lastModifiedBy>
  <cp:revision>16</cp:revision>
  <dcterms:created xsi:type="dcterms:W3CDTF">2024-03-29T15:07:00Z</dcterms:created>
  <dcterms:modified xsi:type="dcterms:W3CDTF">2024-09-21T12:37:45Z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393EC0DCEF6040E79D63BB04FC0EED09_13</vt:lpwstr>
  </property>
  <property fmtid="{D5CDD505-2E9C-101B-9397-08002B2CF9AE}" pid="5" name="KSOProductBuildVer">
    <vt:lpwstr>1033-12.2.0.13472</vt:lpwstr>
  </property>
</Properties>
</file>