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13E25-7B92-0AFE-AB15-A478AF8EBBF6}"/>
              </a:ext>
            </a:extLst>
          </p:cNvPr>
          <p:cNvSpPr txBox="1"/>
          <p:nvPr/>
        </p:nvSpPr>
        <p:spPr>
          <a:xfrm>
            <a:off x="1787059" y="29854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STUDENT NAME:  </a:t>
            </a:r>
            <a:r>
              <a:rPr lang="en-US" sz="2400" i="1" dirty="0">
                <a:solidFill>
                  <a:schemeClr val="accent2"/>
                </a:solidFill>
              </a:rPr>
              <a:t>G. AKSHAYA</a:t>
            </a:r>
            <a:endParaRPr lang="en-US" sz="2400" i="1">
              <a:solidFill>
                <a:schemeClr val="accent2"/>
              </a:solidFill>
            </a:endParaRPr>
          </a:p>
          <a:p>
            <a:r>
              <a:rPr lang="en-US" sz="2400" i="1">
                <a:solidFill>
                  <a:schemeClr val="accent2"/>
                </a:solidFill>
              </a:rPr>
              <a:t>REGISTER NO:       </a:t>
            </a:r>
            <a:r>
              <a:rPr lang="en-US" sz="2400" i="1" dirty="0">
                <a:solidFill>
                  <a:schemeClr val="accent2"/>
                </a:solidFill>
              </a:rPr>
              <a:t>312206567</a:t>
            </a:r>
            <a:endParaRPr lang="en-US" sz="2400" i="1">
              <a:solidFill>
                <a:schemeClr val="accent2"/>
              </a:solidFill>
            </a:endParaRPr>
          </a:p>
          <a:p>
            <a:r>
              <a:rPr lang="en-US" sz="2400" i="1">
                <a:solidFill>
                  <a:schemeClr val="accent2"/>
                </a:solidFill>
              </a:rPr>
              <a:t>DEPARTMENT:      COMMERCE </a:t>
            </a:r>
          </a:p>
          <a:p>
            <a:r>
              <a:rPr lang="en-US" sz="2400" i="1">
                <a:solidFill>
                  <a:schemeClr val="accent2"/>
                </a:solidFill>
              </a:rPr>
              <a:t>COLLEGE:               AGURCHAND MANMULL JAIN COLLEGE.</a:t>
            </a:r>
          </a:p>
          <a:p>
            <a:r>
              <a:rPr lang="en-US" sz="2400" i="1">
                <a:solidFill>
                  <a:schemeClr val="accent2"/>
                </a:solidFill>
              </a:rPr>
              <a:t>           </a:t>
            </a:r>
            <a:endParaRPr lang="en-IN" sz="2400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717" y="291147"/>
            <a:ext cx="7518401" cy="624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>
                <a:latin typeface="Arial Black" panose="020B0604020202020204" pitchFamily="34" charset="0"/>
                <a:cs typeface="Arial Black" panose="020B0604020202020204" pitchFamily="34" charset="0"/>
              </a:rPr>
              <a:t>   MODELLING:</a:t>
            </a:r>
            <a:r>
              <a:rPr lang="en-US" sz="4800" b="1" spc="5" dirty="0">
                <a:solidFill>
                  <a:srgbClr val="00B05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      </a:t>
            </a:r>
            <a:endParaRPr lang="en-IN" sz="4800" b="1" spc="5" dirty="0">
              <a:solidFill>
                <a:srgbClr val="00B05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i="1" spc="5" dirty="0">
                <a:solidFill>
                  <a:srgbClr val="00B05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solidFill>
                  <a:srgbClr val="00B05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solidFill>
                  <a:srgbClr val="00B05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solidFill>
                  <a:srgbClr val="00B05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solidFill>
                  <a:srgbClr val="00B05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solidFill>
                  <a:srgbClr val="00B05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solidFill>
                  <a:srgbClr val="00B05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solidFill>
                  <a:srgbClr val="00B05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solidFill>
                  <a:srgbClr val="00B05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Pivot table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solidFill>
                  <a:srgbClr val="00B05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Graph</a:t>
            </a:r>
          </a:p>
          <a:p>
            <a:pPr marL="755650" indent="-7429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 dirty="0">
              <a:solidFill>
                <a:srgbClr val="00B05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47D9D8-8619-F673-03FB-82B90CC65A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1533" y="1231153"/>
            <a:ext cx="7631150" cy="51098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ar: 4 Points 4">
            <a:extLst>
              <a:ext uri="{FF2B5EF4-FFF2-40B4-BE49-F238E27FC236}">
                <a16:creationId xmlns:a16="http://schemas.microsoft.com/office/drawing/2014/main" id="{7ABFDD8F-23D0-F8B0-61F2-728A5A78B2B9}"/>
              </a:ext>
            </a:extLst>
          </p:cNvPr>
          <p:cNvSpPr/>
          <p:nvPr/>
        </p:nvSpPr>
        <p:spPr>
          <a:xfrm>
            <a:off x="845574" y="2271252"/>
            <a:ext cx="176981" cy="157316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A6DA7A76-BBD0-BFDE-D173-B43CB4C843E4}"/>
              </a:ext>
            </a:extLst>
          </p:cNvPr>
          <p:cNvSpPr/>
          <p:nvPr/>
        </p:nvSpPr>
        <p:spPr>
          <a:xfrm rot="1417934">
            <a:off x="934064" y="4939457"/>
            <a:ext cx="176981" cy="157316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A490C5-2759-D039-2021-F8993038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5F6C-4BB1-560F-5010-8963A8ED14BF}"/>
              </a:ext>
            </a:extLst>
          </p:cNvPr>
          <p:cNvSpPr txBox="1"/>
          <p:nvPr/>
        </p:nvSpPr>
        <p:spPr>
          <a:xfrm>
            <a:off x="1135156" y="2043644"/>
            <a:ext cx="102112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As per the charts and data of performance of the employees almost all of them have fully meet their as well as some of the exceeds the needs such as SVG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1C533-2E0C-11AD-BE44-63FA188A81C7}"/>
              </a:ext>
            </a:extLst>
          </p:cNvPr>
          <p:cNvSpPr txBox="1"/>
          <p:nvPr/>
        </p:nvSpPr>
        <p:spPr>
          <a:xfrm>
            <a:off x="5187576" y="25220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2980D-84F6-6BF4-3D7C-ACB4152B890F}"/>
              </a:ext>
            </a:extLst>
          </p:cNvPr>
          <p:cNvSpPr txBox="1"/>
          <p:nvPr/>
        </p:nvSpPr>
        <p:spPr>
          <a:xfrm>
            <a:off x="1290918" y="4768840"/>
            <a:ext cx="7458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accent4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Therefore such performance shall be encouraged and brief definition of company’s goal and objectives.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lang="en-US" sz="4400" b="1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lang="en-US" sz="4400" b="1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lang="en-US" sz="4400" b="1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lang="en-IN" sz="2800" i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5976" y="2019300"/>
            <a:ext cx="2756274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A7118E0-9659-B8A5-67D7-3F52DFE726A2}"/>
              </a:ext>
            </a:extLst>
          </p:cNvPr>
          <p:cNvSpPr/>
          <p:nvPr/>
        </p:nvSpPr>
        <p:spPr>
          <a:xfrm>
            <a:off x="762000" y="2209800"/>
            <a:ext cx="2286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9C63F54-A903-151E-FE4C-B1AA6EB40B4A}"/>
              </a:ext>
            </a:extLst>
          </p:cNvPr>
          <p:cNvSpPr/>
          <p:nvPr/>
        </p:nvSpPr>
        <p:spPr>
          <a:xfrm>
            <a:off x="762000" y="4858210"/>
            <a:ext cx="28575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B2CEB-D67C-4C12-3758-B3560A1AB51A}"/>
              </a:ext>
            </a:extLst>
          </p:cNvPr>
          <p:cNvSpPr txBox="1"/>
          <p:nvPr/>
        </p:nvSpPr>
        <p:spPr>
          <a:xfrm>
            <a:off x="5187576" y="25220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96C8C32-51E3-0D9E-038E-FD2B8BFE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89EFC-D6B0-3F4C-70ED-1C8B69A4B0B1}"/>
              </a:ext>
            </a:extLst>
          </p:cNvPr>
          <p:cNvSpPr txBox="1"/>
          <p:nvPr/>
        </p:nvSpPr>
        <p:spPr>
          <a:xfrm>
            <a:off x="5187576" y="25220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7253D3-D4A5-C4FB-7FF2-0E61EEE73689}"/>
              </a:ext>
            </a:extLst>
          </p:cNvPr>
          <p:cNvSpPr txBox="1"/>
          <p:nvPr/>
        </p:nvSpPr>
        <p:spPr>
          <a:xfrm>
            <a:off x="1600200" y="2019300"/>
            <a:ext cx="5786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1" dirty="0">
                <a:solidFill>
                  <a:srgbClr val="7030A0"/>
                </a:solidFill>
                <a:latin typeface="Britannic Bold" panose="020B0903060703020204" pitchFamily="34" charset="0"/>
                <a:ea typeface="Britannic Bold" panose="02000000000000000000" pitchFamily="2" charset="0"/>
              </a:rPr>
              <a:t>It helps to inform decisions</a:t>
            </a:r>
          </a:p>
          <a:p>
            <a:pPr algn="l"/>
            <a:r>
              <a:rPr lang="en-US" sz="2800" i="1" dirty="0">
                <a:solidFill>
                  <a:srgbClr val="7030A0"/>
                </a:solidFill>
                <a:latin typeface="Britannic Bold" panose="020B0903060703020204" pitchFamily="34" charset="0"/>
                <a:ea typeface="Britannic Bold" panose="02000000000000000000" pitchFamily="2" charset="0"/>
              </a:rPr>
              <a:t>About promotions, compensation ,and other HR related matters.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9B5A74-FE30-F0CC-0B1D-C3425D77A3B7}"/>
              </a:ext>
            </a:extLst>
          </p:cNvPr>
          <p:cNvSpPr txBox="1"/>
          <p:nvPr/>
        </p:nvSpPr>
        <p:spPr>
          <a:xfrm>
            <a:off x="5187576" y="25220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32BCC-0B77-1964-B6EB-1C2D73D97FF6}"/>
              </a:ext>
            </a:extLst>
          </p:cNvPr>
          <p:cNvSpPr txBox="1"/>
          <p:nvPr/>
        </p:nvSpPr>
        <p:spPr>
          <a:xfrm>
            <a:off x="1362634" y="4308311"/>
            <a:ext cx="64059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1" dirty="0">
                <a:solidFill>
                  <a:srgbClr val="7030A0"/>
                </a:solidFill>
                <a:latin typeface="Britannic Bold" panose="020B0903060703020204" pitchFamily="34" charset="0"/>
              </a:rPr>
              <a:t>Through regular and proper performance evaluations the company can improve employee productivity.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1771E-C5AF-799B-769A-62E279520098}"/>
              </a:ext>
            </a:extLst>
          </p:cNvPr>
          <p:cNvSpPr txBox="1"/>
          <p:nvPr/>
        </p:nvSpPr>
        <p:spPr>
          <a:xfrm>
            <a:off x="1183341" y="2019300"/>
            <a:ext cx="63589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accent3"/>
                </a:solidFill>
                <a:latin typeface="+mj-lt"/>
              </a:rPr>
              <a:t>Employee performance Analysis is done to help identify areas for improvement, evaluate accomplishment, and provide feedback.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408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lang="en-IN" sz="3200" spc="5"/>
              <a:t>S?</a:t>
            </a:r>
            <a:br>
              <a:rPr lang="en-IN" sz="3200" spc="5"/>
            </a:br>
            <a:br>
              <a:rPr lang="en-IN" sz="3200" spc="5"/>
            </a:br>
            <a:br>
              <a:rPr lang="en-IN" sz="3200" spc="5"/>
            </a:br>
            <a:r>
              <a:rPr lang="en-IN" sz="2800" spc="5"/>
              <a:t>    </a:t>
            </a:r>
            <a:r>
              <a:rPr lang="en-IN" sz="2800" b="0" spc="5"/>
              <a:t>Employees</a:t>
            </a:r>
            <a:br>
              <a:rPr lang="en-IN" sz="2800" b="0" spc="5"/>
            </a:br>
            <a:r>
              <a:rPr lang="en-IN" sz="2800" b="0" spc="5"/>
              <a:t>    Managers</a:t>
            </a:r>
            <a:br>
              <a:rPr lang="en-IN" sz="2800" b="0" spc="5"/>
            </a:br>
            <a:r>
              <a:rPr lang="en-IN" sz="2800" b="0" spc="5"/>
              <a:t>    Employers</a:t>
            </a:r>
            <a:br>
              <a:rPr lang="en-IN" sz="2800" b="0" spc="5"/>
            </a:br>
            <a:r>
              <a:rPr lang="en-IN" sz="2800" b="0" spc="5"/>
              <a:t>    Managerial organisations</a:t>
            </a:r>
            <a:br>
              <a:rPr lang="en-IN" sz="2800" b="0" spc="5"/>
            </a:br>
            <a:r>
              <a:rPr lang="en-IN" sz="2800" b="0" spc="5"/>
              <a:t>    </a:t>
            </a:r>
            <a:r>
              <a:rPr lang="en-IN" sz="2800" b="0" spc="5" dirty="0"/>
              <a:t>Industrial organisations</a:t>
            </a:r>
            <a:br>
              <a:rPr lang="en-IN" sz="2800" b="0" spc="5"/>
            </a:b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A92846F-2189-2A45-80BD-830063A6C60C}"/>
              </a:ext>
            </a:extLst>
          </p:cNvPr>
          <p:cNvSpPr/>
          <p:nvPr/>
        </p:nvSpPr>
        <p:spPr>
          <a:xfrm>
            <a:off x="914400" y="25146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708FA1F5-1A2B-ED92-AB48-3A9340EEE512}"/>
              </a:ext>
            </a:extLst>
          </p:cNvPr>
          <p:cNvSpPr/>
          <p:nvPr/>
        </p:nvSpPr>
        <p:spPr>
          <a:xfrm>
            <a:off x="914400" y="28575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C3EC6EB-089A-153D-D1F5-C2758CF3C6ED}"/>
              </a:ext>
            </a:extLst>
          </p:cNvPr>
          <p:cNvSpPr/>
          <p:nvPr/>
        </p:nvSpPr>
        <p:spPr>
          <a:xfrm>
            <a:off x="882446" y="3313832"/>
            <a:ext cx="205248" cy="22686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1625B23-45E1-B845-BA96-B07EC25AB9DF}"/>
              </a:ext>
            </a:extLst>
          </p:cNvPr>
          <p:cNvSpPr/>
          <p:nvPr/>
        </p:nvSpPr>
        <p:spPr>
          <a:xfrm>
            <a:off x="876300" y="3770165"/>
            <a:ext cx="1905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1067547-F69B-737F-C2EA-434DB99EBBB7}"/>
              </a:ext>
            </a:extLst>
          </p:cNvPr>
          <p:cNvSpPr/>
          <p:nvPr/>
        </p:nvSpPr>
        <p:spPr>
          <a:xfrm>
            <a:off x="876300" y="4161213"/>
            <a:ext cx="205248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6275" y="406400"/>
            <a:ext cx="9645015" cy="6168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3600" spc="10">
                <a:solidFill>
                  <a:schemeClr val="accent2"/>
                </a:solidFill>
              </a:rPr>
              <a:t>O</a:t>
            </a:r>
            <a:r>
              <a:rPr sz="3600" spc="25">
                <a:solidFill>
                  <a:schemeClr val="accent2"/>
                </a:solidFill>
              </a:rPr>
              <a:t>U</a:t>
            </a:r>
            <a:r>
              <a:rPr sz="3600">
                <a:solidFill>
                  <a:schemeClr val="accent2"/>
                </a:solidFill>
              </a:rPr>
              <a:t>R</a:t>
            </a:r>
            <a:r>
              <a:rPr sz="3600" spc="5">
                <a:solidFill>
                  <a:schemeClr val="accent2"/>
                </a:solidFill>
              </a:rPr>
              <a:t> </a:t>
            </a:r>
            <a:r>
              <a:rPr sz="3600" spc="25">
                <a:solidFill>
                  <a:schemeClr val="accent2"/>
                </a:solidFill>
              </a:rPr>
              <a:t>S</a:t>
            </a:r>
            <a:r>
              <a:rPr sz="3600" spc="10">
                <a:solidFill>
                  <a:schemeClr val="accent2"/>
                </a:solidFill>
              </a:rPr>
              <a:t>O</a:t>
            </a:r>
            <a:r>
              <a:rPr sz="3600" spc="25">
                <a:solidFill>
                  <a:schemeClr val="accent2"/>
                </a:solidFill>
              </a:rPr>
              <a:t>LU</a:t>
            </a:r>
            <a:r>
              <a:rPr sz="3600" spc="-35">
                <a:solidFill>
                  <a:schemeClr val="accent2"/>
                </a:solidFill>
              </a:rPr>
              <a:t>T</a:t>
            </a:r>
            <a:r>
              <a:rPr sz="3600" spc="-30">
                <a:solidFill>
                  <a:schemeClr val="accent2"/>
                </a:solidFill>
              </a:rPr>
              <a:t>I</a:t>
            </a:r>
            <a:r>
              <a:rPr sz="3600" spc="10">
                <a:solidFill>
                  <a:schemeClr val="accent2"/>
                </a:solidFill>
              </a:rPr>
              <a:t>O</a:t>
            </a:r>
            <a:r>
              <a:rPr sz="3600">
                <a:solidFill>
                  <a:schemeClr val="accent2"/>
                </a:solidFill>
              </a:rPr>
              <a:t>N</a:t>
            </a:r>
            <a:r>
              <a:rPr sz="3600" spc="-345">
                <a:solidFill>
                  <a:schemeClr val="accent2"/>
                </a:solidFill>
              </a:rPr>
              <a:t> </a:t>
            </a:r>
            <a:r>
              <a:rPr sz="3600" spc="-35">
                <a:solidFill>
                  <a:schemeClr val="accent2"/>
                </a:solidFill>
              </a:rPr>
              <a:t>A</a:t>
            </a:r>
            <a:r>
              <a:rPr sz="3600" spc="-5">
                <a:solidFill>
                  <a:schemeClr val="accent2"/>
                </a:solidFill>
              </a:rPr>
              <a:t>N</a:t>
            </a:r>
            <a:r>
              <a:rPr sz="3600">
                <a:solidFill>
                  <a:schemeClr val="accent2"/>
                </a:solidFill>
              </a:rPr>
              <a:t>D</a:t>
            </a:r>
            <a:r>
              <a:rPr sz="3600" spc="35">
                <a:solidFill>
                  <a:schemeClr val="accent2"/>
                </a:solidFill>
              </a:rPr>
              <a:t> </a:t>
            </a:r>
            <a:r>
              <a:rPr sz="3600" spc="-30">
                <a:solidFill>
                  <a:schemeClr val="accent2"/>
                </a:solidFill>
              </a:rPr>
              <a:t>I</a:t>
            </a:r>
            <a:r>
              <a:rPr sz="3600" spc="-35">
                <a:solidFill>
                  <a:schemeClr val="accent2"/>
                </a:solidFill>
              </a:rPr>
              <a:t>T</a:t>
            </a:r>
            <a:r>
              <a:rPr sz="3600">
                <a:solidFill>
                  <a:schemeClr val="accent2"/>
                </a:solidFill>
              </a:rPr>
              <a:t>S</a:t>
            </a:r>
            <a:r>
              <a:rPr sz="3600" spc="60">
                <a:solidFill>
                  <a:schemeClr val="accent2"/>
                </a:solidFill>
              </a:rPr>
              <a:t> </a:t>
            </a:r>
            <a:r>
              <a:rPr sz="3600" spc="-295">
                <a:solidFill>
                  <a:schemeClr val="accent2"/>
                </a:solidFill>
              </a:rPr>
              <a:t>V</a:t>
            </a:r>
            <a:r>
              <a:rPr sz="3600" spc="-35">
                <a:solidFill>
                  <a:schemeClr val="accent2"/>
                </a:solidFill>
              </a:rPr>
              <a:t>A</a:t>
            </a:r>
            <a:r>
              <a:rPr sz="3600" spc="25">
                <a:solidFill>
                  <a:schemeClr val="accent2"/>
                </a:solidFill>
              </a:rPr>
              <a:t>LU</a:t>
            </a:r>
            <a:r>
              <a:rPr sz="3600">
                <a:solidFill>
                  <a:schemeClr val="accent2"/>
                </a:solidFill>
              </a:rPr>
              <a:t>E</a:t>
            </a:r>
            <a:r>
              <a:rPr sz="3600" spc="-65">
                <a:solidFill>
                  <a:schemeClr val="accent2"/>
                </a:solidFill>
              </a:rPr>
              <a:t> </a:t>
            </a:r>
            <a:r>
              <a:rPr sz="3600" spc="-15">
                <a:solidFill>
                  <a:schemeClr val="accent2"/>
                </a:solidFill>
              </a:rPr>
              <a:t>P</a:t>
            </a:r>
            <a:r>
              <a:rPr sz="3600" spc="-30">
                <a:solidFill>
                  <a:schemeClr val="accent2"/>
                </a:solidFill>
              </a:rPr>
              <a:t>R</a:t>
            </a:r>
            <a:r>
              <a:rPr sz="3600" spc="10">
                <a:solidFill>
                  <a:schemeClr val="accent2"/>
                </a:solidFill>
              </a:rPr>
              <a:t>O</a:t>
            </a:r>
            <a:r>
              <a:rPr sz="3600" spc="-15">
                <a:solidFill>
                  <a:schemeClr val="accent2"/>
                </a:solidFill>
              </a:rPr>
              <a:t>P</a:t>
            </a:r>
            <a:r>
              <a:rPr sz="3600" spc="10">
                <a:solidFill>
                  <a:schemeClr val="accent2"/>
                </a:solidFill>
              </a:rPr>
              <a:t>O</a:t>
            </a:r>
            <a:r>
              <a:rPr sz="3600" spc="25">
                <a:solidFill>
                  <a:schemeClr val="accent2"/>
                </a:solidFill>
              </a:rPr>
              <a:t>S</a:t>
            </a:r>
            <a:r>
              <a:rPr sz="3600" spc="-30">
                <a:solidFill>
                  <a:schemeClr val="accent2"/>
                </a:solidFill>
              </a:rPr>
              <a:t>I</a:t>
            </a:r>
            <a:r>
              <a:rPr sz="3600" spc="-35">
                <a:solidFill>
                  <a:schemeClr val="accent2"/>
                </a:solidFill>
              </a:rPr>
              <a:t>T</a:t>
            </a:r>
            <a:r>
              <a:rPr sz="3600" spc="-30">
                <a:solidFill>
                  <a:schemeClr val="accent2"/>
                </a:solidFill>
              </a:rPr>
              <a:t>I</a:t>
            </a:r>
            <a:r>
              <a:rPr sz="3600" spc="10">
                <a:solidFill>
                  <a:schemeClr val="accent2"/>
                </a:solidFill>
              </a:rPr>
              <a:t>O</a:t>
            </a:r>
            <a:r>
              <a:rPr sz="3600">
                <a:solidFill>
                  <a:schemeClr val="accent2"/>
                </a:solidFill>
              </a:rPr>
              <a:t>N</a:t>
            </a:r>
            <a:br>
              <a:rPr lang="en-IN" sz="3600">
                <a:solidFill>
                  <a:schemeClr val="accent2"/>
                </a:solidFill>
              </a:rPr>
            </a:br>
            <a:br>
              <a:rPr lang="en-IN" sz="3600">
                <a:solidFill>
                  <a:schemeClr val="accent2"/>
                </a:solidFill>
              </a:rPr>
            </a:br>
            <a:r>
              <a:rPr lang="en-IN" sz="3600">
                <a:solidFill>
                  <a:schemeClr val="accent2"/>
                </a:solidFill>
              </a:rPr>
              <a:t>                   </a:t>
            </a:r>
            <a:r>
              <a:rPr lang="en-IN" sz="2800" b="0">
                <a:solidFill>
                  <a:schemeClr val="accent2"/>
                </a:solidFill>
              </a:rPr>
              <a:t>Conditional formatting - missing </a:t>
            </a:r>
            <a:br>
              <a:rPr lang="en-IN" sz="2800" b="0">
                <a:solidFill>
                  <a:schemeClr val="accent2"/>
                </a:solidFill>
              </a:rPr>
            </a:br>
            <a:r>
              <a:rPr lang="en-IN" sz="2800" b="0">
                <a:solidFill>
                  <a:schemeClr val="accent2"/>
                </a:solidFill>
              </a:rPr>
              <a:t>                         Pivot tables - summary</a:t>
            </a:r>
            <a:br>
              <a:rPr lang="en-IN" sz="2800" b="0">
                <a:solidFill>
                  <a:schemeClr val="accent2"/>
                </a:solidFill>
              </a:rPr>
            </a:br>
            <a:r>
              <a:rPr lang="en-IN" sz="2800" b="0">
                <a:solidFill>
                  <a:schemeClr val="accent2"/>
                </a:solidFill>
              </a:rPr>
              <a:t>                         Charts – trend </a:t>
            </a:r>
            <a:br>
              <a:rPr lang="en-IN" sz="2800" b="0">
                <a:solidFill>
                  <a:schemeClr val="accent2"/>
                </a:solidFill>
              </a:rPr>
            </a:br>
            <a:r>
              <a:rPr lang="en-IN" sz="2800" b="0">
                <a:solidFill>
                  <a:schemeClr val="accent2"/>
                </a:solidFill>
              </a:rPr>
              <a:t>                         Filtering and Formula - performance</a:t>
            </a:r>
            <a:br>
              <a:rPr lang="en-IN" sz="2800" b="0">
                <a:solidFill>
                  <a:schemeClr val="accent2"/>
                </a:solidFill>
              </a:rPr>
            </a:br>
            <a:r>
              <a:rPr lang="en-IN" sz="2800" b="0">
                <a:solidFill>
                  <a:schemeClr val="accent2"/>
                </a:solidFill>
              </a:rPr>
              <a:t>                         Graph – data visualization  </a:t>
            </a:r>
            <a:br>
              <a:rPr lang="en-IN" sz="3600" b="0">
                <a:solidFill>
                  <a:schemeClr val="accent2"/>
                </a:solidFill>
              </a:rPr>
            </a:br>
            <a:br>
              <a:rPr lang="en-IN" sz="3600">
                <a:solidFill>
                  <a:schemeClr val="accent2"/>
                </a:solidFill>
              </a:rPr>
            </a:br>
            <a:br>
              <a:rPr lang="en-IN" sz="3600">
                <a:solidFill>
                  <a:schemeClr val="accent2"/>
                </a:solidFill>
              </a:rPr>
            </a:br>
            <a:br>
              <a:rPr lang="en-IN" sz="3600">
                <a:solidFill>
                  <a:schemeClr val="accent2"/>
                </a:solidFill>
              </a:rPr>
            </a:br>
            <a:br>
              <a:rPr lang="en-IN" sz="3600">
                <a:solidFill>
                  <a:schemeClr val="accent2"/>
                </a:solidFill>
              </a:rPr>
            </a:br>
            <a:endParaRPr sz="3600">
              <a:solidFill>
                <a:schemeClr val="accent2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70541"/>
            <a:ext cx="8125703" cy="510909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DATASET DESCRIPTION:</a:t>
            </a:r>
            <a:br>
              <a:rPr lang="en-I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4000" b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lang="en-IN" sz="4000" b="0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8600" y="2019300"/>
            <a:ext cx="85340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(Z8&gt;=5,”VERY HIGH”,Z8&gt;=4,”HIGH”,Z8&gt;=3,”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NVL</a:t>
            </a: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”,TRUE,”LOW”) </a:t>
            </a: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:</vt:lpstr>
      <vt:lpstr>PROJECT OVERVIEW</vt:lpstr>
      <vt:lpstr>WHO ARE THE END USERS?       Employees     Managers     Employers     Managerial organisations     Industrial organisations </vt:lpstr>
      <vt:lpstr>OUR SOLUTION AND ITS VALUE PROPOSITION                     Conditional formatting - missing                           Pivot tables - summary                          Charts – trend                           Filtering and Formula - performance                          Graph – data visualization       </vt:lpstr>
      <vt:lpstr> DATASET DESCRIPTION:  Employee = Kaggle   26 – Features   9 -  Features   Employee id – numerical values   Name – text   Employee type   Performance level   Employee rating – numerical values </vt:lpstr>
      <vt:lpstr>THE "WOW" IN OUR SOLUTION</vt:lpstr>
      <vt:lpstr>PowerPoint Presentation</vt:lpstr>
      <vt:lpstr>Results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akshaya Govindarajan</cp:lastModifiedBy>
  <cp:revision>11</cp:revision>
  <dcterms:created xsi:type="dcterms:W3CDTF">2024-03-29T15:07:22Z</dcterms:created>
  <dcterms:modified xsi:type="dcterms:W3CDTF">2024-08-30T18:49:13Z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