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6.xml" ContentType="application/vnd.openxmlformats-officedocument.themeOverr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4"/>
  </p:sldMasterIdLst>
  <p:notesMasterIdLst>
    <p:notesMasterId r:id="rId15"/>
  </p:notesMasterIdLst>
  <p:sldIdLst>
    <p:sldId id="303" r:id="rId5"/>
    <p:sldId id="3876" r:id="rId6"/>
    <p:sldId id="3886" r:id="rId7"/>
    <p:sldId id="3889" r:id="rId8"/>
    <p:sldId id="3890" r:id="rId9"/>
    <p:sldId id="3888" r:id="rId10"/>
    <p:sldId id="3891" r:id="rId11"/>
    <p:sldId id="3893" r:id="rId12"/>
    <p:sldId id="3887" r:id="rId13"/>
    <p:sldId id="3892" r:id="rId14"/>
  </p:sldIdLst>
  <p:sldSz cx="12192000" cy="6858000"/>
  <p:notesSz cx="6858000" cy="9144000"/>
  <p:embeddedFontLst>
    <p:embeddedFont>
      <p:font typeface="Open Sans" panose="020B060603050402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C108949-F49F-D0F9-EFB8-8E7688ABE62E}" name="Kumar, Nitish" initials="KN" userId="S::nitishkumar44@deloitte.com::a8398cf0-a0f8-4fd6-ac2e-c367d0f58972" providerId="AD"/>
  <p188:author id="{46D126CD-EA8D-23E1-BF8F-4553E81F1A84}" name="Zalavadia, Parth" initials="ZP" userId="S::pjagdishzalavadia@deloitte.com::f6ed9717-0e3e-4b6f-b56b-4d9d3d94e88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il, Rishikesh" initials="PR" lastIdx="1" clrIdx="0">
    <p:extLst>
      <p:ext uri="{19B8F6BF-5375-455C-9EA6-DF929625EA0E}">
        <p15:presenceInfo xmlns:p15="http://schemas.microsoft.com/office/powerpoint/2012/main" userId="S::rispatil@deloitte.com::91fb0937-f308-4d4e-a989-225965ece6b2" providerId="AD"/>
      </p:ext>
    </p:extLst>
  </p:cmAuthor>
  <p:cmAuthor id="2" name="Bishop, Grant" initials="BG" lastIdx="45" clrIdx="1">
    <p:extLst>
      <p:ext uri="{19B8F6BF-5375-455C-9EA6-DF929625EA0E}">
        <p15:presenceInfo xmlns:p15="http://schemas.microsoft.com/office/powerpoint/2012/main" userId="S::grbishop@deloitte.com::aa3ff02a-682a-4bc5-9b2d-c30961aa31e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26FC0"/>
    <a:srgbClr val="F5AE67"/>
    <a:srgbClr val="E87A30"/>
    <a:srgbClr val="671E75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27D622-E084-5F87-3F66-0D268ED19438}" v="157" dt="2025-09-19T10:51:57.316"/>
    <p1510:client id="{443CA4BF-4951-92CD-E126-355F5A6013F8}" v="13" dt="2025-09-19T16:38:18.842"/>
    <p1510:client id="{4D833E04-240E-5841-6FB6-A92A5CE6B634}" v="409" dt="2025-09-19T14:25:35.701"/>
    <p1510:client id="{501E042A-AD9B-36AA-85D1-7A9608572AB1}" v="237" dt="2025-09-19T16:53:22.145"/>
    <p1510:client id="{6770902D-5B8A-257B-8106-110C904C2916}" v="617" dt="2025-09-19T14:50:01.006"/>
    <p1510:client id="{9A3B3378-AFD1-C8C0-9DED-5B9B9C87F0DB}" v="10" dt="2025-09-19T14:08:01.779"/>
    <p1510:client id="{AD73713D-5569-7E70-27D4-E03B242A2BD6}" v="29" dt="2025-09-19T14:31:08.727"/>
    <p1510:client id="{C2C87B0B-F499-E678-BC24-012D161C1612}" v="138" dt="2025-09-19T11:50:24.760"/>
    <p1510:client id="{C5A27E75-AD45-498A-A9A6-800742BBA009}" v="9" dt="2025-09-19T14:12:35.917"/>
    <p1510:client id="{EDF3B5DC-0892-D6D8-950B-3931DF40C2B2}" v="116" dt="2025-09-19T12:28:02.677"/>
    <p1510:client id="{F8A60EF5-365B-5BD0-B269-680BA9533273}" v="101" dt="2025-09-19T14:04:24.1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2" d="100"/>
          <a:sy n="32" d="100"/>
        </p:scale>
        <p:origin x="110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https://amedeloitte.sharepoint.com/sites/CHRISTUSHealthPodEngagement/Shared%20Documents/General/Project%20Management/Work%20Packet%20Dashboard%20Master%20&amp;%20Work%20Packet%20Templates/CHRISTUS%20Health_Deloitte%20Work%20Packet%20Dashboard_Master_October%20202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https://amedeloitte.sharepoint.com/sites/CHRISTUSHealthPodEngagement/Shared%20Documents/General/Project%20Management/Work%20Packet%20Dashboard%20Master%20&amp;%20Work%20Packet%20Templates/CHRISTUS%20Health_Deloitte%20Work%20Packet%20Dashboard_Master_October%20202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../embeddings/oleObject2.bin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../embeddings/oleObject3.bin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4.bin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https://amedeloitte.sharepoint.com/sites/CHRISTUSHealthPodEngagement/Shared%20Documents/General/Project%20Management/Work%20Packet%20Dashboard%20Master%20&amp;%20Work%20Packet%20Templates/CHRISTUS%20Health_Deloitte%20Work%20Packet%20Dashboard_Master_October%20202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https://amedeloitte.sharepoint.com/sites/CHRISTUSHealthPodEngagement/Shared%20Documents/General/Project%20Management/Work%20Packet%20Dashboard%20Master%20&amp;%20Work%20Packet%20Templates/CHRISTUS%20Health_Deloitte%20Work%20Packet%20Dashboard_Master_October%20202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../embeddings/oleObject5.bin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SER Utilized Hours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F79646">
                <a:lumMod val="60000"/>
                <a:lumOff val="40000"/>
              </a:srgbClr>
            </a:solidFill>
          </c:spPr>
          <c:dPt>
            <c:idx val="0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92-48D3-9C2D-AE5687D73B7F}"/>
              </c:ext>
            </c:extLst>
          </c:dPt>
          <c:dPt>
            <c:idx val="1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92-48D3-9C2D-AE5687D73B7F}"/>
              </c:ext>
            </c:extLst>
          </c:dPt>
          <c:dLbls>
            <c:delete val="1"/>
          </c:dLbls>
          <c:cat>
            <c:strRef>
              <c:f>'[CHRISTUS Health_Deloitte Work Packet Dashboard_Master_October 2022 Refresh.xlsx]Utilized Hours'!$B$30:$B$31</c:f>
              <c:strCache>
                <c:ptCount val="2"/>
                <c:pt idx="0">
                  <c:v>Available Hours</c:v>
                </c:pt>
                <c:pt idx="1">
                  <c:v>Utilized Hours</c:v>
                </c:pt>
              </c:strCache>
            </c:strRef>
          </c:cat>
          <c:val>
            <c:numRef>
              <c:f>'[CHRISTUS Health_Deloitte Work Packet Dashboard_Master_October 2022 Refresh.xlsx]Utilized Hours'!$C$30:$C$31</c:f>
              <c:numCache>
                <c:formatCode>General</c:formatCode>
                <c:ptCount val="2"/>
                <c:pt idx="0">
                  <c:v>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3C7-4617-AC3F-D8E9D318EF44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Cogito Utilized Hours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F79646">
                <a:lumMod val="60000"/>
                <a:lumOff val="40000"/>
              </a:srgbClr>
            </a:solidFill>
          </c:spPr>
          <c:dPt>
            <c:idx val="0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169-4707-9BEC-8BCF4A20C9F2}"/>
              </c:ext>
            </c:extLst>
          </c:dPt>
          <c:dPt>
            <c:idx val="1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C169-4707-9BEC-8BCF4A20C9F2}"/>
              </c:ext>
            </c:extLst>
          </c:dPt>
          <c:dLbls>
            <c:delete val="1"/>
          </c:dLbls>
          <c:cat>
            <c:strRef>
              <c:f>'[CHRISTUS Health_Deloitte Work Packet Dashboard_Master_October 2022 Refresh.xlsx]Utilized Hours'!$B$36:$B$37</c:f>
              <c:strCache>
                <c:ptCount val="2"/>
                <c:pt idx="0">
                  <c:v>Available Hours</c:v>
                </c:pt>
                <c:pt idx="1">
                  <c:v>Utilized Hours</c:v>
                </c:pt>
              </c:strCache>
            </c:strRef>
          </c:cat>
          <c:val>
            <c:numRef>
              <c:f>'[CHRISTUS Health_Deloitte Work Packet Dashboard_Master_October 2022 Refresh.xlsx]Utilized Hours'!$C$36:$C$37</c:f>
              <c:numCache>
                <c:formatCode>General</c:formatCode>
                <c:ptCount val="2"/>
                <c:pt idx="0">
                  <c:v>0</c:v>
                </c:pt>
                <c:pt idx="1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E14-46BE-9CA6-5FFA15682A5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MyChart Utilized Hours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F79646">
                <a:lumMod val="60000"/>
                <a:lumOff val="40000"/>
              </a:srgbClr>
            </a:solidFill>
          </c:spPr>
          <c:dPt>
            <c:idx val="0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581E-4CE3-B63C-1D5CE92DCAB9}"/>
              </c:ext>
            </c:extLst>
          </c:dPt>
          <c:dPt>
            <c:idx val="1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581E-4CE3-B63C-1D5CE92DCAB9}"/>
              </c:ext>
            </c:extLst>
          </c:dPt>
          <c:dLbls>
            <c:delete val="1"/>
          </c:dLbls>
          <c:cat>
            <c:strRef>
              <c:f>'[CHRISTUS Health_Deloitte Work Packet Dashboard_Master_October 2022 Refresh.xlsx]Utilized Hours'!$B$36:$B$37</c:f>
              <c:strCache>
                <c:ptCount val="2"/>
                <c:pt idx="0">
                  <c:v>Available Hours</c:v>
                </c:pt>
                <c:pt idx="1">
                  <c:v>Utilized Hours</c:v>
                </c:pt>
              </c:strCache>
            </c:strRef>
          </c:cat>
          <c:val>
            <c:numRef>
              <c:f>'[CHRISTUS Health_Deloitte Work Packet Dashboard_Master_October 2022 Refresh.xlsx]Utilized Hours'!$C$36:$C$37</c:f>
              <c:numCache>
                <c:formatCode>General</c:formatCode>
                <c:ptCount val="2"/>
                <c:pt idx="0">
                  <c:v>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81E-4CE3-B63C-1D5CE92DCAB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Bridges Utilized Hours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F79646">
                <a:lumMod val="60000"/>
                <a:lumOff val="40000"/>
              </a:srgbClr>
            </a:solidFill>
          </c:spPr>
          <c:dPt>
            <c:idx val="0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6E6E-484B-B141-E077AC49C950}"/>
              </c:ext>
            </c:extLst>
          </c:dPt>
          <c:dPt>
            <c:idx val="1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6E6E-484B-B141-E077AC49C950}"/>
              </c:ext>
            </c:extLst>
          </c:dPt>
          <c:dLbls>
            <c:delete val="1"/>
          </c:dLbls>
          <c:cat>
            <c:strRef>
              <c:f>'[CHRISTUS Health_Deloitte Work Packet Dashboard_Master_October 2022 Refresh.xlsx]Utilized Hours'!$B$30:$B$31</c:f>
              <c:strCache>
                <c:ptCount val="2"/>
                <c:pt idx="0">
                  <c:v>Available Hours</c:v>
                </c:pt>
                <c:pt idx="1">
                  <c:v>Utilized Hours</c:v>
                </c:pt>
              </c:strCache>
            </c:strRef>
          </c:cat>
          <c:val>
            <c:numRef>
              <c:f>'[CHRISTUS Health_Deloitte Work Packet Dashboard_Master_October 2022 Refresh.xlsx]Utilized Hours'!$C$30:$C$31</c:f>
              <c:numCache>
                <c:formatCode>General</c:formatCode>
                <c:ptCount val="2"/>
                <c:pt idx="0">
                  <c:v>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E6E-484B-B141-E077AC49C95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CareLink Utilized Hours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F79646">
                <a:lumMod val="60000"/>
                <a:lumOff val="40000"/>
              </a:srgbClr>
            </a:solidFill>
          </c:spPr>
          <c:dPt>
            <c:idx val="0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4AB-4214-BD31-7C67891A02C6}"/>
              </c:ext>
            </c:extLst>
          </c:dPt>
          <c:dPt>
            <c:idx val="1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94AB-4214-BD31-7C67891A02C6}"/>
              </c:ext>
            </c:extLst>
          </c:dPt>
          <c:cat>
            <c:strRef>
              <c:f>'[CHRISTUS Health_Deloitte Work Packet Dashboard_Master_October 2022 Refresh.xlsx]Utilized Hours'!$B$32:$B$33</c:f>
              <c:strCache>
                <c:ptCount val="2"/>
                <c:pt idx="0">
                  <c:v>Available Hours</c:v>
                </c:pt>
                <c:pt idx="1">
                  <c:v>Utilized Hours</c:v>
                </c:pt>
              </c:strCache>
            </c:strRef>
          </c:cat>
          <c:val>
            <c:numRef>
              <c:f>'[CHRISTUS Health_Deloitte Work Packet Dashboard_Master_October 2022 Refresh.xlsx]Utilized Hours'!$C$32:$C$33</c:f>
              <c:numCache>
                <c:formatCode>General</c:formatCode>
                <c:ptCount val="2"/>
                <c:pt idx="0">
                  <c:v>0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4AB-4214-BD31-7C67891A02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Clarity Utilized Hours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F79646">
                <a:lumMod val="60000"/>
                <a:lumOff val="40000"/>
              </a:srgbClr>
            </a:solidFill>
          </c:spPr>
          <c:dPt>
            <c:idx val="0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4875-4721-A36A-FD876A766CD5}"/>
              </c:ext>
            </c:extLst>
          </c:dPt>
          <c:dPt>
            <c:idx val="1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4875-4721-A36A-FD876A766CD5}"/>
              </c:ext>
            </c:extLst>
          </c:dPt>
          <c:dLbls>
            <c:delete val="1"/>
          </c:dLbls>
          <c:cat>
            <c:strRef>
              <c:f>'[CHRISTUS Health_Deloitte Work Packet Dashboard_Master_October 2022 Refresh.xlsx]Utilized Hours'!$B$36:$B$37</c:f>
              <c:strCache>
                <c:ptCount val="2"/>
                <c:pt idx="0">
                  <c:v>Available Hours</c:v>
                </c:pt>
                <c:pt idx="1">
                  <c:v>Utilized Hours</c:v>
                </c:pt>
              </c:strCache>
            </c:strRef>
          </c:cat>
          <c:val>
            <c:numRef>
              <c:f>'[CHRISTUS Health_Deloitte Work Packet Dashboard_Master_October 2022 Refresh.xlsx]Utilized Hours'!$C$36:$C$37</c:f>
              <c:numCache>
                <c:formatCode>General</c:formatCode>
                <c:ptCount val="2"/>
                <c:pt idx="0">
                  <c:v>0</c:v>
                </c:pt>
                <c:pt idx="1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875-4721-A36A-FD876A766CD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QA Utilized Hours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F79646">
                <a:lumMod val="60000"/>
                <a:lumOff val="40000"/>
              </a:srgbClr>
            </a:solidFill>
          </c:spPr>
          <c:dPt>
            <c:idx val="0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92-48D3-9C2D-AE5687D73B7F}"/>
              </c:ext>
            </c:extLst>
          </c:dPt>
          <c:dPt>
            <c:idx val="1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92-48D3-9C2D-AE5687D73B7F}"/>
              </c:ext>
            </c:extLst>
          </c:dPt>
          <c:dLbls>
            <c:delete val="1"/>
          </c:dLbls>
          <c:cat>
            <c:strRef>
              <c:f>'[CHRISTUS Health_Deloitte Work Packet Dashboard_Master_October 2022 Refresh.xlsx]Utilized Hours'!$B$30:$B$31</c:f>
              <c:strCache>
                <c:ptCount val="2"/>
                <c:pt idx="0">
                  <c:v>Available Hours</c:v>
                </c:pt>
                <c:pt idx="1">
                  <c:v>Utilized Hours</c:v>
                </c:pt>
              </c:strCache>
            </c:strRef>
          </c:cat>
          <c:val>
            <c:numRef>
              <c:f>'[CHRISTUS Health_Deloitte Work Packet Dashboard_Master_October 2022 Refresh.xlsx]Utilized Hours'!$C$30:$C$31</c:f>
              <c:numCache>
                <c:formatCode>General</c:formatCode>
                <c:ptCount val="2"/>
                <c:pt idx="0">
                  <c:v>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3C7-4617-AC3F-D8E9D318EF44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EC-DC Utilized Hours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5AE67"/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6E6E-484B-B141-E077AC49C950}"/>
              </c:ext>
            </c:extLst>
          </c:dPt>
          <c:dPt>
            <c:idx val="1"/>
            <c:bubble3D val="0"/>
            <c:spPr>
              <a:solidFill>
                <a:srgbClr val="F79646">
                  <a:lumMod val="60000"/>
                  <a:lumOff val="40000"/>
                </a:srgbClr>
              </a:soli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6E6E-484B-B141-E077AC49C950}"/>
              </c:ext>
            </c:extLst>
          </c:dPt>
          <c:dLbls>
            <c:delete val="1"/>
          </c:dLbls>
          <c:cat>
            <c:strRef>
              <c:f>'[CHRISTUS Health_Deloitte Work Packet Dashboard_Master_October 2022 Refresh.xlsx]Utilized Hours'!$B$30:$B$31</c:f>
              <c:strCache>
                <c:ptCount val="2"/>
                <c:pt idx="0">
                  <c:v>Available Hours</c:v>
                </c:pt>
                <c:pt idx="1">
                  <c:v>Utilized Hours</c:v>
                </c:pt>
              </c:strCache>
            </c:strRef>
          </c:cat>
          <c:val>
            <c:numRef>
              <c:f>'[CHRISTUS Health_Deloitte Work Packet Dashboard_Master_October 2022 Refresh.xlsx]Utilized Hours'!$C$30:$C$31</c:f>
              <c:numCache>
                <c:formatCode>General</c:formatCode>
                <c:ptCount val="2"/>
                <c:pt idx="0">
                  <c:v>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E6E-484B-B141-E077AC49C95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sz="1400">
                <a:solidFill>
                  <a:schemeClr val="tx1">
                    <a:lumMod val="50000"/>
                  </a:schemeClr>
                </a:solidFill>
                <a:latin typeface="+mj-lt"/>
              </a:rPr>
              <a:t>Test Automation Utilized Hours</a:t>
            </a:r>
          </a:p>
        </c:rich>
      </c:tx>
      <c:layout>
        <c:manualLayout>
          <c:xMode val="edge"/>
          <c:yMode val="edge"/>
          <c:x val="0.20956373492878577"/>
          <c:y val="7.6224208808717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Utilization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rgbClr val="E87A30"/>
              </a:solidFill>
            </a:ln>
          </c:spPr>
          <c:dPt>
            <c:idx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426FC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CF2-421C-BEEE-F9F4D6BB4B2F}"/>
              </c:ext>
            </c:extLst>
          </c:dPt>
          <c:dPt>
            <c:idx val="1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E87A3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CF2-421C-BEEE-F9F4D6BB4B2F}"/>
              </c:ext>
            </c:extLst>
          </c:dPt>
          <c:cat>
            <c:strRef>
              <c:f>Sheet1!$A$2:$A$3</c:f>
              <c:strCache>
                <c:ptCount val="2"/>
                <c:pt idx="0">
                  <c:v>Avaliable Hours</c:v>
                </c:pt>
                <c:pt idx="1">
                  <c:v>Utilized Hours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 formatCode="0%">
                  <c:v>0</c:v>
                </c:pt>
                <c:pt idx="1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51-4846-BCAD-BA5585478B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770630197716881"/>
          <c:y val="0.87060210322798526"/>
          <c:w val="0.50193509323980923"/>
          <c:h val="8.57528351004279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21943-350D-4AAA-BB44-C822C3A37900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21FB3-FA6F-4C75-AC59-A84E83583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3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21FB3-FA6F-4C75-AC59-A84E83583C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65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D572C-0642-445C-95EA-9BF60C5DC7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55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D572C-0642-445C-95EA-9BF60C5DC7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64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D572C-0642-445C-95EA-9BF60C5DC7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25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D572C-0642-445C-95EA-9BF60C5DC7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25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D572C-0642-445C-95EA-9BF60C5DC7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44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D572C-0642-445C-95EA-9BF60C5DC7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42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D572C-0642-445C-95EA-9BF60C5DC7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94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D572C-0642-445C-95EA-9BF60C5DC7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07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D572C-0642-445C-95EA-9BF60C5DC7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8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ACBF05-30FA-4270-B2DB-C9096FC2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243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with Two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808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808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226F5-9DD4-461D-B923-E898C6CD8A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8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06988-DB0A-4A7A-8E6F-92124D93E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535113"/>
            <a:ext cx="10972800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808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8627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F03C5-12A3-4E7B-BAFE-0B0A4C8D3E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80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57680-CBF0-4A9F-B861-CAC730B26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24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98797-A166-4045-949B-5C34A4BA80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97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535ADF-DDA2-4ADF-85C8-BB2F28B17E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37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4CCB0-30CB-4BE9-9488-2BBFC27F32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75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64202" y="6315346"/>
            <a:ext cx="876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E36D061-70AC-41EE-A47E-84FD7C996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52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 Font Header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89600" y="6324603"/>
            <a:ext cx="862541" cy="365125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9745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62349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501651" y="317500"/>
            <a:ext cx="11162349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501651" y="1665289"/>
            <a:ext cx="11165416" cy="47139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39911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ACBF05-30FA-4270-B2DB-C9096FC2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8838D6-5A75-4EA7-B71D-A12B80DA3FAC}"/>
              </a:ext>
            </a:extLst>
          </p:cNvPr>
          <p:cNvSpPr txBox="1"/>
          <p:nvPr userDrawn="1"/>
        </p:nvSpPr>
        <p:spPr>
          <a:xfrm>
            <a:off x="9906000" y="5830955"/>
            <a:ext cx="2008094" cy="8495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9" name="Picture 2" descr="Free Download CHRISTUS Health Logo Vector from Tukuz.Com">
            <a:extLst>
              <a:ext uri="{FF2B5EF4-FFF2-40B4-BE49-F238E27FC236}">
                <a16:creationId xmlns:a16="http://schemas.microsoft.com/office/drawing/2014/main" id="{4088AA87-4578-46D4-A0EC-95736198BD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677" y="5724931"/>
            <a:ext cx="1754841" cy="97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67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 PLACEHOL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591671"/>
          </a:xfrm>
          <a:solidFill>
            <a:srgbClr val="671E75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5D06988-DB0A-4A7A-8E6F-92124D93EB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8B0A0-9DB7-48FD-BC9C-515970487CB8}"/>
              </a:ext>
            </a:extLst>
          </p:cNvPr>
          <p:cNvSpPr txBox="1"/>
          <p:nvPr userDrawn="1"/>
        </p:nvSpPr>
        <p:spPr>
          <a:xfrm>
            <a:off x="9906000" y="5830955"/>
            <a:ext cx="2008094" cy="8495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10" name="Picture 2" descr="Free Download CHRISTUS Health Logo Vector from Tukuz.Com">
            <a:extLst>
              <a:ext uri="{FF2B5EF4-FFF2-40B4-BE49-F238E27FC236}">
                <a16:creationId xmlns:a16="http://schemas.microsoft.com/office/drawing/2014/main" id="{BCC3E8AE-4929-4431-B814-B87872AD10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677" y="5724931"/>
            <a:ext cx="1754841" cy="97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5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660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06988-DB0A-4A7A-8E6F-92124D93E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101272" y="6211891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FF0000"/>
                </a:solidFill>
              </a:rPr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131408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06988-DB0A-4A7A-8E6F-92124D93E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7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74875"/>
            <a:ext cx="10972800" cy="3951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06988-DB0A-4A7A-8E6F-92124D93E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535113"/>
            <a:ext cx="10972800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808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919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B6B38-3BC5-4791-ADCC-4C2C5F1AF8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6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On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10972800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808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226F5-9DD4-461D-B923-E898C6CD8A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56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1E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64202" y="6315346"/>
            <a:ext cx="876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E36D061-70AC-41EE-A47E-84FD7C996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782EBE-76DF-450B-A1F1-B4311CCC9D01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9943259" y="5890835"/>
            <a:ext cx="19335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7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</p:sldLayoutIdLst>
  <p:hf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3500" kern="1200">
          <a:solidFill>
            <a:schemeClr val="tx1"/>
          </a:solidFill>
          <a:latin typeface="Arial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500">
          <a:solidFill>
            <a:schemeClr val="tx1"/>
          </a:solidFill>
          <a:latin typeface="Arial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openxmlformats.org/officeDocument/2006/relationships/slideLayout" Target="../slideLayouts/slideLayout3.xml"/><Relationship Id="rId7" Type="http://schemas.openxmlformats.org/officeDocument/2006/relationships/chart" Target="../charts/char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0.xml"/><Relationship Id="rId9" Type="http://schemas.openxmlformats.org/officeDocument/2006/relationships/chart" Target="../charts/char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slideLayout" Target="../slideLayouts/slideLayout3.xml"/><Relationship Id="rId7" Type="http://schemas.openxmlformats.org/officeDocument/2006/relationships/chart" Target="../charts/chart1.xml"/><Relationship Id="rId12" Type="http://schemas.openxmlformats.org/officeDocument/2006/relationships/chart" Target="../charts/chart6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3.emf"/><Relationship Id="rId11" Type="http://schemas.openxmlformats.org/officeDocument/2006/relationships/chart" Target="../charts/chart5.xml"/><Relationship Id="rId5" Type="http://schemas.openxmlformats.org/officeDocument/2006/relationships/oleObject" Target="../embeddings/oleObject1.bin"/><Relationship Id="rId10" Type="http://schemas.openxmlformats.org/officeDocument/2006/relationships/chart" Target="../charts/chart4.xml"/><Relationship Id="rId4" Type="http://schemas.openxmlformats.org/officeDocument/2006/relationships/notesSlide" Target="../notesSlides/notesSlide9.xml"/><Relationship Id="rId9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1E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209800" y="2130428"/>
            <a:ext cx="7772400" cy="1470025"/>
          </a:xfrm>
          <a:solidFill>
            <a:srgbClr val="671E75"/>
          </a:solidFill>
        </p:spPr>
        <p:txBody>
          <a:bodyPr/>
          <a:lstStyle/>
          <a:p>
            <a:pPr algn="l"/>
            <a:r>
              <a:rPr lang="en-US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Weekly CHRISTUS Health</a:t>
            </a:r>
            <a:br>
              <a:rPr lang="en-US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Deloitte Build Team Status Report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8C581739-8C99-4CB5-B972-57FE3B7C5090}"/>
              </a:ext>
            </a:extLst>
          </p:cNvPr>
          <p:cNvSpPr txBox="1">
            <a:spLocks/>
          </p:cNvSpPr>
          <p:nvPr/>
        </p:nvSpPr>
        <p:spPr bwMode="auto">
          <a:xfrm>
            <a:off x="2209800" y="3429003"/>
            <a:ext cx="7772400" cy="613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35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35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defRPr/>
            </a:pPr>
            <a:r>
              <a:rPr lang="en-US" sz="2400" b="1">
                <a:latin typeface="Open Sans"/>
                <a:ea typeface="Open Sans"/>
                <a:cs typeface="Open Sans"/>
              </a:rPr>
              <a:t>September 26th, 2025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0395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Object 28" hidden="1">
            <a:extLst>
              <a:ext uri="{FF2B5EF4-FFF2-40B4-BE49-F238E27FC236}">
                <a16:creationId xmlns:a16="http://schemas.microsoft.com/office/drawing/2014/main" id="{3636E115-5E1B-4F14-AF9E-7710AEBB7D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29" name="Object 28" hidden="1">
                        <a:extLst>
                          <a:ext uri="{FF2B5EF4-FFF2-40B4-BE49-F238E27FC236}">
                            <a16:creationId xmlns:a16="http://schemas.microsoft.com/office/drawing/2014/main" id="{3636E115-5E1B-4F14-AF9E-7710AEBB7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3803FD3E-B1A5-4B86-827A-87806B3A1A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 pitchFamily="50" charset="0"/>
              <a:sym typeface="Chronicle Display Black" pitchFamily="50" charset="0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593DCDB-F8CB-49B3-9AEF-CFC9146AC8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7032336"/>
              </p:ext>
            </p:extLst>
          </p:nvPr>
        </p:nvGraphicFramePr>
        <p:xfrm>
          <a:off x="3803207" y="3599644"/>
          <a:ext cx="4585587" cy="2250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F73F8B6-D25E-47F2-BFFD-FDD187ABD3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1630676"/>
              </p:ext>
            </p:extLst>
          </p:nvPr>
        </p:nvGraphicFramePr>
        <p:xfrm>
          <a:off x="867956" y="1124561"/>
          <a:ext cx="4689766" cy="2304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E2596A8-71AF-EF69-987B-E337D646CA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5408599"/>
              </p:ext>
            </p:extLst>
          </p:nvPr>
        </p:nvGraphicFramePr>
        <p:xfrm>
          <a:off x="7126575" y="1178212"/>
          <a:ext cx="3596750" cy="2250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" name="Title 8">
            <a:extLst>
              <a:ext uri="{FF2B5EF4-FFF2-40B4-BE49-F238E27FC236}">
                <a16:creationId xmlns:a16="http://schemas.microsoft.com/office/drawing/2014/main" id="{76C02369-2DE7-DFC3-A69E-5A0A1AE1D969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200234" cy="464218"/>
          </a:xfrm>
          <a:prstGeom prst="rect">
            <a:avLst/>
          </a:prstGeom>
          <a:solidFill>
            <a:srgbClr val="671E75"/>
          </a:solidFill>
        </p:spPr>
        <p:txBody>
          <a:bodyPr vert="horz" lIns="0" tIns="4572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Week </a:t>
            </a:r>
            <a:r>
              <a:rPr lang="en-US" sz="2400" b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Ending 09/26 </a:t>
            </a:r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- Work Packet Status Report</a:t>
            </a:r>
          </a:p>
        </p:txBody>
      </p:sp>
    </p:spTree>
    <p:extLst>
      <p:ext uri="{BB962C8B-B14F-4D97-AF65-F5344CB8AC3E}">
        <p14:creationId xmlns:p14="http://schemas.microsoft.com/office/powerpoint/2010/main" val="298816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Object 28" hidden="1">
            <a:extLst>
              <a:ext uri="{FF2B5EF4-FFF2-40B4-BE49-F238E27FC236}">
                <a16:creationId xmlns:a16="http://schemas.microsoft.com/office/drawing/2014/main" id="{3636E115-5E1B-4F14-AF9E-7710AEBB7D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29" name="Object 28" hidden="1">
                        <a:extLst>
                          <a:ext uri="{FF2B5EF4-FFF2-40B4-BE49-F238E27FC236}">
                            <a16:creationId xmlns:a16="http://schemas.microsoft.com/office/drawing/2014/main" id="{3636E115-5E1B-4F14-AF9E-7710AEBB7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3803FD3E-B1A5-4B86-827A-87806B3A1A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 pitchFamily="50" charset="0"/>
              <a:sym typeface="Chronicle Display Black" pitchFamily="50" charset="0"/>
            </a:endParaRP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83BFA58D-6180-4B4C-B228-A4B00ADD0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822425"/>
              </p:ext>
            </p:extLst>
          </p:nvPr>
        </p:nvGraphicFramePr>
        <p:xfrm>
          <a:off x="11043" y="585303"/>
          <a:ext cx="12173193" cy="60831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8842">
                  <a:extLst>
                    <a:ext uri="{9D8B030D-6E8A-4147-A177-3AD203B41FA5}">
                      <a16:colId xmlns:a16="http://schemas.microsoft.com/office/drawing/2014/main" val="4130080455"/>
                    </a:ext>
                  </a:extLst>
                </a:gridCol>
                <a:gridCol w="10044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005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Topic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Status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2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1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Overall Week Updates: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1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Access Issues or Roadblocks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u="sng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B</a:t>
                      </a:r>
                      <a:r>
                        <a:rPr lang="en-US" sz="1100" b="1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ridges: </a:t>
                      </a:r>
                      <a:r>
                        <a:rPr lang="en-US" sz="1100" b="0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Bridges team closing 19 tickets this week with 4 still in the queue. Paul has been onboarded to the team this week and Ross is still working on getting Paul the “contractor desktop.”</a:t>
                      </a:r>
                    </a:p>
                    <a:p>
                      <a:pPr marL="171450" marR="0" lvl="0" indent="-171450" algn="just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MyChart: </a:t>
                      </a:r>
                      <a:r>
                        <a:rPr lang="en-US" sz="11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Team worked on 16 tickets this week closing 2 of them. </a:t>
                      </a:r>
                      <a:r>
                        <a:rPr lang="en-US" sz="11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Coordinated with on-shore team and completed review of all 144 Nova Notes. Off-shore team has been assigned 57% of Nova notes build task to be completed by 9/26. Priyanka Bure ‘s last day on the MyChart team will be Sept 1</a:t>
                      </a:r>
                      <a:r>
                        <a:rPr lang="en-US" sz="1100" b="0" i="0" u="none" strike="noStrike" kern="1200" baseline="300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st</a:t>
                      </a:r>
                      <a:r>
                        <a:rPr lang="en-US" sz="11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 and we are in the process of letting Vanessa know Harshit will be moving to the MyChart team while we backfill his role on the SER team.</a:t>
                      </a:r>
                      <a:endParaRPr lang="en-US" sz="1100" b="0" i="0" u="none" strike="noStrike" kern="1200" noProof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Cogito</a:t>
                      </a:r>
                      <a:r>
                        <a:rPr lang="en-US" sz="1100" b="0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: Cogito team continues to make progress across all of the various projects including the open 6 reports. See slide 6 for more information. </a:t>
                      </a: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="1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Clarity: </a:t>
                      </a:r>
                      <a:r>
                        <a:rPr lang="en-US" sz="1100" b="0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Clarity team continues to make progress across all of the various projects including the open 5 reports. See slide 5 for more information. </a:t>
                      </a:r>
                    </a:p>
                    <a:p>
                      <a:pPr marL="171450" marR="0" lvl="0" indent="-171450" algn="just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SER: </a:t>
                      </a:r>
                      <a:r>
                        <a:rPr lang="en-US" sz="11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Team completed 178 SNOW tickets this week. Progress has been made on the Coding and Claim Edit workqueue as well for the week ~22 providers releasing ~$74k in revenue. </a:t>
                      </a:r>
                    </a:p>
                    <a:p>
                      <a:pPr marL="171450" marR="0" lvl="0" indent="-171450" algn="just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CareLink:</a:t>
                      </a:r>
                      <a:r>
                        <a:rPr lang="en-US" sz="11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Robin </a:t>
                      </a:r>
                      <a:r>
                        <a:rPr lang="en-US" sz="11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completed 18 site creations along with EAF builds for each of the site and migrated them to PRD. </a:t>
                      </a:r>
                    </a:p>
                    <a:p>
                      <a:pPr marL="171450" marR="0" lvl="0" indent="-171450" algn="just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Quality Assurance: </a:t>
                      </a:r>
                      <a:r>
                        <a:rPr lang="en-US" sz="11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Task capture has been completed for 10 out of 24 Test Scripts. 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Environment Control and Data Courier (EC-DC):</a:t>
                      </a:r>
                      <a:r>
                        <a:rPr lang="en-US" sz="11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</a:t>
                      </a:r>
                      <a:r>
                        <a:rPr lang="en-US" sz="1100" b="0">
                          <a:solidFill>
                            <a:schemeClr val="bg1"/>
                          </a:solidFill>
                          <a:latin typeface="Open Sans"/>
                        </a:rPr>
                        <a:t>Team migrated over 54 DC SNOW requests all the way through to PRD. he team successfully completed the POTF clean-up activity, reducing the count to fewer than 50. ​The team discussed the POTF CSV clean-up effort, which involves over 450 providers, with Jeevan and aims to complete it by the end of next week.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Test Automation: </a:t>
                      </a:r>
                      <a:r>
                        <a:rPr lang="en-US" sz="11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Team is working of development and testing of new test scripts​.Working on development of 3 new production automations (Quality review, Hyland Indexer, Finance Infor)​. Team is working on cross departmental testing. Team had a discussion with Epic QA regarding cross departmental testing for inpatient workflows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713944"/>
                  </a:ext>
                </a:extLst>
              </a:tr>
              <a:tr h="26513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1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On-boarding/Off-Boarding Additional Deloitte Support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="1" kern="1200" baseline="0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="1" kern="1200" baseline="0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="1" kern="1200" baseline="0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="1" kern="1200" baseline="0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="1" kern="1200" baseline="0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1" u="sng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Application Specific On-boarding Updates</a:t>
                      </a:r>
                      <a:endParaRPr lang="en-US" sz="1100" b="0" u="none" kern="1200" baseline="0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1000" b="0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- Paul J will be supporting the Bridges team as of 8/18</a:t>
                      </a: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r>
                        <a:rPr lang="en-US" sz="1100" b="1" u="sng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Application Specific Off-boarding Updates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000" b="0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Priyanka Bure’s last day will be 9/1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100" b="1" u="sng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PTO/Upcoming PTO: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1200" baseline="0" noProof="0">
                          <a:solidFill>
                            <a:srgbClr val="000000"/>
                          </a:solidFill>
                          <a:latin typeface="Open Sans"/>
                        </a:rPr>
                        <a:t>August PTO’s: Paul J- 08/18 &amp; 08/19 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1200" baseline="0" noProof="0">
                          <a:solidFill>
                            <a:srgbClr val="000000"/>
                          </a:solidFill>
                          <a:latin typeface="Open Sans"/>
                        </a:rPr>
                        <a:t>Priyanka Pravallika, Adari- 08/18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1200" baseline="0" noProof="0">
                          <a:solidFill>
                            <a:srgbClr val="000000"/>
                          </a:solidFill>
                          <a:latin typeface="Open Sans"/>
                        </a:rPr>
                        <a:t>Balagopalan, Akhila - 08/18 t0 08/20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1200" baseline="0" noProof="0">
                          <a:solidFill>
                            <a:srgbClr val="000000"/>
                          </a:solidFill>
                          <a:latin typeface="Open Sans"/>
                        </a:rPr>
                        <a:t>Tanuja, Sunkara- 08/28,08/29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1200" baseline="0" noProof="0">
                          <a:solidFill>
                            <a:srgbClr val="000000"/>
                          </a:solidFill>
                          <a:latin typeface="Open Sans"/>
                        </a:rPr>
                        <a:t>Zalavadia, Parth -  08/28,08/29</a:t>
                      </a:r>
                      <a:endParaRPr lang="en-US"/>
                    </a:p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b="0" u="none" kern="1200" baseline="0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Wedding PTOs (Tentative)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Tanu –  8</a:t>
                      </a:r>
                      <a:r>
                        <a:rPr lang="en-US" sz="800" b="0" u="none" kern="1200" baseline="300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th</a:t>
                      </a: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 to 24</a:t>
                      </a:r>
                      <a:r>
                        <a:rPr lang="en-US" sz="800" b="0" u="none" kern="1200" baseline="300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th</a:t>
                      </a: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 of December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Anusree – 15</a:t>
                      </a:r>
                      <a:r>
                        <a:rPr lang="en-US" sz="800" b="0" u="none" kern="1200" baseline="300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th</a:t>
                      </a: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 to 19</a:t>
                      </a:r>
                      <a:r>
                        <a:rPr lang="en-US" sz="800" b="0" u="none" kern="1200" baseline="300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th</a:t>
                      </a: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 December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Priyanka Adari – 25</a:t>
                      </a:r>
                      <a:r>
                        <a:rPr lang="en-US" sz="800" b="0" u="none" kern="1200" baseline="300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th</a:t>
                      </a: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 September to 3</a:t>
                      </a:r>
                      <a:r>
                        <a:rPr lang="en-US" sz="800" b="0" u="none" kern="1200" baseline="300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rd</a:t>
                      </a: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 October (engagement) and 22</a:t>
                      </a:r>
                      <a:r>
                        <a:rPr lang="en-US" sz="800" b="0" u="none" kern="1200" baseline="300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nd</a:t>
                      </a: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 October to 14</a:t>
                      </a:r>
                      <a:r>
                        <a:rPr lang="en-US" sz="800" b="0" u="none" kern="1200" baseline="3000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th</a:t>
                      </a:r>
                      <a:r>
                        <a:rPr lang="en-US" sz="800" b="0" u="none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 November (wedding)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b="0" u="none" kern="1200" baseline="0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368450"/>
                  </a:ext>
                </a:extLst>
              </a:tr>
            </a:tbl>
          </a:graphicData>
        </a:graphic>
      </p:graphicFrame>
      <p:sp>
        <p:nvSpPr>
          <p:cNvPr id="27" name="Title 8">
            <a:extLst>
              <a:ext uri="{FF2B5EF4-FFF2-40B4-BE49-F238E27FC236}">
                <a16:creationId xmlns:a16="http://schemas.microsoft.com/office/drawing/2014/main" id="{E90292FE-B6B7-40D4-B0C0-81963066012C}"/>
              </a:ext>
            </a:extLst>
          </p:cNvPr>
          <p:cNvSpPr txBox="1">
            <a:spLocks/>
          </p:cNvSpPr>
          <p:nvPr/>
        </p:nvSpPr>
        <p:spPr>
          <a:xfrm>
            <a:off x="0" y="3"/>
            <a:ext cx="12192000" cy="587138"/>
          </a:xfrm>
          <a:prstGeom prst="rect">
            <a:avLst/>
          </a:prstGeom>
          <a:solidFill>
            <a:srgbClr val="671E75"/>
          </a:solidFill>
        </p:spPr>
        <p:txBody>
          <a:bodyPr vert="horz" lIns="0" tIns="4572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Overall CHRISTUS / Deloitte Pod Engagement Status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287B9E-A260-F833-34CF-AA78282AE454}"/>
              </a:ext>
            </a:extLst>
          </p:cNvPr>
          <p:cNvSpPr/>
          <p:nvPr/>
        </p:nvSpPr>
        <p:spPr>
          <a:xfrm>
            <a:off x="278659" y="5921338"/>
            <a:ext cx="194311" cy="1714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9B6C9B-0866-9905-8F8B-ADF016F5B5E3}"/>
              </a:ext>
            </a:extLst>
          </p:cNvPr>
          <p:cNvSpPr/>
          <p:nvPr/>
        </p:nvSpPr>
        <p:spPr>
          <a:xfrm>
            <a:off x="278659" y="6132741"/>
            <a:ext cx="194311" cy="17145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4BDC33-0C60-2744-E9AA-D0EB2B7D6602}"/>
              </a:ext>
            </a:extLst>
          </p:cNvPr>
          <p:cNvSpPr/>
          <p:nvPr/>
        </p:nvSpPr>
        <p:spPr>
          <a:xfrm>
            <a:off x="278658" y="6351588"/>
            <a:ext cx="194311" cy="1714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D85A8A-D080-A107-D526-3EB4D170F0A8}"/>
              </a:ext>
            </a:extLst>
          </p:cNvPr>
          <p:cNvSpPr txBox="1"/>
          <p:nvPr/>
        </p:nvSpPr>
        <p:spPr>
          <a:xfrm>
            <a:off x="417696" y="5896645"/>
            <a:ext cx="159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2 Weeks of Work Packets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328BE4-C595-31E1-D799-C28A07B96B3C}"/>
              </a:ext>
            </a:extLst>
          </p:cNvPr>
          <p:cNvSpPr txBox="1"/>
          <p:nvPr/>
        </p:nvSpPr>
        <p:spPr>
          <a:xfrm>
            <a:off x="417696" y="6111255"/>
            <a:ext cx="1590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 2 Weeks of Work Packets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5A3A9E-BDDC-31E1-E2FE-8D6EE9892847}"/>
              </a:ext>
            </a:extLst>
          </p:cNvPr>
          <p:cNvSpPr txBox="1"/>
          <p:nvPr/>
        </p:nvSpPr>
        <p:spPr>
          <a:xfrm>
            <a:off x="417696" y="6316217"/>
            <a:ext cx="15904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&lt; 3 Weeks of Work Packets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80B510-E363-FA6E-8223-EF58094A8A2B}"/>
              </a:ext>
            </a:extLst>
          </p:cNvPr>
          <p:cNvSpPr txBox="1"/>
          <p:nvPr/>
        </p:nvSpPr>
        <p:spPr>
          <a:xfrm>
            <a:off x="326057" y="5717945"/>
            <a:ext cx="1386751" cy="220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Legend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37E1B1-BD71-3F30-BACA-BE421172DA32}"/>
              </a:ext>
            </a:extLst>
          </p:cNvPr>
          <p:cNvSpPr/>
          <p:nvPr/>
        </p:nvSpPr>
        <p:spPr>
          <a:xfrm>
            <a:off x="0" y="585303"/>
            <a:ext cx="12192000" cy="62726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24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>
            <a:extLst>
              <a:ext uri="{FF2B5EF4-FFF2-40B4-BE49-F238E27FC236}">
                <a16:creationId xmlns:a16="http://schemas.microsoft.com/office/drawing/2014/main" id="{75F054CF-6AE0-8485-8FC4-40D3032C162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45692"/>
          </a:xfrm>
          <a:prstGeom prst="rect">
            <a:avLst/>
          </a:prstGeom>
          <a:solidFill>
            <a:srgbClr val="671E75"/>
          </a:solidFill>
        </p:spPr>
        <p:txBody>
          <a:bodyPr vert="horz" lIns="0" tIns="4572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Week </a:t>
            </a:r>
            <a:r>
              <a:rPr lang="en-US" sz="2400" b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Ending 09/26 </a:t>
            </a:r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- Work Packet Status Report</a:t>
            </a:r>
          </a:p>
        </p:txBody>
      </p:sp>
      <p:graphicFrame>
        <p:nvGraphicFramePr>
          <p:cNvPr id="29" name="Object 28" hidden="1">
            <a:extLst>
              <a:ext uri="{FF2B5EF4-FFF2-40B4-BE49-F238E27FC236}">
                <a16:creationId xmlns:a16="http://schemas.microsoft.com/office/drawing/2014/main" id="{3636E115-5E1B-4F14-AF9E-7710AEBB7D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29" name="Object 28" hidden="1">
                        <a:extLst>
                          <a:ext uri="{FF2B5EF4-FFF2-40B4-BE49-F238E27FC236}">
                            <a16:creationId xmlns:a16="http://schemas.microsoft.com/office/drawing/2014/main" id="{3636E115-5E1B-4F14-AF9E-7710AEBB7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3803FD3E-B1A5-4B86-827A-87806B3A1A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 pitchFamily="50" charset="0"/>
              <a:sym typeface="Chronicle Display Black" pitchFamily="50" charset="0"/>
            </a:endParaRP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83BFA58D-6180-4B4C-B228-A4B00ADD0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416975"/>
              </p:ext>
            </p:extLst>
          </p:nvPr>
        </p:nvGraphicFramePr>
        <p:xfrm>
          <a:off x="0" y="445691"/>
          <a:ext cx="12191998" cy="6412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5704">
                  <a:extLst>
                    <a:ext uri="{9D8B030D-6E8A-4147-A177-3AD203B41FA5}">
                      <a16:colId xmlns:a16="http://schemas.microsoft.com/office/drawing/2014/main" val="4130080455"/>
                    </a:ext>
                  </a:extLst>
                </a:gridCol>
                <a:gridCol w="1157801">
                  <a:extLst>
                    <a:ext uri="{9D8B030D-6E8A-4147-A177-3AD203B41FA5}">
                      <a16:colId xmlns:a16="http://schemas.microsoft.com/office/drawing/2014/main" val="3842842890"/>
                    </a:ext>
                  </a:extLst>
                </a:gridCol>
                <a:gridCol w="4858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0161">
                  <a:extLst>
                    <a:ext uri="{9D8B030D-6E8A-4147-A177-3AD203B41FA5}">
                      <a16:colId xmlns:a16="http://schemas.microsoft.com/office/drawing/2014/main" val="2455460313"/>
                    </a:ext>
                  </a:extLst>
                </a:gridCol>
              </a:tblGrid>
              <a:tr h="427574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Item / Application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WP Pipeline Status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Overall Status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Outstanding Items / Upcoming Activities</a:t>
                      </a:r>
                      <a:endParaRPr lang="en-US" sz="1200" dirty="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849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EC Link</a:t>
                      </a:r>
                      <a:endParaRPr lang="en-US" sz="1100"/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/>
                        </a:rPr>
                        <a:t>●</a:t>
                      </a:r>
                      <a:endParaRPr kumimoji="0" lang="en-US" sz="2800"/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1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Completed 14 site creations along with EAF &amp; DEP builds for each of the site and migrated them to PRD. </a:t>
                      </a:r>
                    </a:p>
                    <a:p>
                      <a:pPr marL="285750" lvl="0" indent="-2857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endParaRPr lang="en-US" sz="1000">
                        <a:latin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Ticket Status:</a:t>
                      </a:r>
                      <a:endParaRPr lang="en-US" sz="1000" b="1" i="0" u="none" strike="noStrike" kern="120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Completed – 14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195127"/>
                  </a:ext>
                </a:extLst>
              </a:tr>
              <a:tr h="44362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US" sz="1100" b="1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SER</a:t>
                      </a:r>
                      <a:endParaRPr lang="en-US" sz="1100"/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/>
                          <a:ea typeface="Open Sans"/>
                          <a:cs typeface="Open Sans"/>
                        </a:rPr>
                        <a:t>●</a:t>
                      </a:r>
                      <a:endParaRPr kumimoji="0" lang="en-US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</a:pPr>
                      <a:endParaRPr lang="en-US" sz="1000" b="1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SER Team 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worked on following imports:-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Successfully imported </a:t>
                      </a: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270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Student RNs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Planning for NPPES load-2 imports</a:t>
                      </a:r>
                      <a:endParaRPr lang="en-US" dirty="0"/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CSV Blueprint imported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Working  on MD-Staff Epic integration testing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Worked on </a:t>
                      </a: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100 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Duplicate providers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Worked on Blueprint Activation Button document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POTF and POTF CSV-  260 Providers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were verified manually. </a:t>
                      </a:r>
                      <a:endParaRPr lang="en-US" sz="1000" b="1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buNone/>
                      </a:pP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SER team 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received and completed</a:t>
                      </a:r>
                      <a:r>
                        <a:rPr lang="en-IN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 ~</a:t>
                      </a:r>
                      <a:r>
                        <a:rPr lang="en-IN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288 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snow tickets.</a:t>
                      </a:r>
                      <a:endParaRPr lang="en-US" sz="1000" b="0" i="0" u="none" strike="noStrike" kern="1200" noProof="0" dirty="0">
                        <a:solidFill>
                          <a:srgbClr val="FFFFFF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000" b="1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N" sz="1000" b="1" i="0" u="none" strike="noStrike" kern="1200" noProof="0" dirty="0" err="1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Workqueue</a:t>
                      </a:r>
                      <a:endParaRPr lang="en-IN" dirty="0"/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IN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Coding </a:t>
                      </a:r>
                      <a:r>
                        <a:rPr lang="en-IN" sz="1000" b="0" i="0" u="none" strike="noStrike" kern="1200" noProof="0" dirty="0" err="1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workqueue</a:t>
                      </a:r>
                      <a:r>
                        <a:rPr lang="en-IN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- Worked on </a:t>
                      </a:r>
                      <a:r>
                        <a:rPr lang="en-IN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22 </a:t>
                      </a:r>
                      <a:r>
                        <a:rPr lang="en-IN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providers.</a:t>
                      </a:r>
                      <a:r>
                        <a:rPr lang="en-IN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($63.49K)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IN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Claim error </a:t>
                      </a:r>
                      <a:r>
                        <a:rPr lang="en-IN" sz="1000" b="0" i="0" u="none" strike="noStrike" kern="1200" noProof="0" dirty="0" err="1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workqueue</a:t>
                      </a:r>
                      <a:r>
                        <a:rPr lang="en-IN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- Worked on </a:t>
                      </a:r>
                      <a:r>
                        <a:rPr lang="en-IN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31 </a:t>
                      </a:r>
                      <a:r>
                        <a:rPr lang="en-IN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providers</a:t>
                      </a:r>
                      <a:r>
                        <a:rPr lang="en-IN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($136,7K)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SER team will work on the NPPES load for </a:t>
                      </a: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107700 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providers Tx</a:t>
                      </a:r>
                      <a:endParaRPr lang="en-US" dirty="0"/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SER team will work on the NPPES load for </a:t>
                      </a: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47000 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providers LA</a:t>
                      </a: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SER team will work on NPPES load for </a:t>
                      </a: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40000 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providers NM and AR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Meditech import for </a:t>
                      </a: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24000 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providers.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SER Team giving On-Call support</a:t>
                      </a:r>
                      <a:endParaRPr lang="en-US" dirty="0"/>
                    </a:p>
                    <a:p>
                      <a:pPr marL="58738" marR="0" lvl="0" indent="-58738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SER team will continue working on upcoming Service now including SER provisioning 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tickets and RTASK</a:t>
                      </a:r>
                    </a:p>
                    <a:p>
                      <a:pPr marL="58738" marR="0" lvl="0" indent="-58738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endParaRPr lang="en-US" sz="1000" dirty="0">
                        <a:latin typeface="Open San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SER Team  will continue working on provider on the fly (POTF, POTF CSV, and Deloitte All) RWB Ad-Hoc reports in which </a:t>
                      </a: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500 providers</a:t>
                      </a: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 are to be verified</a:t>
                      </a:r>
                      <a:endParaRPr lang="en-US" sz="1000" dirty="0">
                        <a:latin typeface="Open San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Open Sans"/>
                        <a:ea typeface="+mn-ea"/>
                        <a:cs typeface="+mn-c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+mn-ea"/>
                          <a:cs typeface="+mn-cs"/>
                        </a:rPr>
                        <a:t>SER Team will continue working on inactivating and hiding duplicate provider SERs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148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971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8">
            <a:extLst>
              <a:ext uri="{FF2B5EF4-FFF2-40B4-BE49-F238E27FC236}">
                <a16:creationId xmlns:a16="http://schemas.microsoft.com/office/drawing/2014/main" id="{E90292FE-B6B7-40D4-B0C0-81963066012C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200234" cy="464218"/>
          </a:xfrm>
          <a:prstGeom prst="rect">
            <a:avLst/>
          </a:prstGeom>
          <a:solidFill>
            <a:srgbClr val="671E75"/>
          </a:solidFill>
        </p:spPr>
        <p:txBody>
          <a:bodyPr vert="horz" lIns="0" tIns="4572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Week </a:t>
            </a:r>
            <a:r>
              <a:rPr lang="en-US" sz="2400" b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Ending 09/26 </a:t>
            </a:r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- Work Packet Status Report</a:t>
            </a:r>
          </a:p>
        </p:txBody>
      </p:sp>
      <p:graphicFrame>
        <p:nvGraphicFramePr>
          <p:cNvPr id="29" name="Object 28" hidden="1">
            <a:extLst>
              <a:ext uri="{FF2B5EF4-FFF2-40B4-BE49-F238E27FC236}">
                <a16:creationId xmlns:a16="http://schemas.microsoft.com/office/drawing/2014/main" id="{3636E115-5E1B-4F14-AF9E-7710AEBB7D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29" name="Object 28" hidden="1">
                        <a:extLst>
                          <a:ext uri="{FF2B5EF4-FFF2-40B4-BE49-F238E27FC236}">
                            <a16:creationId xmlns:a16="http://schemas.microsoft.com/office/drawing/2014/main" id="{3636E115-5E1B-4F14-AF9E-7710AEBB7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3803FD3E-B1A5-4B86-827A-87806B3A1A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 pitchFamily="50" charset="0"/>
              <a:sym typeface="Chronicle Display Black" pitchFamily="50" charset="0"/>
            </a:endParaRP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83BFA58D-6180-4B4C-B228-A4B00ADD0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745047"/>
              </p:ext>
            </p:extLst>
          </p:nvPr>
        </p:nvGraphicFramePr>
        <p:xfrm>
          <a:off x="12722" y="473665"/>
          <a:ext cx="12200234" cy="6329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195">
                  <a:extLst>
                    <a:ext uri="{9D8B030D-6E8A-4147-A177-3AD203B41FA5}">
                      <a16:colId xmlns:a16="http://schemas.microsoft.com/office/drawing/2014/main" val="4130080455"/>
                    </a:ext>
                  </a:extLst>
                </a:gridCol>
                <a:gridCol w="1109133">
                  <a:extLst>
                    <a:ext uri="{9D8B030D-6E8A-4147-A177-3AD203B41FA5}">
                      <a16:colId xmlns:a16="http://schemas.microsoft.com/office/drawing/2014/main" val="3842842890"/>
                    </a:ext>
                  </a:extLst>
                </a:gridCol>
                <a:gridCol w="5880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385">
                  <a:extLst>
                    <a:ext uri="{9D8B030D-6E8A-4147-A177-3AD203B41FA5}">
                      <a16:colId xmlns:a16="http://schemas.microsoft.com/office/drawing/2014/main" val="2455460313"/>
                    </a:ext>
                  </a:extLst>
                </a:gridCol>
              </a:tblGrid>
              <a:tr h="427461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Item / Application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WP Pipeline Status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Overall Status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Outstanding Items / Upcoming Activities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3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US" sz="1100" b="1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MyChart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/>
                          <a:ea typeface="Open Sans"/>
                          <a:cs typeface="Open Sans"/>
                        </a:rPr>
                        <a:t>●</a:t>
                      </a:r>
                      <a:endParaRPr kumimoji="0" lang="en-US" sz="3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None/>
                      </a:pPr>
                      <a:endParaRPr lang="en-US" sz="900" b="0" i="0" u="none" strike="noStrike" kern="1200" noProof="0">
                        <a:solidFill>
                          <a:srgbClr val="242424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None/>
                      </a:pPr>
                      <a:r>
                        <a:rPr lang="en-US" sz="900" b="1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Completed</a:t>
                      </a: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:REQ1757713, REQ1732465. REQ1759996, REQ1750184, RTASK0440330, REQ1745506, REQ1731558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None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REQ1712510, REQ1755157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None/>
                      </a:pPr>
                      <a:endParaRPr lang="en-US" sz="900" b="0" i="0" u="none" strike="noStrike" kern="1200" noProof="0">
                        <a:solidFill>
                          <a:srgbClr val="242424"/>
                        </a:solidFill>
                        <a:effectLst/>
                        <a:latin typeface="Open San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CIM0061533: CMT: T100-122393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RTASK0440458: Following up with requestor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REQ1751067: Created CMT- T100: 122896</a:t>
                      </a:r>
                      <a:endParaRPr lang="en-US"/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REQ1756069:Follow up sent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REQ1757930: CMT- T100: 123463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REQ1760731: Created RTASK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REQ1761497: Created RTASK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REQ1763406: Created RTASK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REQ1763412: Created RTASK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INC5005128: Email sent to requestor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INC4982596; CMT: T100-123282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REQ1767880: Awaiting approval to disable open scheduling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REQ1757906: Awaiting requestor response</a:t>
                      </a: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endParaRPr lang="en-US" sz="900" b="0" i="0" u="none" strike="noStrike" kern="1200" noProof="0">
                        <a:solidFill>
                          <a:srgbClr val="242424"/>
                        </a:solidFill>
                        <a:effectLst/>
                        <a:latin typeface="Open Sans"/>
                      </a:endParaRPr>
                    </a:p>
                    <a:p>
                      <a:pPr marL="58420" marR="0" lvl="0" indent="-5842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" panose="020B0604020202020204" pitchFamily="34" charset="0"/>
                        <a:buChar char="•"/>
                      </a:pPr>
                      <a:endParaRPr lang="en-US" sz="900" b="0" i="0" u="none" strike="noStrike" kern="1200" noProof="0">
                        <a:solidFill>
                          <a:srgbClr val="242424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None/>
                      </a:pPr>
                      <a:endParaRPr lang="en-US" sz="900" b="0" i="0" u="none" strike="noStrike" kern="1200" noProof="0">
                        <a:solidFill>
                          <a:srgbClr val="242424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Nova Notes triple upgrade</a:t>
                      </a:r>
                      <a:r>
                        <a:rPr lang="en-US" sz="1000" b="0" i="0" u="none" strike="noStrike" kern="1200" noProof="0">
                          <a:solidFill>
                            <a:srgbClr val="242424"/>
                          </a:solidFill>
                          <a:effectLst/>
                          <a:latin typeface="Open Sans"/>
                        </a:rPr>
                        <a:t>: Coordinated with on-shore team and completed review of all 144 Nova Notes. Off-shore team has been working on assigned 71% of Nova notes build task to be completed by 26th sept,2025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Ticket Status:</a:t>
                      </a:r>
                      <a:endParaRPr lang="en-US" sz="1000" b="0" i="0" u="none" strike="noStrike" kern="1200" noProof="0">
                        <a:solidFill>
                          <a:srgbClr val="FFFFFF"/>
                        </a:solidFill>
                        <a:effectLst/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WIP- 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REQ: 11, INC: 02, CIM; 01, RTASK:01</a:t>
                      </a:r>
                      <a:endParaRPr lang="en-US" sz="1000" b="0" i="0" u="none" strike="noStrike" kern="1200" noProof="0">
                        <a:solidFill>
                          <a:srgbClr val="FFFFFF"/>
                        </a:solidFill>
                        <a:effectLst/>
                        <a:highlight>
                          <a:srgbClr val="FFFFFF"/>
                        </a:highlight>
                        <a:latin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Closed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- 09</a:t>
                      </a:r>
                      <a:endParaRPr lang="en-US"/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Routed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- 00</a:t>
                      </a:r>
                      <a:endParaRPr lang="en-US" sz="1000"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On Hold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: 00</a:t>
                      </a:r>
                      <a:endParaRPr lang="en-US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endParaRPr lang="en-US" sz="1000" b="1" i="0" u="none" strike="noStrike" kern="1200" noProof="0">
                        <a:solidFill>
                          <a:schemeClr val="bg1"/>
                        </a:solidFill>
                        <a:effectLst/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MyChart Gold stars and Diamonds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: </a:t>
                      </a:r>
                      <a:endParaRPr lang="en-US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Pre-Care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: 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Symptom Checker &amp; E-visit: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 Awaiting demo call to be rescheduled. </a:t>
                      </a:r>
                      <a:endParaRPr lang="en-US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 </a:t>
                      </a: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MyChart Messaging for All: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 We will be discussing with Samanth on 9/23</a:t>
                      </a:r>
                      <a:endParaRPr lang="en-US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Finance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:  </a:t>
                      </a:r>
                      <a:endParaRPr lang="en-US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Paperless billing: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 Received approval from Legal &amp; Marketing team for communication letter. Call has been scheduled for 10/03 .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Long-term Care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: 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Hypertension Care Plan: 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Reviewing pending tasks in CMT before pursing Sub-Cab for movement to PRD. 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All other items to be reviewed with leadership.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Receiving Care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: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MyChart Bedside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: 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+mn-ea"/>
                          <a:cs typeface="+mn-cs"/>
                        </a:rPr>
                        <a:t>I discussed the education content with the ClinDoc Leadership and opened a ticket for their review.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Multilingual in MyChart: 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+mn-ea"/>
                          <a:cs typeface="+mn-cs"/>
                        </a:rPr>
                        <a:t>The next step is to present to the Digital Steering Committee in September. Vanessa will take it from here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960011"/>
                  </a:ext>
                </a:extLst>
              </a:tr>
              <a:tr h="1847745"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Bridges</a:t>
                      </a:r>
                      <a:endParaRPr lang="en-US" sz="1100">
                        <a:latin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/>
                          <a:ea typeface="Open Sans"/>
                          <a:cs typeface="Open Sans"/>
                        </a:rPr>
                        <a:t>●</a:t>
                      </a:r>
                      <a:endParaRPr kumimoji="0" lang="en-US" sz="3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dirty="0">
                          <a:solidFill>
                            <a:srgbClr val="242424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Team have</a:t>
                      </a:r>
                      <a:r>
                        <a:rPr lang="en-US" sz="1000" b="1" i="0" u="none" strike="noStrike" kern="1200" dirty="0">
                          <a:solidFill>
                            <a:srgbClr val="242424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 2 tickets</a:t>
                      </a:r>
                      <a:r>
                        <a:rPr lang="en-US" sz="1000" b="0" i="0" u="none" strike="noStrike" kern="1200" dirty="0">
                          <a:solidFill>
                            <a:srgbClr val="242424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in the queue. Shared resolutions and documented in the work packet.</a:t>
                      </a:r>
                    </a:p>
                    <a:p>
                      <a:pPr marL="0" marR="0" lvl="0" indent="0" algn="just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en-US" sz="1000" b="1" i="0" u="none" strike="noStrike" kern="1200" noProof="0" dirty="0">
                        <a:solidFill>
                          <a:srgbClr val="242424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i="0" u="none" strike="noStrike" kern="1200" noProof="0" dirty="0">
                          <a:solidFill>
                            <a:srgbClr val="242424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Nova Notes Feb/May/Aug 24 project: </a:t>
                      </a:r>
                      <a:r>
                        <a:rPr lang="en-US" sz="1000" b="0" i="0" u="none" strike="noStrike" kern="1200" noProof="0" dirty="0">
                          <a:solidFill>
                            <a:srgbClr val="242424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Started with Feb/May/Aug upgrade project for nova notes owning the complete review, build and deployment. Total we have 93 nova notes for review.</a:t>
                      </a:r>
                    </a:p>
                    <a:p>
                      <a:pPr marL="171450" marR="0" lvl="0" indent="-171450" algn="just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000" b="1" i="0" u="none" strike="noStrike" kern="1200" noProof="0" dirty="0">
                          <a:solidFill>
                            <a:srgbClr val="242424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RA2318 September SU upgrade: </a:t>
                      </a:r>
                      <a:r>
                        <a:rPr lang="en-US" sz="1000" b="0" i="0" u="none" strike="noStrike" kern="1200" noProof="0" dirty="0">
                          <a:solidFill>
                            <a:srgbClr val="242424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We have total 2 nova notes, and we have started reviewing them with Epic TS.</a:t>
                      </a:r>
                      <a:endParaRPr lang="en-US" sz="1000" b="1" i="0" u="none" strike="noStrike" kern="1200" noProof="0" dirty="0">
                        <a:solidFill>
                          <a:srgbClr val="242424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strike="noStrike" kern="1200" noProof="0" dirty="0">
                          <a:solidFill>
                            <a:schemeClr val="bg1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  <a:t>Ticket Status:</a:t>
                      </a:r>
                      <a:endParaRPr lang="en-US" sz="1000" b="0" i="0" u="none" strike="noStrike" kern="1200" noProof="0" dirty="0">
                        <a:solidFill>
                          <a:srgbClr val="FFFFFF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rgbClr val="FFFF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•</a:t>
                      </a:r>
                      <a:r>
                        <a:rPr lang="en-US" sz="1000" b="1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WIP-  </a:t>
                      </a:r>
                      <a:r>
                        <a:rPr lang="en-US" sz="10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1 INC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rgbClr val="FFFF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•</a:t>
                      </a:r>
                      <a:r>
                        <a:rPr lang="en-US" sz="1000" b="1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Closed</a:t>
                      </a:r>
                      <a:r>
                        <a:rPr lang="en-US" sz="10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- 15</a:t>
                      </a:r>
                      <a:r>
                        <a:rPr lang="en-IN" sz="10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 I</a:t>
                      </a:r>
                      <a:r>
                        <a:rPr lang="en-US" sz="10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NC, 1 ITASK, 1 RTASK, 1 CIM</a:t>
                      </a:r>
                      <a:endParaRPr lang="en-US" dirty="0"/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000" b="0" i="0" u="none" strike="noStrike" kern="1200" noProof="0" dirty="0">
                          <a:solidFill>
                            <a:srgbClr val="FFFFFF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•</a:t>
                      </a:r>
                      <a:r>
                        <a:rPr lang="en-US" sz="1000" b="1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Routed</a:t>
                      </a:r>
                      <a:r>
                        <a:rPr lang="en-US" sz="10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</a:rPr>
                        <a:t>-  1 INC</a:t>
                      </a:r>
                      <a:endParaRPr lang="en-US" dirty="0"/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endParaRPr lang="en-US" sz="1000" b="0" i="0" u="none" strike="noStrike" kern="1200" noProof="0" dirty="0">
                        <a:solidFill>
                          <a:schemeClr val="bg1"/>
                        </a:solidFill>
                        <a:effectLst/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endParaRPr lang="en-US" sz="1000" b="1" i="0" u="none" strike="noStrike" kern="1200" noProof="0" dirty="0">
                        <a:solidFill>
                          <a:schemeClr val="bg1"/>
                        </a:solidFill>
                        <a:effectLst/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endParaRPr lang="en-US" sz="1000" b="1" i="0" u="none" strike="noStrike" kern="1200" noProof="0" dirty="0">
                        <a:solidFill>
                          <a:schemeClr val="bg1"/>
                        </a:solidFill>
                        <a:effectLst/>
                        <a:highlight>
                          <a:srgbClr val="FFFFFF"/>
                        </a:highlight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endParaRPr lang="en-US" dirty="0"/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br>
                        <a:rPr lang="en-US" sz="10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</a:br>
                      <a:br>
                        <a:rPr lang="en-US" sz="10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Open Sans"/>
                          <a:ea typeface="Open Sans"/>
                          <a:cs typeface="Open Sans"/>
                        </a:rPr>
                      </a:br>
                      <a:endParaRPr lang="en-US" sz="1000" dirty="0">
                        <a:solidFill>
                          <a:srgbClr val="000000"/>
                        </a:solidFill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8115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41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>
            <a:extLst>
              <a:ext uri="{FF2B5EF4-FFF2-40B4-BE49-F238E27FC236}">
                <a16:creationId xmlns:a16="http://schemas.microsoft.com/office/drawing/2014/main" id="{E7304DE9-855A-B136-ADE9-9FD1E4B926B0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200234" cy="464218"/>
          </a:xfrm>
          <a:prstGeom prst="rect">
            <a:avLst/>
          </a:prstGeom>
          <a:solidFill>
            <a:srgbClr val="671E75"/>
          </a:solidFill>
        </p:spPr>
        <p:txBody>
          <a:bodyPr vert="horz" lIns="0" tIns="4572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Week </a:t>
            </a:r>
            <a:r>
              <a:rPr lang="en-US" sz="2400" b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Ending 09/26 </a:t>
            </a:r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- Work Packet Status Report</a:t>
            </a:r>
          </a:p>
        </p:txBody>
      </p:sp>
      <p:graphicFrame>
        <p:nvGraphicFramePr>
          <p:cNvPr id="29" name="Object 28" hidden="1">
            <a:extLst>
              <a:ext uri="{FF2B5EF4-FFF2-40B4-BE49-F238E27FC236}">
                <a16:creationId xmlns:a16="http://schemas.microsoft.com/office/drawing/2014/main" id="{3636E115-5E1B-4F14-AF9E-7710AEBB7D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29" name="Object 28" hidden="1">
                        <a:extLst>
                          <a:ext uri="{FF2B5EF4-FFF2-40B4-BE49-F238E27FC236}">
                            <a16:creationId xmlns:a16="http://schemas.microsoft.com/office/drawing/2014/main" id="{3636E115-5E1B-4F14-AF9E-7710AEBB7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3803FD3E-B1A5-4B86-827A-87806B3A1A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 pitchFamily="50" charset="0"/>
              <a:sym typeface="Chronicle Display Black" pitchFamily="50" charset="0"/>
            </a:endParaRP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83BFA58D-6180-4B4C-B228-A4B00ADD0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297569"/>
              </p:ext>
            </p:extLst>
          </p:nvPr>
        </p:nvGraphicFramePr>
        <p:xfrm>
          <a:off x="0" y="464219"/>
          <a:ext cx="12181254" cy="63793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646">
                  <a:extLst>
                    <a:ext uri="{9D8B030D-6E8A-4147-A177-3AD203B41FA5}">
                      <a16:colId xmlns:a16="http://schemas.microsoft.com/office/drawing/2014/main" val="4130080455"/>
                    </a:ext>
                  </a:extLst>
                </a:gridCol>
                <a:gridCol w="1136490">
                  <a:extLst>
                    <a:ext uri="{9D8B030D-6E8A-4147-A177-3AD203B41FA5}">
                      <a16:colId xmlns:a16="http://schemas.microsoft.com/office/drawing/2014/main" val="3842842890"/>
                    </a:ext>
                  </a:extLst>
                </a:gridCol>
                <a:gridCol w="4235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05295">
                  <a:extLst>
                    <a:ext uri="{9D8B030D-6E8A-4147-A177-3AD203B41FA5}">
                      <a16:colId xmlns:a16="http://schemas.microsoft.com/office/drawing/2014/main" val="2455460313"/>
                    </a:ext>
                  </a:extLst>
                </a:gridCol>
              </a:tblGrid>
              <a:tr h="427572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Item / Application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WP Pipeline Status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Overall Status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Outstanding Items / Upcoming Activities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180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1100" b="1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Clarity</a:t>
                      </a:r>
                      <a:endParaRPr lang="en-US"/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/>
                          <a:ea typeface="Open Sans"/>
                          <a:cs typeface="Open Sans"/>
                        </a:rPr>
                        <a:t>●</a:t>
                      </a:r>
                      <a:endParaRPr kumimoji="0" lang="en-US" sz="3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Clarity Team is working on the below tasks -</a:t>
                      </a:r>
                      <a:endParaRPr lang="en-US" sz="1000" b="1" i="0" u="none" strike="noStrike" kern="120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endParaRPr lang="en-US" sz="1000" b="1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Healthy Planet – RW SQL report to run to check clinician postponing HM topics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Epic User-Name crosswalk report. 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BD Health Site – Inventory Optimization. 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Convert RWB extracts to SSIS.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Clarity: RWSQL report for referral WQ</a:t>
                      </a:r>
                      <a:endParaRPr lang="en-US" sz="1000" b="0" i="0" u="none" strike="noStrike" kern="1200" baseline="0" noProof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Report needed for stats for anesthesia chart closures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Custom request/ CT exam report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AMB clinic needs help with longterm prescription without pain agreement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CHS Population health report request </a:t>
                      </a:r>
                      <a:br>
                        <a:rPr lang="en-US" sz="10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</a:br>
                      <a:endParaRPr lang="en-US" sz="1000" b="0" i="0" u="none" strike="noStrike" kern="1200" baseline="0" noProof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000" b="0" i="0" u="none" strike="noStrike" kern="1200" noProof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REQ1343496 (Healthy Planet – RW SQL report to run to check clinician postponing HM topics) - In Progress: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Sent email to Dr CS with list of groupers with department list for review.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REQ1475577 (Epic Username crosswalk report) - Testing: 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Need to reach back to Natasha to review updates with her to determine if this report is good with recent updates. </a:t>
                      </a:r>
                      <a:endParaRPr lang="en-US"/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 </a:t>
                      </a:r>
                      <a: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RTASK0331890 (BD Health Site – Inventory Optimization) - Testing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: Got update from Mindy the extract looks good, team has call with BD healthsite team on friday for a working session, awaiting feedback.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RTASK0411360: (Convert RWB extracts to SSIS) - In Progress: 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Reached out to Mindy regarding the criteria session, she mentioned that she will follow upon location criteria and let us know what needs to be included.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REQ1709866: (Clarity: RWSQL report for referral WQ) – Pending customer : 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 Awaiting user response to close the request.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REQ1453128: (Report needed for stats for anesthesia chart closures) – Testing  :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Report has been moved to PRD for final review.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REQ1508233: (Custom request/ CT exam report) – In progress : 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 Had a connect with user to get some details around this request, started building the initial query.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REQ1657115: (AMB clinic needs help with longterm prescription without pain agreement) – In progress 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:Created build in POC and will be performing testing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,Sans-Serif"/>
                        <a:buChar char="•"/>
                      </a:pPr>
                      <a: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REQ1664093: (CHS Population health report request ) – In progress </a:t>
                      </a: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:WIP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Tx/>
                        <a:buFont typeface="Arial,Sans-Serif"/>
                        <a:buChar char="•"/>
                      </a:pPr>
                      <a:endParaRPr lang="en-US" sz="1000" b="0" i="0" u="none" strike="noStrike" kern="1200" noProof="0">
                        <a:solidFill>
                          <a:srgbClr val="FFFFFF"/>
                        </a:solidFill>
                        <a:effectLst/>
                        <a:latin typeface="Open Sans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000" b="0" i="0" u="none" strike="noStrike" kern="1200" noProof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000" b="1" i="0" u="none" strike="noStrike" kern="1200" noProof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endParaRPr lang="en-US" sz="1000" b="0" i="0" u="none" strike="noStrike" kern="1200" noProof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None/>
                      </a:pPr>
                      <a:endParaRPr lang="en-US" sz="1000" b="0" i="0" u="none" strike="noStrike" kern="1200" noProof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9632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53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>
            <a:extLst>
              <a:ext uri="{FF2B5EF4-FFF2-40B4-BE49-F238E27FC236}">
                <a16:creationId xmlns:a16="http://schemas.microsoft.com/office/drawing/2014/main" id="{08AC427D-AA04-2DE6-D563-D030A9F3B211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200234" cy="464218"/>
          </a:xfrm>
          <a:prstGeom prst="rect">
            <a:avLst/>
          </a:prstGeom>
          <a:solidFill>
            <a:srgbClr val="671E75"/>
          </a:solidFill>
        </p:spPr>
        <p:txBody>
          <a:bodyPr vert="horz" lIns="0" tIns="4572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Week </a:t>
            </a:r>
            <a:r>
              <a:rPr lang="en-US" sz="2400" b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Ending 09/26 </a:t>
            </a:r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- Work Packet Status Report</a:t>
            </a:r>
          </a:p>
        </p:txBody>
      </p:sp>
      <p:graphicFrame>
        <p:nvGraphicFramePr>
          <p:cNvPr id="29" name="Object 28" hidden="1">
            <a:extLst>
              <a:ext uri="{FF2B5EF4-FFF2-40B4-BE49-F238E27FC236}">
                <a16:creationId xmlns:a16="http://schemas.microsoft.com/office/drawing/2014/main" id="{3636E115-5E1B-4F14-AF9E-7710AEBB7D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29" name="Object 28" hidden="1">
                        <a:extLst>
                          <a:ext uri="{FF2B5EF4-FFF2-40B4-BE49-F238E27FC236}">
                            <a16:creationId xmlns:a16="http://schemas.microsoft.com/office/drawing/2014/main" id="{3636E115-5E1B-4F14-AF9E-7710AEBB7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3803FD3E-B1A5-4B86-827A-87806B3A1A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 pitchFamily="50" charset="0"/>
              <a:sym typeface="Chronicle Display Black" pitchFamily="50" charset="0"/>
            </a:endParaRP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83BFA58D-6180-4B4C-B228-A4B00ADD0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114734"/>
              </p:ext>
            </p:extLst>
          </p:nvPr>
        </p:nvGraphicFramePr>
        <p:xfrm>
          <a:off x="0" y="471236"/>
          <a:ext cx="12200703" cy="4126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5704">
                  <a:extLst>
                    <a:ext uri="{9D8B030D-6E8A-4147-A177-3AD203B41FA5}">
                      <a16:colId xmlns:a16="http://schemas.microsoft.com/office/drawing/2014/main" val="4130080455"/>
                    </a:ext>
                  </a:extLst>
                </a:gridCol>
                <a:gridCol w="1098593">
                  <a:extLst>
                    <a:ext uri="{9D8B030D-6E8A-4147-A177-3AD203B41FA5}">
                      <a16:colId xmlns:a16="http://schemas.microsoft.com/office/drawing/2014/main" val="3842842890"/>
                    </a:ext>
                  </a:extLst>
                </a:gridCol>
                <a:gridCol w="49238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2590">
                  <a:extLst>
                    <a:ext uri="{9D8B030D-6E8A-4147-A177-3AD203B41FA5}">
                      <a16:colId xmlns:a16="http://schemas.microsoft.com/office/drawing/2014/main" val="2455460313"/>
                    </a:ext>
                  </a:extLst>
                </a:gridCol>
              </a:tblGrid>
              <a:tr h="569088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Item / Application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WP Pipeline Status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Overall Status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Outstanding Items / Upcoming Activities</a:t>
                      </a:r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61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1100" b="1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 Cogito</a:t>
                      </a:r>
                      <a:endParaRPr lang="en-US" sz="1100">
                        <a:latin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/>
                          <a:ea typeface="Open Sans"/>
                          <a:cs typeface="Open Sans"/>
                        </a:rPr>
                        <a:t>●</a:t>
                      </a:r>
                      <a:endParaRPr kumimoji="0" lang="en-US" sz="3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1000" b="1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Cogito Team currently working on the below items:</a:t>
                      </a:r>
                    </a:p>
                    <a:p>
                      <a:pPr marL="171450" indent="-171450" algn="l" rtl="0" eaLnBrk="1" fontAlgn="base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900" b="1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REQ1285475</a:t>
                      </a:r>
                      <a:r>
                        <a:rPr lang="en-US" sz="900" b="0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(Description Project): Working on changes requested by clients, Updating approved descriptions in TFS.</a:t>
                      </a:r>
                    </a:p>
                    <a:p>
                      <a:pPr marL="171450" indent="-171450" algn="l" rtl="0" eaLnBrk="1" fontAlgn="base" latinLnBrk="0" hangingPunct="1">
                        <a:buClrTx/>
                        <a:buFont typeface="Arial" panose="020B0604020202020204" pitchFamily="34" charset="0"/>
                        <a:buChar char="•"/>
                      </a:pPr>
                      <a:r>
                        <a:rPr lang="en-US" sz="900" b="1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REQ1338522</a:t>
                      </a:r>
                      <a:r>
                        <a:rPr lang="en-US" sz="900" b="0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(Michael's SSRS Catalog Link Project)- 341/404 completed in POC, remaining 65 Awaiting owner's review.</a:t>
                      </a:r>
                      <a:b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</a:b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285 Components moved to PRD.</a:t>
                      </a:r>
                      <a:endParaRPr lang="en-US" sz="900" b="0" i="0" u="none" strike="noStrike" kern="1200" noProof="0">
                        <a:solidFill>
                          <a:srgbClr val="000000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indent="-171450" algn="l" rtl="0" eaLnBrk="1" fontAlgn="base" latinLnBrk="0" hangingPunct="1">
                        <a:buClrTx/>
                        <a:buFont typeface="Arial" panose="020B0604020202020204" pitchFamily="34" charset="0"/>
                        <a:buChar char="•"/>
                      </a:pPr>
                      <a:r>
                        <a:rPr lang="en-US" sz="900" b="1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REQ1367147</a:t>
                      </a:r>
                      <a:r>
                        <a:rPr lang="en-US" sz="900" b="0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(SA Parameter clean up) – 523/616 completed. Awaiting owner's review - 93</a:t>
                      </a:r>
                    </a:p>
                    <a:p>
                      <a:pPr marL="171450" lvl="0" indent="-171450" algn="l">
                        <a:buClrTx/>
                        <a:buFont typeface="Arial" panose="020B0604020202020204" pitchFamily="34" charset="0"/>
                        <a:buChar char="•"/>
                      </a:pPr>
                      <a:r>
                        <a:rPr lang="en-US" sz="9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REQ1576770 </a:t>
                      </a: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(SSRS Combine Duplicate Folder):</a:t>
                      </a:r>
                      <a:r>
                        <a:rPr lang="en-US" sz="9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 09/12: Working on disabling of 17 Link components for  Archived Reports  (555/555). </a:t>
                      </a:r>
                    </a:p>
                    <a:p>
                      <a:pPr marL="171450" lvl="0" indent="-171450" algn="l">
                        <a:buClrTx/>
                        <a:buFont typeface="Arial" panose="020B0604020202020204" pitchFamily="34" charset="0"/>
                        <a:buChar char="•"/>
                      </a:pPr>
                      <a:r>
                        <a:rPr lang="en-US" sz="9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REQ1633458 – </a:t>
                      </a: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A slicer dicer session – 09/12: On Hold, Sherlock ticket has been raised by Monica and have reached out to Epic Support to assist  as discussed with Monica , waiting for Epic Support's  inputs.</a:t>
                      </a:r>
                    </a:p>
                    <a:p>
                      <a:pPr marL="171450" lvl="0" indent="-171450" algn="l"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r>
                        <a:rPr lang="en-US" sz="9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REQ1591464 (In Progress): </a:t>
                      </a: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 CMT is being moved to PRD and awaiting end user feedback.</a:t>
                      </a:r>
                    </a:p>
                    <a:p>
                      <a:pPr marL="171450" lvl="0" indent="-171450" algn="l"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r>
                        <a:rPr lang="en-US" sz="9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REQ1574554</a:t>
                      </a: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: Mindy sent a mail to check the availability of end user to connect and get the requirements of the request.</a:t>
                      </a:r>
                    </a:p>
                    <a:p>
                      <a:pPr marL="171450" lvl="0" indent="-171450" algn="l"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r>
                        <a:rPr lang="en-US" sz="9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REQ1742463: (Completed</a:t>
                      </a: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)– Updated the Hyperlinks in the components and created CMT ticket to move to PRD. Closed the request as per the communication from Reann.</a:t>
                      </a:r>
                    </a:p>
                    <a:p>
                      <a:pPr marL="171450" lvl="0" indent="-171450" algn="l"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171450" lvl="0" indent="-171450" algn="l"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endParaRPr lang="en-US" sz="10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171450" lvl="0" indent="-171450" algn="l"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endParaRPr lang="en-US" sz="10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0" lvl="0" indent="0" algn="l">
                        <a:buClrTx/>
                        <a:buNone/>
                      </a:pPr>
                      <a:endParaRPr lang="en-US" sz="1000" b="0" i="0" u="none" strike="noStrike" kern="1200" noProof="0">
                        <a:solidFill>
                          <a:srgbClr val="FFFFFF"/>
                        </a:solidFill>
                        <a:effectLst/>
                        <a:latin typeface="Open Sans"/>
                      </a:endParaRPr>
                    </a:p>
                    <a:p>
                      <a:pPr marL="0" lvl="0" indent="0" algn="l">
                        <a:buClrTx/>
                        <a:buNone/>
                      </a:pPr>
                      <a:endParaRPr lang="en-US" sz="10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lvl="0" indent="-171450" algn="l">
                        <a:buClrTx/>
                        <a:buFont typeface="Arial" panose="020B0604020202020204" pitchFamily="34" charset="0"/>
                        <a:buChar char="•"/>
                      </a:pPr>
                      <a:endParaRPr lang="en-US" sz="10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Actively following up with Owners for Branding and Description work review and feedback.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.</a:t>
                      </a:r>
                      <a:endParaRPr lang="en-US"/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Analyzing, Following up with end user(customer) and Working on Backlog Requests which are pending from 2023 and 2024 of Sam's Queue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Monitoring the Queue and Triaging the Tickets.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REQ1574554 – Request for new graphing component</a:t>
                      </a: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n-US" sz="10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endParaRPr lang="en-US" sz="10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endParaRPr lang="en-US" sz="10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Completed: 0</a:t>
                      </a:r>
                      <a:endParaRPr lang="en-US" sz="10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Received from Clarity: 0</a:t>
                      </a:r>
                      <a:b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</a:b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Awaiting Owners review: 4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 (Branding, Description &amp; SA Parameter clean up task)</a:t>
                      </a:r>
                      <a:br>
                        <a:rPr lang="en-US" sz="1000" b="1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</a:br>
                      <a:r>
                        <a:rPr lang="en-US" sz="10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Work in Progress: 9 </a:t>
                      </a:r>
                      <a:r>
                        <a:rPr lang="en-US" sz="10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Tickets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346495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8106A3D-C011-2028-4E94-1FC5DD665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318903"/>
              </p:ext>
            </p:extLst>
          </p:nvPr>
        </p:nvGraphicFramePr>
        <p:xfrm>
          <a:off x="11373" y="4172867"/>
          <a:ext cx="12169245" cy="1291269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590932">
                  <a:extLst>
                    <a:ext uri="{9D8B030D-6E8A-4147-A177-3AD203B41FA5}">
                      <a16:colId xmlns:a16="http://schemas.microsoft.com/office/drawing/2014/main" val="808887276"/>
                    </a:ext>
                  </a:extLst>
                </a:gridCol>
                <a:gridCol w="1440947">
                  <a:extLst>
                    <a:ext uri="{9D8B030D-6E8A-4147-A177-3AD203B41FA5}">
                      <a16:colId xmlns:a16="http://schemas.microsoft.com/office/drawing/2014/main" val="968246071"/>
                    </a:ext>
                  </a:extLst>
                </a:gridCol>
                <a:gridCol w="1536806">
                  <a:extLst>
                    <a:ext uri="{9D8B030D-6E8A-4147-A177-3AD203B41FA5}">
                      <a16:colId xmlns:a16="http://schemas.microsoft.com/office/drawing/2014/main" val="529651758"/>
                    </a:ext>
                  </a:extLst>
                </a:gridCol>
                <a:gridCol w="1536806">
                  <a:extLst>
                    <a:ext uri="{9D8B030D-6E8A-4147-A177-3AD203B41FA5}">
                      <a16:colId xmlns:a16="http://schemas.microsoft.com/office/drawing/2014/main" val="1500426785"/>
                    </a:ext>
                  </a:extLst>
                </a:gridCol>
                <a:gridCol w="1626551">
                  <a:extLst>
                    <a:ext uri="{9D8B030D-6E8A-4147-A177-3AD203B41FA5}">
                      <a16:colId xmlns:a16="http://schemas.microsoft.com/office/drawing/2014/main" val="2520556192"/>
                    </a:ext>
                  </a:extLst>
                </a:gridCol>
                <a:gridCol w="1405325">
                  <a:extLst>
                    <a:ext uri="{9D8B030D-6E8A-4147-A177-3AD203B41FA5}">
                      <a16:colId xmlns:a16="http://schemas.microsoft.com/office/drawing/2014/main" val="3927639899"/>
                    </a:ext>
                  </a:extLst>
                </a:gridCol>
                <a:gridCol w="1515939">
                  <a:extLst>
                    <a:ext uri="{9D8B030D-6E8A-4147-A177-3AD203B41FA5}">
                      <a16:colId xmlns:a16="http://schemas.microsoft.com/office/drawing/2014/main" val="2320652233"/>
                    </a:ext>
                  </a:extLst>
                </a:gridCol>
                <a:gridCol w="1515939">
                  <a:extLst>
                    <a:ext uri="{9D8B030D-6E8A-4147-A177-3AD203B41FA5}">
                      <a16:colId xmlns:a16="http://schemas.microsoft.com/office/drawing/2014/main" val="3172448152"/>
                    </a:ext>
                  </a:extLst>
                </a:gridCol>
              </a:tblGrid>
              <a:tr h="640362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Report Status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____________________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Type of Work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Returned to Deloitte/</a:t>
                      </a:r>
                    </a:p>
                    <a:p>
                      <a:pPr marL="0" algn="ctr" defTabSz="457200" rtl="0" eaLnBrk="1" fontAlgn="b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re-work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# of Reports WIP with Deloitte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</a:rPr>
                        <a:t># of Reports Pending for Owners review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</a:rPr>
                        <a:t># of Reports  Ready to Deploy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</a:rPr>
                        <a:t># of Reports Deployed to PRD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</a:rPr>
                        <a:t># of Reports Out of Scope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</a:rPr>
                        <a:t>Total # of Reports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910169"/>
                  </a:ext>
                </a:extLst>
              </a:tr>
              <a:tr h="337773"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SSRS Description Work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251</a:t>
                      </a:r>
                      <a:endParaRPr lang="en-US" sz="10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189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173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616</a:t>
                      </a:r>
                      <a:endParaRPr lang="en-US" sz="10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521900"/>
                  </a:ext>
                </a:extLst>
              </a:tr>
              <a:tr h="313134"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SSRS Branding Work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221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173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211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616</a:t>
                      </a:r>
                      <a:endParaRPr lang="en-US" sz="10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03241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D0D33A-8DEE-3B9D-AAFA-5A4F1BB92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350296"/>
              </p:ext>
            </p:extLst>
          </p:nvPr>
        </p:nvGraphicFramePr>
        <p:xfrm>
          <a:off x="10026" y="5514473"/>
          <a:ext cx="12169246" cy="1350965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380686">
                  <a:extLst>
                    <a:ext uri="{9D8B030D-6E8A-4147-A177-3AD203B41FA5}">
                      <a16:colId xmlns:a16="http://schemas.microsoft.com/office/drawing/2014/main" val="808887276"/>
                    </a:ext>
                  </a:extLst>
                </a:gridCol>
                <a:gridCol w="2447140">
                  <a:extLst>
                    <a:ext uri="{9D8B030D-6E8A-4147-A177-3AD203B41FA5}">
                      <a16:colId xmlns:a16="http://schemas.microsoft.com/office/drawing/2014/main" val="968246071"/>
                    </a:ext>
                  </a:extLst>
                </a:gridCol>
                <a:gridCol w="2447140">
                  <a:extLst>
                    <a:ext uri="{9D8B030D-6E8A-4147-A177-3AD203B41FA5}">
                      <a16:colId xmlns:a16="http://schemas.microsoft.com/office/drawing/2014/main" val="529651758"/>
                    </a:ext>
                  </a:extLst>
                </a:gridCol>
                <a:gridCol w="2447140">
                  <a:extLst>
                    <a:ext uri="{9D8B030D-6E8A-4147-A177-3AD203B41FA5}">
                      <a16:colId xmlns:a16="http://schemas.microsoft.com/office/drawing/2014/main" val="1500426785"/>
                    </a:ext>
                  </a:extLst>
                </a:gridCol>
                <a:gridCol w="2447140">
                  <a:extLst>
                    <a:ext uri="{9D8B030D-6E8A-4147-A177-3AD203B41FA5}">
                      <a16:colId xmlns:a16="http://schemas.microsoft.com/office/drawing/2014/main" val="3891402016"/>
                    </a:ext>
                  </a:extLst>
                </a:gridCol>
              </a:tblGrid>
              <a:tr h="570689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SSRS Epic Catalog Link Components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Completed Component build in POC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Completed Catalog Branding changes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</a:rPr>
                        <a:t>Completed Catalog Description changes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100" b="1" kern="1200">
                          <a:solidFill>
                            <a:srgbClr val="FFFFFF"/>
                          </a:solidFill>
                        </a:rPr>
                        <a:t>Updated approved Descriptions in TFS reports in this 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71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910169"/>
                  </a:ext>
                </a:extLst>
              </a:tr>
              <a:tr h="384036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Cumulative Count (Overall)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355</a:t>
                      </a:r>
                      <a:endParaRPr lang="en-US" sz="10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405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440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440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521900"/>
                  </a:ext>
                </a:extLst>
              </a:tr>
              <a:tr h="384036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Week Ending 09/26- Work Packet Status Report Count 05/9/2025</a:t>
                      </a:r>
                      <a:endParaRPr lang="en-US" sz="2000"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Open Sans"/>
                          <a:ea typeface="Open Sans"/>
                          <a:cs typeface="Open Sans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032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0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8">
            <a:extLst>
              <a:ext uri="{FF2B5EF4-FFF2-40B4-BE49-F238E27FC236}">
                <a16:creationId xmlns:a16="http://schemas.microsoft.com/office/drawing/2014/main" id="{75F054CF-6AE0-8485-8FC4-40D3032C162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45692"/>
          </a:xfrm>
          <a:prstGeom prst="rect">
            <a:avLst/>
          </a:prstGeom>
          <a:solidFill>
            <a:srgbClr val="671E75"/>
          </a:solidFill>
        </p:spPr>
        <p:txBody>
          <a:bodyPr vert="horz" lIns="0" tIns="4572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Week Ending 09/26- Work Packet Status Report 07/04 - Work Packet Status Report</a:t>
            </a:r>
          </a:p>
        </p:txBody>
      </p:sp>
      <p:graphicFrame>
        <p:nvGraphicFramePr>
          <p:cNvPr id="29" name="Object 28" hidden="1">
            <a:extLst>
              <a:ext uri="{FF2B5EF4-FFF2-40B4-BE49-F238E27FC236}">
                <a16:creationId xmlns:a16="http://schemas.microsoft.com/office/drawing/2014/main" id="{3636E115-5E1B-4F14-AF9E-7710AEBB7D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29" name="Object 28" hidden="1">
                        <a:extLst>
                          <a:ext uri="{FF2B5EF4-FFF2-40B4-BE49-F238E27FC236}">
                            <a16:creationId xmlns:a16="http://schemas.microsoft.com/office/drawing/2014/main" id="{3636E115-5E1B-4F14-AF9E-7710AEBB7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3803FD3E-B1A5-4B86-827A-87806B3A1A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 pitchFamily="50" charset="0"/>
              <a:sym typeface="Chronicle Display Black" pitchFamily="50" charset="0"/>
            </a:endParaRP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83BFA58D-6180-4B4C-B228-A4B00ADD0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687398"/>
              </p:ext>
            </p:extLst>
          </p:nvPr>
        </p:nvGraphicFramePr>
        <p:xfrm>
          <a:off x="0" y="-161393"/>
          <a:ext cx="12198094" cy="7118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5704">
                  <a:extLst>
                    <a:ext uri="{9D8B030D-6E8A-4147-A177-3AD203B41FA5}">
                      <a16:colId xmlns:a16="http://schemas.microsoft.com/office/drawing/2014/main" val="4130080455"/>
                    </a:ext>
                  </a:extLst>
                </a:gridCol>
                <a:gridCol w="1124908">
                  <a:extLst>
                    <a:ext uri="{9D8B030D-6E8A-4147-A177-3AD203B41FA5}">
                      <a16:colId xmlns:a16="http://schemas.microsoft.com/office/drawing/2014/main" val="3842842890"/>
                    </a:ext>
                  </a:extLst>
                </a:gridCol>
                <a:gridCol w="49654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1991">
                  <a:extLst>
                    <a:ext uri="{9D8B030D-6E8A-4147-A177-3AD203B41FA5}">
                      <a16:colId xmlns:a16="http://schemas.microsoft.com/office/drawing/2014/main" val="2455460313"/>
                    </a:ext>
                  </a:extLst>
                </a:gridCol>
              </a:tblGrid>
              <a:tr h="644499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Item / Application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WP Pipeline Status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Overall Status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Outstanding Items / Upcoming Activities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62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i="0" u="none" strike="noStrike" kern="1200">
                          <a:solidFill>
                            <a:srgbClr val="000000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Quality Assurance</a:t>
                      </a:r>
                      <a:endParaRPr lang="en-US" sz="1050"/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3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/>
                        </a:rPr>
                        <a:t>●</a:t>
                      </a:r>
                      <a:endParaRPr kumimoji="0" lang="en-US" sz="3200"/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</a:pPr>
                      <a:r>
                        <a:rPr lang="en-US" sz="900" b="1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As part of Converge Integration Testing: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Execution of  36 out of 40 Phase 1 assigned Testcases.</a:t>
                      </a:r>
                      <a:endParaRPr lang="en-US" sz="900"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4 Test Cases from Phase 1 were Removed from execution as they involve Third Party Applications.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Execution of  42 Phase 2  Testcases.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Execution of 31 phase 3 testcases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 42 Manual Run time calculation test cases.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44 Task Capture Testcases.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Created 5 short scripts as part of Converge Integration testing suite.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Review of 28 Regression Review Testcases.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Standardized Documentation Process.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 the Re Task Capture for 4 Test Cases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execution of 9 scripts of Nov24 Upgrade Regression testing.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Execution of  6 Testcases from </a:t>
                      </a:r>
                      <a:r>
                        <a:rPr lang="en-US" sz="9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Open Sans"/>
                        </a:rPr>
                        <a:t>MD Staff Regression testing 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Execution of 4 Testcases from CGSM Peds Therapy IWT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Manual Run Time for 24 Scripts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NLA Gastroenterology Testing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Completed Task capture of 16 scripts out of 24.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Nov24 Upgrade Regression:</a:t>
                      </a:r>
                      <a:endParaRPr lang="en-US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Total assigned: 9</a:t>
                      </a:r>
                      <a:endParaRPr lang="en-US" sz="900" b="0" i="0" u="none" strike="noStrike" kern="1200" noProof="0">
                        <a:solidFill>
                          <a:srgbClr val="FFFFFF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Completed: 9</a:t>
                      </a:r>
                      <a:endParaRPr lang="en-US" sz="900" b="0" i="0" u="none" strike="noStrike" kern="1200" noProof="0">
                        <a:solidFill>
                          <a:srgbClr val="FFFFFF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In Progress: 0</a:t>
                      </a:r>
                      <a:endParaRPr lang="en-US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Number of defects raised: 4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CGSM Peds Therapy IWT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Total assigned: 4</a:t>
                      </a:r>
                      <a:endParaRPr lang="en-US" sz="900" b="0" i="0" u="none" strike="noStrike" kern="1200" baseline="0" noProof="0">
                        <a:solidFill>
                          <a:srgbClr val="FFFFFF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Completed: 4</a:t>
                      </a:r>
                      <a:endParaRPr lang="en-US" sz="900" b="0" i="0" u="none" strike="noStrike" kern="1200" baseline="0" noProof="0">
                        <a:solidFill>
                          <a:srgbClr val="FFFFFF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In Progress: 0</a:t>
                      </a:r>
                      <a:endParaRPr lang="en-US" sz="900" b="0" i="0" u="none" strike="noStrike" kern="1200" baseline="0" noProof="0">
                        <a:solidFill>
                          <a:srgbClr val="FFFFFF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Number of defects raised: 1</a:t>
                      </a:r>
                      <a:endParaRPr lang="en-US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kern="1200" baseline="0" noProof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Task capture- 1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Re -Task Capture-1</a:t>
                      </a: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900" b="0" i="0" u="none" strike="noStrike" kern="1200" baseline="0" noProof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Manual Run time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Total assigned: 24</a:t>
                      </a:r>
                      <a:endParaRPr lang="en-US" sz="900" b="0" i="0" u="none" strike="noStrike" kern="1200" baseline="0" noProof="0">
                        <a:solidFill>
                          <a:srgbClr val="FFFFFF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Completed: 24</a:t>
                      </a:r>
                      <a:endParaRPr lang="en-US"/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kern="1200" baseline="0" noProof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NLA Gastroenterology Testing: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Total Assigned - 2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Completed – 2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kern="1200" baseline="0" noProof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171450" marR="0" lvl="0" indent="-17145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Task Capture: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Total Assigned: 24</a:t>
                      </a:r>
                      <a:endParaRPr lang="en-US" sz="900" b="0" i="0" u="none" strike="noStrike" kern="1200" baseline="0" noProof="0">
                        <a:solidFill>
                          <a:srgbClr val="000000"/>
                        </a:solidFill>
                        <a:effectLst/>
                        <a:latin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 Completed: 16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i="0" u="none" strike="noStrike" kern="1200" baseline="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 On Hold: 8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195127"/>
                  </a:ext>
                </a:extLst>
              </a:tr>
              <a:tr h="2708034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>
                          <a:solidFill>
                            <a:schemeClr val="bg1"/>
                          </a:solidFill>
                          <a:latin typeface="Open Sans"/>
                        </a:rPr>
                        <a:t>Test Automation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3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/>
                          <a:ea typeface="Open Sans"/>
                          <a:cs typeface="Open Sans"/>
                        </a:rPr>
                        <a:t>●</a:t>
                      </a:r>
                      <a:endParaRPr kumimoji="0" lang="en-US" sz="3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3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Team has started the pre regression testing from Monday, September 15</a:t>
                      </a:r>
                      <a:r>
                        <a:rPr lang="en-US" sz="900" b="0" i="0" u="none" strike="noStrike" kern="1200" baseline="300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th </a:t>
                      </a: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</a:endParaRP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Out of 50 test cases 26 have already passed in the pre regression testing</a:t>
                      </a:r>
                    </a:p>
                    <a:p>
                      <a:pPr marL="171450" marR="0" lvl="0" indent="-1714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</a:rPr>
                        <a:t>Team had presented the automation idea on EAP (Epic all procedures) during the bi-weekly call on Wednesday</a:t>
                      </a:r>
                    </a:p>
                    <a:p>
                      <a:pPr marL="171450" marR="0" lvl="0" indent="-171450" algn="l" rtl="0" eaLnBrk="1" latinLnBrk="0" hangingPunct="1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Automation scrum call at 8:30PM IST every Tuesday and Thursday</a:t>
                      </a:r>
                    </a:p>
                    <a:p>
                      <a:pPr marL="171450" marR="0" lvl="0" indent="-171450" algn="l" rtl="0" eaLnBrk="1" latinLnBrk="0" hangingPunct="1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Deloitte + Internal RPA mandatory connect at 7:30Pm IST every Monday and optional connect on Wednesday</a:t>
                      </a:r>
                    </a:p>
                    <a:p>
                      <a:pPr marL="171450" marR="0" lvl="0" indent="-171450" algn="l" rtl="0" eaLnBrk="1" latinLnBrk="0" hangingPunct="1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Timecard submission at end of every Friday</a:t>
                      </a: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kern="1200" noProof="0">
                          <a:solidFill>
                            <a:schemeClr val="bg1"/>
                          </a:solidFill>
                          <a:effectLst/>
                          <a:latin typeface="Open Sans"/>
                          <a:ea typeface="Open Sans"/>
                          <a:cs typeface="Open Sans"/>
                        </a:rPr>
                        <a:t>Regression Testing period for triple upgrade is Sept 29 – Oct 10</a:t>
                      </a: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171450" marR="0" lvl="0" indent="-1714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  <a:p>
                      <a:pPr marL="0" marR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en-US" sz="900" b="0" i="0" u="none" strike="noStrike" kern="1200" noProof="0">
                        <a:solidFill>
                          <a:schemeClr val="bg1"/>
                        </a:solidFill>
                        <a:effectLst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90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21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Object 28" hidden="1">
            <a:extLst>
              <a:ext uri="{FF2B5EF4-FFF2-40B4-BE49-F238E27FC236}">
                <a16:creationId xmlns:a16="http://schemas.microsoft.com/office/drawing/2014/main" id="{3636E115-5E1B-4F14-AF9E-7710AEBB7D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29" name="Object 28" hidden="1">
                        <a:extLst>
                          <a:ext uri="{FF2B5EF4-FFF2-40B4-BE49-F238E27FC236}">
                            <a16:creationId xmlns:a16="http://schemas.microsoft.com/office/drawing/2014/main" id="{3636E115-5E1B-4F14-AF9E-7710AEBB7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3803FD3E-B1A5-4B86-827A-87806B3A1A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 pitchFamily="50" charset="0"/>
              <a:sym typeface="Chronicle Display Black" pitchFamily="50" charset="0"/>
            </a:endParaRPr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83BFA58D-6180-4B4C-B228-A4B00ADD0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635179"/>
              </p:ext>
            </p:extLst>
          </p:nvPr>
        </p:nvGraphicFramePr>
        <p:xfrm>
          <a:off x="0" y="445695"/>
          <a:ext cx="12198096" cy="90400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2017">
                  <a:extLst>
                    <a:ext uri="{9D8B030D-6E8A-4147-A177-3AD203B41FA5}">
                      <a16:colId xmlns:a16="http://schemas.microsoft.com/office/drawing/2014/main" val="4130080455"/>
                    </a:ext>
                  </a:extLst>
                </a:gridCol>
                <a:gridCol w="1078861">
                  <a:extLst>
                    <a:ext uri="{9D8B030D-6E8A-4147-A177-3AD203B41FA5}">
                      <a16:colId xmlns:a16="http://schemas.microsoft.com/office/drawing/2014/main" val="3842842890"/>
                    </a:ext>
                  </a:extLst>
                </a:gridCol>
                <a:gridCol w="4915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1496">
                  <a:extLst>
                    <a:ext uri="{9D8B030D-6E8A-4147-A177-3AD203B41FA5}">
                      <a16:colId xmlns:a16="http://schemas.microsoft.com/office/drawing/2014/main" val="2455460313"/>
                    </a:ext>
                  </a:extLst>
                </a:gridCol>
              </a:tblGrid>
              <a:tr h="588778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Item / Application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WP Pipeline Status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Overall Status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</a:rPr>
                        <a:t>Outstanding Items / Upcoming Activities</a:t>
                      </a:r>
                      <a:endParaRPr lang="en-US" sz="1200"/>
                    </a:p>
                  </a:txBody>
                  <a:tcPr marT="25807" marB="25807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1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12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r>
                        <a:rPr lang="en-US" sz="1100" b="1" kern="1200" baseline="0">
                          <a:solidFill>
                            <a:schemeClr val="bg1"/>
                          </a:solidFill>
                          <a:latin typeface="Open Sans"/>
                          <a:ea typeface="Open Sans"/>
                          <a:cs typeface="Open Sans"/>
                        </a:rPr>
                        <a:t>Environment Control and Data Courier (EC-DC)</a:t>
                      </a:r>
                      <a:endParaRPr lang="en-US" sz="1100"/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3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Open Sans"/>
                          <a:ea typeface="Open Sans"/>
                          <a:cs typeface="Open Sans"/>
                        </a:rPr>
                        <a:t>●</a:t>
                      </a:r>
                      <a:endParaRPr kumimoji="0" lang="en-US" sz="3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CMT Audit Process Documentation: </a:t>
                      </a:r>
                      <a:r>
                        <a:rPr lang="en-US" sz="100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Developed a comprehensive document outlining the audit process for standard changes, including detailed steps, defined roles, and compliance requirements.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en-US" sz="1000" b="1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Minor CMT Audit: </a:t>
                      </a:r>
                      <a:r>
                        <a:rPr lang="en-US" sz="100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Engaged in team discussions to </a:t>
                      </a:r>
                      <a:r>
                        <a:rPr lang="en-US" sz="1000" b="1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establish the process for daily audits of minor changes</a:t>
                      </a:r>
                      <a:r>
                        <a:rPr lang="en-US" sz="100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moved to PRD. Provided feedback to </a:t>
                      </a:r>
                      <a:r>
                        <a:rPr lang="en-US" sz="1000" b="1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enhance how audit analysis is communicated</a:t>
                      </a:r>
                      <a:r>
                        <a:rPr lang="en-US" sz="100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to the respective application team leadership.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en-US" sz="100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Duplicate Provider Cleanup</a:t>
                      </a: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: Reached the </a:t>
                      </a: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halfway mark in phase 1 </a:t>
                      </a: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of the duplicate provider cleanup, processing over 500 provider records to date.</a:t>
                      </a:r>
                      <a:endParaRPr lang="en-US" sz="100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1450" indent="-171450">
                        <a:buFont typeface="Wingdings" panose="05000000000000000000" pitchFamily="2" charset="2"/>
                        <a:buChar char="§"/>
                      </a:pPr>
                      <a:endParaRPr lang="en-US" sz="100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CIRT Documents Review: </a:t>
                      </a: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Facilitated a team review session to discuss and refine the high-level CIRT process document.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sz="1000" b="0" i="0" u="none" strike="noStrike" noProof="0">
                        <a:solidFill>
                          <a:schemeClr val="bg1"/>
                        </a:solidFill>
                        <a:latin typeface="Open Sans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DC Migration SNOW Requests: </a:t>
                      </a: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Resolved more than </a:t>
                      </a: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60 DC Migration SNOW requests</a:t>
                      </a: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, successfully sending builds through to production.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noProof="0">
                        <a:solidFill>
                          <a:schemeClr val="bg1"/>
                        </a:solidFill>
                        <a:latin typeface="Open Sans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DC Provider Maintenance &amp; SER Migration: </a:t>
                      </a: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The team ran the DC Provider maintenance report daily and migrated over 300 SER records from PRD to POC to TST throughout the week.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noProof="0">
                        <a:solidFill>
                          <a:schemeClr val="bg1"/>
                        </a:solidFill>
                        <a:latin typeface="Open Sans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Daily CMT Report &amp; Standards Audit: </a:t>
                      </a: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Ensured the Daily CMT Report was executed, generated a report of Standard CMTs moved to PRD, and audited approximately 300 standards. </a:t>
                      </a: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Increased the daily audit rate</a:t>
                      </a: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 of standard changes moved to PRD </a:t>
                      </a: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from 30% to 50%.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endParaRPr lang="en-US" sz="1000" b="0" i="0" u="none" strike="noStrike" noProof="0">
                        <a:solidFill>
                          <a:schemeClr val="bg1"/>
                        </a:solidFill>
                        <a:latin typeface="Open Sans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000" b="1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EHR Sub-CAB QA Activities: </a:t>
                      </a:r>
                      <a:r>
                        <a:rPr lang="en-US" sz="1000" b="0" i="0" u="none" strike="noStrike" noProof="0">
                          <a:solidFill>
                            <a:schemeClr val="bg1"/>
                          </a:solidFill>
                          <a:latin typeface="Open Sans"/>
                        </a:rPr>
                        <a:t>Conducted quality assurance on 27 Minor, 4 Standard Candidate, 1 Emergency, and 1 Urgent CMTs and change requests for EHR Sub-CAB meetings this week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000" b="0" i="0" u="none" strike="noStrike" noProof="0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000" b="0" i="0" u="none" strike="noStrike" noProof="0">
                        <a:solidFill>
                          <a:schemeClr val="bg1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r>
                        <a:rPr lang="en-US" sz="100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Continue phase 1 provider cleanup by reviewing and resolving remaining SER records.</a:t>
                      </a: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</a:pPr>
                      <a:endParaRPr lang="en-US" sz="100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endParaRPr lang="en-US" sz="100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endParaRPr lang="en-US" sz="1000" b="0" i="0" u="none" strike="noStrike" kern="1200" noProof="0">
                        <a:solidFill>
                          <a:srgbClr val="242424"/>
                        </a:solidFill>
                        <a:effectLst/>
                        <a:latin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148647"/>
                  </a:ext>
                </a:extLst>
              </a:tr>
              <a:tr h="23800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endParaRPr lang="en-US" sz="1100"/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3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lang="en-US" sz="1000" b="0" i="0" u="none" strike="noStrike" noProof="0">
                        <a:solidFill>
                          <a:schemeClr val="bg1"/>
                        </a:solidFill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</a:pPr>
                      <a:endParaRPr lang="en-US" sz="1000" b="0" i="0" u="none" strike="noStrike" kern="1200" noProof="0">
                        <a:solidFill>
                          <a:srgbClr val="242424"/>
                        </a:solidFill>
                        <a:effectLst/>
                        <a:latin typeface="Open San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8796021"/>
                  </a:ext>
                </a:extLst>
              </a:tr>
            </a:tbl>
          </a:graphicData>
        </a:graphic>
      </p:graphicFrame>
      <p:sp>
        <p:nvSpPr>
          <p:cNvPr id="3" name="Title 8">
            <a:extLst>
              <a:ext uri="{FF2B5EF4-FFF2-40B4-BE49-F238E27FC236}">
                <a16:creationId xmlns:a16="http://schemas.microsoft.com/office/drawing/2014/main" id="{75F054CF-6AE0-8485-8FC4-40D3032C1623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2001" cy="445692"/>
          </a:xfrm>
          <a:prstGeom prst="rect">
            <a:avLst/>
          </a:prstGeom>
          <a:solidFill>
            <a:srgbClr val="671E75"/>
          </a:solidFill>
        </p:spPr>
        <p:txBody>
          <a:bodyPr vert="horz" lIns="0" tIns="4572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Week </a:t>
            </a:r>
            <a:r>
              <a:rPr lang="en-US" sz="2400" b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Ending 09/26 </a:t>
            </a:r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- Work Packet Status Report</a:t>
            </a:r>
          </a:p>
        </p:txBody>
      </p:sp>
    </p:spTree>
    <p:extLst>
      <p:ext uri="{BB962C8B-B14F-4D97-AF65-F5344CB8AC3E}">
        <p14:creationId xmlns:p14="http://schemas.microsoft.com/office/powerpoint/2010/main" val="2075981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Object 28" hidden="1">
            <a:extLst>
              <a:ext uri="{FF2B5EF4-FFF2-40B4-BE49-F238E27FC236}">
                <a16:creationId xmlns:a16="http://schemas.microsoft.com/office/drawing/2014/main" id="{3636E115-5E1B-4F14-AF9E-7710AEBB7D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29" name="Object 28" hidden="1">
                        <a:extLst>
                          <a:ext uri="{FF2B5EF4-FFF2-40B4-BE49-F238E27FC236}">
                            <a16:creationId xmlns:a16="http://schemas.microsoft.com/office/drawing/2014/main" id="{3636E115-5E1B-4F14-AF9E-7710AEBB7D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 hidden="1">
            <a:extLst>
              <a:ext uri="{FF2B5EF4-FFF2-40B4-BE49-F238E27FC236}">
                <a16:creationId xmlns:a16="http://schemas.microsoft.com/office/drawing/2014/main" id="{3803FD3E-B1A5-4B86-827A-87806B3A1A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endParaRPr lang="en-US" sz="3600">
              <a:latin typeface="Chronicle Display Black" pitchFamily="50" charset="0"/>
              <a:sym typeface="Chronicle Display Black" pitchFamily="50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9738F60-A9FE-1654-1C8E-910D59D3F843}"/>
              </a:ext>
            </a:extLst>
          </p:cNvPr>
          <p:cNvGrpSpPr/>
          <p:nvPr/>
        </p:nvGrpSpPr>
        <p:grpSpPr>
          <a:xfrm>
            <a:off x="-213830" y="1085056"/>
            <a:ext cx="12619660" cy="4720548"/>
            <a:chOff x="-198085" y="1085056"/>
            <a:chExt cx="12619660" cy="4720548"/>
          </a:xfrm>
        </p:grpSpPr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9593DCDB-F8CB-49B3-9AEF-CFC9146AC87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59215597"/>
                </p:ext>
              </p:extLst>
            </p:nvPr>
          </p:nvGraphicFramePr>
          <p:xfrm>
            <a:off x="-142896" y="1145799"/>
            <a:ext cx="4601471" cy="219713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graphicFrame>
          <p:nvGraphicFramePr>
            <p:cNvPr id="15" name="Chart 14">
              <a:extLst>
                <a:ext uri="{FF2B5EF4-FFF2-40B4-BE49-F238E27FC236}">
                  <a16:creationId xmlns:a16="http://schemas.microsoft.com/office/drawing/2014/main" id="{D48660F9-9C10-4205-B7BC-0D03B7AC07B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8404424"/>
                </p:ext>
              </p:extLst>
            </p:nvPr>
          </p:nvGraphicFramePr>
          <p:xfrm>
            <a:off x="3846196" y="3402832"/>
            <a:ext cx="4580853" cy="235043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aphicFrame>
          <p:nvGraphicFramePr>
            <p:cNvPr id="10" name="Chart 9">
              <a:extLst>
                <a:ext uri="{FF2B5EF4-FFF2-40B4-BE49-F238E27FC236}">
                  <a16:creationId xmlns:a16="http://schemas.microsoft.com/office/drawing/2014/main" id="{1DDEC4AF-17D2-4B8F-9835-5549BC66E67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71574134"/>
                </p:ext>
              </p:extLst>
            </p:nvPr>
          </p:nvGraphicFramePr>
          <p:xfrm>
            <a:off x="7809233" y="3410340"/>
            <a:ext cx="4579171" cy="233541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8F73F8B6-D25E-47F2-BFFD-FDD187ABD36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48801993"/>
                </p:ext>
              </p:extLst>
            </p:nvPr>
          </p:nvGraphicFramePr>
          <p:xfrm>
            <a:off x="3791739" y="1098393"/>
            <a:ext cx="4689766" cy="23044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C46D6D57-59A9-252F-536D-6CFA8E67681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25631169"/>
                </p:ext>
              </p:extLst>
            </p:nvPr>
          </p:nvGraphicFramePr>
          <p:xfrm>
            <a:off x="7809233" y="1085056"/>
            <a:ext cx="4612342" cy="23044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666A6077-2065-0478-19D2-231E607913E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7374636"/>
                </p:ext>
              </p:extLst>
            </p:nvPr>
          </p:nvGraphicFramePr>
          <p:xfrm>
            <a:off x="-198085" y="3455169"/>
            <a:ext cx="4580853" cy="235043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</p:grpSp>
      <p:sp>
        <p:nvSpPr>
          <p:cNvPr id="7" name="Title 8">
            <a:extLst>
              <a:ext uri="{FF2B5EF4-FFF2-40B4-BE49-F238E27FC236}">
                <a16:creationId xmlns:a16="http://schemas.microsoft.com/office/drawing/2014/main" id="{1BC6CA72-97A4-B651-D3FD-5F4F9F92BC64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200234" cy="464218"/>
          </a:xfrm>
          <a:prstGeom prst="rect">
            <a:avLst/>
          </a:prstGeom>
          <a:solidFill>
            <a:srgbClr val="671E75"/>
          </a:solidFill>
        </p:spPr>
        <p:txBody>
          <a:bodyPr vert="horz" lIns="0" tIns="4572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Week </a:t>
            </a:r>
            <a:r>
              <a:rPr lang="en-US" sz="2400" b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Ending 09/26 </a:t>
            </a:r>
            <a:r>
              <a:rPr lang="en-US" sz="2400" b="1" dirty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- Work Packet Status Report</a:t>
            </a:r>
          </a:p>
        </p:txBody>
      </p:sp>
    </p:spTree>
    <p:extLst>
      <p:ext uri="{BB962C8B-B14F-4D97-AF65-F5344CB8AC3E}">
        <p14:creationId xmlns:p14="http://schemas.microsoft.com/office/powerpoint/2010/main" val="29472678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PS2ZriRwOZ_IuZru1j7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PS2ZriRwOZ_IuZru1j7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PS2ZriRwOZ_IuZru1j7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PS2ZriRwOZ_IuZru1j7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PS2ZriRwOZ_IuZru1j7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PS2ZriRwOZ_IuZru1j7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PS2ZriRwOZ_IuZru1j7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PS2ZriRwOZ_IuZru1j7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PS2ZriRwOZ_IuZru1j7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FF8A9E3-6F3C-4856-9A3E-7D997EC800EF}">
  <we:reference id="412591f7-1c94-4fad-a2de-1f1a9f181c0c" version="1.0.0.1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c8cfcba-b016-4e30-8556-6f1cb7c975af">
      <UserInfo>
        <DisplayName>Choudhary, Babita</DisplayName>
        <AccountId>49</AccountId>
        <AccountType/>
      </UserInfo>
    </SharedWithUsers>
    <TaxCatchAll xmlns="0c8cfcba-b016-4e30-8556-6f1cb7c975af" xsi:nil="true"/>
    <lcf76f155ced4ddcb4097134ff3c332f xmlns="21eabdcc-72ab-4064-9f46-5100b1dc17a4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5E5BA06A902547B72725678B9AC8F3" ma:contentTypeVersion="16" ma:contentTypeDescription="Create a new document." ma:contentTypeScope="" ma:versionID="271747c30a1d0c6f35a5932e18e305f5">
  <xsd:schema xmlns:xsd="http://www.w3.org/2001/XMLSchema" xmlns:xs="http://www.w3.org/2001/XMLSchema" xmlns:p="http://schemas.microsoft.com/office/2006/metadata/properties" xmlns:ns2="21eabdcc-72ab-4064-9f46-5100b1dc17a4" xmlns:ns3="0c8cfcba-b016-4e30-8556-6f1cb7c975af" targetNamespace="http://schemas.microsoft.com/office/2006/metadata/properties" ma:root="true" ma:fieldsID="0af4f099e4a2bd447a847ed71e35eb91" ns2:_="" ns3:_="">
    <xsd:import namespace="21eabdcc-72ab-4064-9f46-5100b1dc17a4"/>
    <xsd:import namespace="0c8cfcba-b016-4e30-8556-6f1cb7c975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eabdcc-72ab-4064-9f46-5100b1dc17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798d900d-0589-4081-96eb-513de833a50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8cfcba-b016-4e30-8556-6f1cb7c975a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21b69687-e3b3-42f9-8e99-a69d61ab0aa7}" ma:internalName="TaxCatchAll" ma:showField="CatchAllData" ma:web="0c8cfcba-b016-4e30-8556-6f1cb7c975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0FE039-71A2-40B4-A75C-21F3CDB51F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88867B-BE9D-4D7C-80E8-0A5B242C20CF}">
  <ds:schemaRefs>
    <ds:schemaRef ds:uri="0c8cfcba-b016-4e30-8556-6f1cb7c975af"/>
    <ds:schemaRef ds:uri="21eabdcc-72ab-4064-9f46-5100b1dc17a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A4F9743-95BA-4C12-87A3-813E241F842B}">
  <ds:schemaRefs>
    <ds:schemaRef ds:uri="0c8cfcba-b016-4e30-8556-6f1cb7c975af"/>
    <ds:schemaRef ds:uri="21eabdcc-72ab-4064-9f46-5100b1dc17a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ea60d57e-af5b-4752-ac57-3e4f28ca11dc}" enabled="1" method="Standard" siteId="{36da45f1-dd2c-4d1f-af13-5abe46b9992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Deloitte 16_9 onscreen</Template>
  <TotalTime>10</TotalTime>
  <Words>2683</Words>
  <Application>Microsoft Office PowerPoint</Application>
  <PresentationFormat>Widescreen</PresentationFormat>
  <Paragraphs>370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Arial</vt:lpstr>
      <vt:lpstr>Arial,Sans-Serif</vt:lpstr>
      <vt:lpstr>Wingdings</vt:lpstr>
      <vt:lpstr>Chronicle Display Black</vt:lpstr>
      <vt:lpstr>Open Sans</vt:lpstr>
      <vt:lpstr>1_Office Theme</vt:lpstr>
      <vt:lpstr>think-cell Slide</vt:lpstr>
      <vt:lpstr>Weekly CHRISTUS Health Deloitte Build Team Status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A, Hariharan</dc:creator>
  <cp:lastModifiedBy>Kumar, Akshaya</cp:lastModifiedBy>
  <cp:revision>10</cp:revision>
  <dcterms:created xsi:type="dcterms:W3CDTF">2021-09-30T10:57:45Z</dcterms:created>
  <dcterms:modified xsi:type="dcterms:W3CDTF">2025-09-25T12:38:26Z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2021-09-30T10:57:45Z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b7a8ca17-954c-4c13-ab1c-82ed3c92e115</vt:lpwstr>
  </property>
  <property fmtid="{D5CDD505-2E9C-101B-9397-08002B2CF9AE}" pid="8" name="MSIP_Label_ea60d57e-af5b-4752-ac57-3e4f28ca11dc_ContentBits">
    <vt:lpwstr>0</vt:lpwstr>
  </property>
  <property fmtid="{D5CDD505-2E9C-101B-9397-08002B2CF9AE}" pid="9" name="ContentTypeId">
    <vt:lpwstr>0x010100BE5E5BA06A902547B72725678B9AC8F3</vt:lpwstr>
  </property>
  <property fmtid="{D5CDD505-2E9C-101B-9397-08002B2CF9AE}" pid="10" name="MediaServiceImageTags">
    <vt:lpwstr/>
  </property>
  <property fmtid="{D5CDD505-2E9C-101B-9397-08002B2CF9AE}" pid="11" name="MSIP_Label_ea60d57e-af5b-4752-ac57-3e4f28ca11dc_Tag">
    <vt:lpwstr>10, 3, 0, 2</vt:lpwstr>
  </property>
</Properties>
</file>