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72" r:id="rId11"/>
    <p:sldId id="273" r:id="rId12"/>
    <p:sldId id="274" r:id="rId13"/>
    <p:sldId id="270"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[NM.xlsx]Sheet2!PivotTable2</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accent5">
                    <a:lumMod val="50000"/>
                  </a:schemeClr>
                </a:solidFill>
              </a:rPr>
              <a:t>VISUALIZING EMPLOYEE ATTENDANCE</a:t>
            </a:r>
            <a:r>
              <a:rPr lang="en-US" baseline="0" dirty="0">
                <a:solidFill>
                  <a:schemeClr val="accent5">
                    <a:lumMod val="50000"/>
                  </a:schemeClr>
                </a:solidFill>
              </a:rPr>
              <a:t>  TREND WITH EXCEL CHARTS</a:t>
            </a:r>
            <a:endParaRPr lang="en-US" dirty="0">
              <a:solidFill>
                <a:schemeClr val="accent5">
                  <a:lumMod val="50000"/>
                </a:schemeClr>
              </a:solidFill>
            </a:endParaRPr>
          </a:p>
        </c:rich>
      </c:tx>
      <c:layout>
        <c:manualLayout>
          <c:xMode val="edge"/>
          <c:yMode val="edge"/>
          <c:x val="0.22341666666666668"/>
          <c:y val="4.88845144356955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s>
    <c:plotArea>
      <c:layout>
        <c:manualLayout>
          <c:layoutTarget val="inner"/>
          <c:xMode val="edge"/>
          <c:yMode val="edge"/>
          <c:x val="0.11724759405074368"/>
          <c:y val="0.26184747739865849"/>
          <c:w val="0.55221916010498684"/>
          <c:h val="0.56695902595508896"/>
        </c:manualLayout>
      </c:layout>
      <c:barChart>
        <c:barDir val="col"/>
        <c:grouping val="clustered"/>
        <c:varyColors val="0"/>
        <c:ser>
          <c:idx val="0"/>
          <c:order val="0"/>
          <c:tx>
            <c:strRef>
              <c:f>Sheet2!$B$3:$B$4</c:f>
              <c:strCache>
                <c:ptCount val="1"/>
                <c:pt idx="0">
                  <c:v>Active</c:v>
                </c:pt>
              </c:strCache>
            </c:strRef>
          </c:tx>
          <c:spPr>
            <a:solidFill>
              <a:schemeClr val="accent1"/>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80400</c:v>
                </c:pt>
                <c:pt idx="1">
                  <c:v>200699</c:v>
                </c:pt>
                <c:pt idx="2">
                  <c:v>247935</c:v>
                </c:pt>
                <c:pt idx="3">
                  <c:v>267513</c:v>
                </c:pt>
                <c:pt idx="4">
                  <c:v>239465</c:v>
                </c:pt>
                <c:pt idx="5">
                  <c:v>145209</c:v>
                </c:pt>
              </c:numCache>
            </c:numRef>
          </c:val>
          <c:extLst>
            <c:ext xmlns:c16="http://schemas.microsoft.com/office/drawing/2014/chart" uri="{C3380CC4-5D6E-409C-BE32-E72D297353CC}">
              <c16:uniqueId val="{00000000-49CD-4970-AE06-0006A65F6EFE}"/>
            </c:ext>
          </c:extLst>
        </c:ser>
        <c:ser>
          <c:idx val="1"/>
          <c:order val="1"/>
          <c:tx>
            <c:strRef>
              <c:f>Sheet2!$C$3:$C$4</c:f>
              <c:strCache>
                <c:ptCount val="1"/>
                <c:pt idx="0">
                  <c:v>Future Start</c:v>
                </c:pt>
              </c:strCache>
            </c:strRef>
          </c:tx>
          <c:spPr>
            <a:solidFill>
              <a:schemeClr val="accent2"/>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1">
                  <c:v>28893</c:v>
                </c:pt>
                <c:pt idx="2">
                  <c:v>10784</c:v>
                </c:pt>
                <c:pt idx="3">
                  <c:v>28980</c:v>
                </c:pt>
                <c:pt idx="4">
                  <c:v>17847</c:v>
                </c:pt>
                <c:pt idx="5">
                  <c:v>3449</c:v>
                </c:pt>
              </c:numCache>
            </c:numRef>
          </c:val>
          <c:extLst>
            <c:ext xmlns:c16="http://schemas.microsoft.com/office/drawing/2014/chart" uri="{C3380CC4-5D6E-409C-BE32-E72D297353CC}">
              <c16:uniqueId val="{00000001-49CD-4970-AE06-0006A65F6EFE}"/>
            </c:ext>
          </c:extLst>
        </c:ser>
        <c:ser>
          <c:idx val="2"/>
          <c:order val="2"/>
          <c:tx>
            <c:strRef>
              <c:f>Sheet2!$D$3:$D$4</c:f>
              <c:strCache>
                <c:ptCount val="1"/>
                <c:pt idx="0">
                  <c:v>Leave of Absence</c:v>
                </c:pt>
              </c:strCache>
            </c:strRef>
          </c:tx>
          <c:spPr>
            <a:solidFill>
              <a:schemeClr val="accent3"/>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6649</c:v>
                </c:pt>
                <c:pt idx="1">
                  <c:v>36660</c:v>
                </c:pt>
                <c:pt idx="2">
                  <c:v>26536</c:v>
                </c:pt>
                <c:pt idx="3">
                  <c:v>21036</c:v>
                </c:pt>
                <c:pt idx="4">
                  <c:v>14782</c:v>
                </c:pt>
                <c:pt idx="5">
                  <c:v>9062</c:v>
                </c:pt>
              </c:numCache>
            </c:numRef>
          </c:val>
          <c:extLst>
            <c:ext xmlns:c16="http://schemas.microsoft.com/office/drawing/2014/chart" uri="{C3380CC4-5D6E-409C-BE32-E72D297353CC}">
              <c16:uniqueId val="{00000002-49CD-4970-AE06-0006A65F6EFE}"/>
            </c:ext>
          </c:extLst>
        </c:ser>
        <c:ser>
          <c:idx val="3"/>
          <c:order val="3"/>
          <c:tx>
            <c:strRef>
              <c:f>Sheet2!$E$3:$E$4</c:f>
              <c:strCache>
                <c:ptCount val="1"/>
                <c:pt idx="0">
                  <c:v>Terminated for Cause</c:v>
                </c:pt>
              </c:strCache>
            </c:strRef>
          </c:tx>
          <c:spPr>
            <a:solidFill>
              <a:schemeClr val="accent4"/>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6732</c:v>
                </c:pt>
                <c:pt idx="1">
                  <c:v>12740</c:v>
                </c:pt>
                <c:pt idx="2">
                  <c:v>15748</c:v>
                </c:pt>
                <c:pt idx="3">
                  <c:v>17099</c:v>
                </c:pt>
                <c:pt idx="4">
                  <c:v>37811</c:v>
                </c:pt>
                <c:pt idx="5">
                  <c:v>10999</c:v>
                </c:pt>
              </c:numCache>
            </c:numRef>
          </c:val>
          <c:extLst>
            <c:ext xmlns:c16="http://schemas.microsoft.com/office/drawing/2014/chart" uri="{C3380CC4-5D6E-409C-BE32-E72D297353CC}">
              <c16:uniqueId val="{00000003-49CD-4970-AE06-0006A65F6EFE}"/>
            </c:ext>
          </c:extLst>
        </c:ser>
        <c:ser>
          <c:idx val="4"/>
          <c:order val="4"/>
          <c:tx>
            <c:strRef>
              <c:f>Sheet2!$F$3:$F$4</c:f>
              <c:strCache>
                <c:ptCount val="1"/>
                <c:pt idx="0">
                  <c:v>Voluntarily Terminated</c:v>
                </c:pt>
              </c:strCache>
            </c:strRef>
          </c:tx>
          <c:spPr>
            <a:solidFill>
              <a:schemeClr val="accent5"/>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13223</c:v>
                </c:pt>
                <c:pt idx="1">
                  <c:v>75289</c:v>
                </c:pt>
                <c:pt idx="2">
                  <c:v>40692</c:v>
                </c:pt>
                <c:pt idx="3">
                  <c:v>53622</c:v>
                </c:pt>
                <c:pt idx="4">
                  <c:v>71650</c:v>
                </c:pt>
                <c:pt idx="5">
                  <c:v>15870</c:v>
                </c:pt>
              </c:numCache>
            </c:numRef>
          </c:val>
          <c:extLst>
            <c:ext xmlns:c16="http://schemas.microsoft.com/office/drawing/2014/chart" uri="{C3380CC4-5D6E-409C-BE32-E72D297353CC}">
              <c16:uniqueId val="{00000004-49CD-4970-AE06-0006A65F6EFE}"/>
            </c:ext>
          </c:extLst>
        </c:ser>
        <c:dLbls>
          <c:showLegendKey val="0"/>
          <c:showVal val="0"/>
          <c:showCatName val="0"/>
          <c:showSerName val="0"/>
          <c:showPercent val="0"/>
          <c:showBubbleSize val="0"/>
        </c:dLbls>
        <c:gapWidth val="219"/>
        <c:overlap val="-27"/>
        <c:axId val="82194159"/>
        <c:axId val="82192495"/>
      </c:barChart>
      <c:catAx>
        <c:axId val="82194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92495"/>
        <c:crosses val="autoZero"/>
        <c:auto val="1"/>
        <c:lblAlgn val="ctr"/>
        <c:lblOffset val="100"/>
        <c:noMultiLvlLbl val="0"/>
      </c:catAx>
      <c:valAx>
        <c:axId val="82192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1941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148271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580445" y="1576311"/>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8400" y="-54496"/>
            <a:ext cx="12268200" cy="878446"/>
          </a:xfrm>
          <a:prstGeom prst="rect">
            <a:avLst/>
          </a:prstGeom>
        </p:spPr>
        <p:txBody>
          <a:bodyPr vert="horz" wrap="square" lIns="0" tIns="16510" rIns="0" bIns="0" rtlCol="0">
            <a:spAutoFit/>
          </a:bodyPr>
          <a:lstStyle/>
          <a:p>
            <a:pPr marL="3213735">
              <a:spcBef>
                <a:spcPts val="130"/>
              </a:spcBef>
            </a:pPr>
            <a:br>
              <a:rPr lang="en-US" sz="1600" b="1" i="0" dirty="0">
                <a:solidFill>
                  <a:srgbClr val="0F0F0F"/>
                </a:solidFill>
                <a:effectLst/>
                <a:latin typeface="Roboto" panose="020F0502020204030204" pitchFamily="2" charset="0"/>
              </a:rPr>
            </a:br>
            <a:r>
              <a:rPr lang="en-US" sz="2000" i="1" dirty="0">
                <a:solidFill>
                  <a:srgbClr val="0F0F0F"/>
                </a:solidFill>
                <a:latin typeface="Segoe UI Black" panose="020B0A02040204020203" pitchFamily="34" charset="0"/>
                <a:ea typeface="Segoe UI Black" panose="020B0A02040204020203" pitchFamily="34" charset="0"/>
                <a:cs typeface="Times New Roman" panose="02020603050405020304" pitchFamily="18" charset="0"/>
              </a:rPr>
              <a:t>VISUALIZING EMPLOYEE ATTENDANCE TRENDE WITH EXCEL CHARTS</a:t>
            </a:r>
            <a:br>
              <a:rPr lang="en-IN" sz="2000" i="1" dirty="0">
                <a:solidFill>
                  <a:srgbClr val="7030A0"/>
                </a:solidFill>
                <a:latin typeface="Segoe UI Black" panose="020B0A02040204020203" pitchFamily="34" charset="0"/>
                <a:ea typeface="Segoe UI Black" panose="020B0A02040204020203" pitchFamily="34" charset="0"/>
                <a:cs typeface="Times New Roman" panose="02020603050405020304" pitchFamily="18" charset="0"/>
              </a:rPr>
            </a:br>
            <a:endParaRPr sz="2000" i="1" spc="15" dirty="0">
              <a:latin typeface="Segoe UI Black" panose="020B0A02040204020203" pitchFamily="34" charset="0"/>
              <a:ea typeface="Segoe UI Black" panose="020B0A02040204020203"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971799"/>
            <a:ext cx="10906125" cy="1938992"/>
          </a:xfrm>
          <a:prstGeom prst="rect">
            <a:avLst/>
          </a:prstGeom>
          <a:noFill/>
        </p:spPr>
        <p:txBody>
          <a:bodyPr wrap="square" rtlCol="0">
            <a:spAutoFit/>
          </a:bodyPr>
          <a:lstStyle/>
          <a:p>
            <a:r>
              <a:rPr lang="en-US" sz="2400" dirty="0"/>
              <a:t>STUDENT NAME: </a:t>
            </a:r>
            <a:r>
              <a:rPr lang="en-US" sz="2400" i="1" dirty="0"/>
              <a:t>K.AKSHAYA</a:t>
            </a:r>
          </a:p>
          <a:p>
            <a:r>
              <a:rPr lang="en-US" sz="2400" dirty="0"/>
              <a:t>REGISTER NO</a:t>
            </a:r>
            <a:r>
              <a:rPr lang="en-US" sz="2400" i="1" dirty="0"/>
              <a:t>: 312214561 \ FC6CC2DAC20E2B182B5472BF4EED3106</a:t>
            </a:r>
          </a:p>
          <a:p>
            <a:r>
              <a:rPr lang="en-US" sz="2400" dirty="0"/>
              <a:t>DEPARTMENT: </a:t>
            </a:r>
            <a:r>
              <a:rPr lang="en-US" sz="2400" i="1" dirty="0"/>
              <a:t>B.COM.CA</a:t>
            </a:r>
          </a:p>
          <a:p>
            <a:r>
              <a:rPr lang="en-US" sz="2400" dirty="0"/>
              <a:t>COLLEGE: </a:t>
            </a:r>
            <a:r>
              <a:rPr lang="en-US" sz="2400" i="1" dirty="0"/>
              <a:t>ST.THOMAS COLLEGE OF ART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5DCB-F0AC-F69E-F8E3-FD81169AE744}"/>
              </a:ext>
            </a:extLst>
          </p:cNvPr>
          <p:cNvSpPr>
            <a:spLocks noGrp="1"/>
          </p:cNvSpPr>
          <p:nvPr>
            <p:ph type="title"/>
          </p:nvPr>
        </p:nvSpPr>
        <p:spPr>
          <a:xfrm>
            <a:off x="755332" y="385444"/>
            <a:ext cx="10681335" cy="738664"/>
          </a:xfrm>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3" name="Text Placeholder 2">
            <a:extLst>
              <a:ext uri="{FF2B5EF4-FFF2-40B4-BE49-F238E27FC236}">
                <a16:creationId xmlns:a16="http://schemas.microsoft.com/office/drawing/2014/main" id="{0E067897-D357-7C3B-985B-2435E1EC788A}"/>
              </a:ext>
            </a:extLst>
          </p:cNvPr>
          <p:cNvSpPr>
            <a:spLocks noGrp="1"/>
          </p:cNvSpPr>
          <p:nvPr>
            <p:ph type="body" idx="1"/>
          </p:nvPr>
        </p:nvSpPr>
        <p:spPr>
          <a:xfrm>
            <a:off x="463867" y="1447800"/>
            <a:ext cx="10972800" cy="1723549"/>
          </a:xfrm>
        </p:spPr>
        <p:txBody>
          <a:bodyPr/>
          <a:lstStyle/>
          <a:p>
            <a:r>
              <a:rPr lang="en-US" sz="1600" b="1" dirty="0"/>
              <a:t>1. Prepare Your Data</a:t>
            </a:r>
          </a:p>
          <a:p>
            <a:r>
              <a:rPr lang="en-US" sz="1600" dirty="0"/>
              <a:t>Start by organizing your attendance data in Excel. Ensure your data is structured properly. </a:t>
            </a:r>
          </a:p>
          <a:p>
            <a:r>
              <a:rPr lang="en-US" sz="1600" dirty="0"/>
              <a:t>A typical layout might include:</a:t>
            </a:r>
          </a:p>
          <a:p>
            <a:pPr>
              <a:buFont typeface="Arial" panose="020B0604020202020204" pitchFamily="34" charset="0"/>
              <a:buChar char="•"/>
            </a:pPr>
            <a:r>
              <a:rPr lang="en-US" sz="1600" b="1" dirty="0"/>
              <a:t>Column A</a:t>
            </a:r>
            <a:r>
              <a:rPr lang="en-US" sz="1600" dirty="0"/>
              <a:t>: </a:t>
            </a:r>
            <a:r>
              <a:rPr lang="en-US" sz="1600" dirty="0" err="1"/>
              <a:t>employement</a:t>
            </a:r>
            <a:r>
              <a:rPr lang="en-US" sz="1600" dirty="0"/>
              <a:t> id(if tracking individual attendance)</a:t>
            </a:r>
          </a:p>
          <a:p>
            <a:pPr>
              <a:buFont typeface="Arial" panose="020B0604020202020204" pitchFamily="34" charset="0"/>
              <a:buChar char="•"/>
            </a:pPr>
            <a:r>
              <a:rPr lang="en-US" sz="1600" b="1" dirty="0"/>
              <a:t>Column B</a:t>
            </a:r>
            <a:r>
              <a:rPr lang="en-US" sz="1600" dirty="0"/>
              <a:t>: first name</a:t>
            </a:r>
          </a:p>
          <a:p>
            <a:pPr>
              <a:buFont typeface="Arial" panose="020B0604020202020204" pitchFamily="34" charset="0"/>
              <a:buChar char="•"/>
            </a:pPr>
            <a:r>
              <a:rPr lang="en-US" sz="1600" b="1" dirty="0"/>
              <a:t>Column C</a:t>
            </a:r>
            <a:r>
              <a:rPr lang="en-US" sz="1600" dirty="0"/>
              <a:t>: last name</a:t>
            </a:r>
          </a:p>
          <a:p>
            <a:endParaRPr lang="en-US" sz="1600" dirty="0"/>
          </a:p>
        </p:txBody>
      </p:sp>
      <p:sp>
        <p:nvSpPr>
          <p:cNvPr id="5" name="TextBox 4">
            <a:extLst>
              <a:ext uri="{FF2B5EF4-FFF2-40B4-BE49-F238E27FC236}">
                <a16:creationId xmlns:a16="http://schemas.microsoft.com/office/drawing/2014/main" id="{DF43A6BC-1854-2EF2-18C3-94808AF56A67}"/>
              </a:ext>
            </a:extLst>
          </p:cNvPr>
          <p:cNvSpPr txBox="1"/>
          <p:nvPr/>
        </p:nvSpPr>
        <p:spPr>
          <a:xfrm>
            <a:off x="381000" y="3048000"/>
            <a:ext cx="6100916" cy="3539430"/>
          </a:xfrm>
          <a:prstGeom prst="rect">
            <a:avLst/>
          </a:prstGeom>
          <a:noFill/>
        </p:spPr>
        <p:txBody>
          <a:bodyPr wrap="square">
            <a:spAutoFit/>
          </a:bodyPr>
          <a:lstStyle/>
          <a:p>
            <a:r>
              <a:rPr lang="en-US" sz="1600" b="1" dirty="0"/>
              <a:t>2. Create a Summary Table</a:t>
            </a:r>
          </a:p>
          <a:p>
            <a:r>
              <a:rPr lang="en-US" sz="1600" dirty="0"/>
              <a:t>To visualize trends effectively, you should summarize your data. Create a pivot table to aggregate the data:</a:t>
            </a:r>
          </a:p>
          <a:p>
            <a:pPr marL="285750" indent="-285750">
              <a:buFont typeface="Arial" panose="020B0604020202020204" pitchFamily="34" charset="0"/>
              <a:buChar char="•"/>
            </a:pPr>
            <a:r>
              <a:rPr lang="en-US" sz="1600" b="1" dirty="0"/>
              <a:t>Select your data range</a:t>
            </a:r>
            <a:r>
              <a:rPr lang="en-US" sz="1600" dirty="0"/>
              <a:t> (including headers).</a:t>
            </a:r>
          </a:p>
          <a:p>
            <a:pPr marL="285750" indent="-285750">
              <a:buFont typeface="Arial" panose="020B0604020202020204" pitchFamily="34" charset="0"/>
              <a:buChar char="•"/>
            </a:pPr>
            <a:r>
              <a:rPr lang="en-US" sz="1600" dirty="0"/>
              <a:t>Go to the </a:t>
            </a:r>
            <a:r>
              <a:rPr lang="en-US" sz="1600" b="1" dirty="0"/>
              <a:t>Insert</a:t>
            </a:r>
            <a:r>
              <a:rPr lang="en-US" sz="1600" dirty="0"/>
              <a:t> tab and select </a:t>
            </a:r>
            <a:r>
              <a:rPr lang="en-US" sz="1600" b="1" dirty="0"/>
              <a:t>PivotTable</a:t>
            </a:r>
            <a:r>
              <a:rPr lang="en-US" sz="1600" dirty="0"/>
              <a:t>.</a:t>
            </a:r>
          </a:p>
          <a:p>
            <a:pPr marL="285750" indent="-285750">
              <a:buFont typeface="Arial" panose="020B0604020202020204" pitchFamily="34" charset="0"/>
              <a:buChar char="•"/>
            </a:pPr>
            <a:r>
              <a:rPr lang="en-US" sz="1600" dirty="0"/>
              <a:t>Place the PivotTable in a new worksheet or existing worksheet.</a:t>
            </a:r>
          </a:p>
          <a:p>
            <a:r>
              <a:rPr lang="en-US" sz="1600" dirty="0"/>
              <a:t>In the PivotTable Field List:</a:t>
            </a:r>
          </a:p>
          <a:p>
            <a:pPr marL="285750" indent="-285750">
              <a:buFont typeface="Arial" panose="020B0604020202020204" pitchFamily="34" charset="0"/>
              <a:buChar char="•"/>
            </a:pPr>
            <a:r>
              <a:rPr lang="en-US" sz="1600" dirty="0"/>
              <a:t>Drag “</a:t>
            </a:r>
            <a:r>
              <a:rPr lang="en-US" sz="1600" b="1" dirty="0" err="1"/>
              <a:t>employement</a:t>
            </a:r>
            <a:r>
              <a:rPr lang="en-US" sz="1600" dirty="0"/>
              <a:t> </a:t>
            </a:r>
            <a:r>
              <a:rPr lang="en-US" sz="1600" b="1" dirty="0"/>
              <a:t>id” </a:t>
            </a:r>
            <a:r>
              <a:rPr lang="en-US" sz="1600" dirty="0"/>
              <a:t>to the rows area.</a:t>
            </a:r>
          </a:p>
          <a:p>
            <a:pPr marL="285750" indent="-285750">
              <a:buFont typeface="Arial" panose="020B0604020202020204" pitchFamily="34" charset="0"/>
              <a:buChar char="•"/>
            </a:pPr>
            <a:r>
              <a:rPr lang="en-US" sz="1600" dirty="0"/>
              <a:t>Drag </a:t>
            </a:r>
            <a:r>
              <a:rPr lang="en-US" sz="1600" b="1" dirty="0"/>
              <a:t>“first</a:t>
            </a:r>
            <a:r>
              <a:rPr lang="en-US" sz="1600" dirty="0"/>
              <a:t> </a:t>
            </a:r>
            <a:r>
              <a:rPr lang="en-US" sz="1600" b="1" dirty="0"/>
              <a:t>name” </a:t>
            </a:r>
            <a:r>
              <a:rPr lang="en-US" sz="1600" dirty="0"/>
              <a:t>to the columns area.</a:t>
            </a:r>
          </a:p>
          <a:p>
            <a:pPr marL="285750" indent="-285750">
              <a:buFont typeface="Arial" panose="020B0604020202020204" pitchFamily="34" charset="0"/>
              <a:buChar char="•"/>
            </a:pPr>
            <a:r>
              <a:rPr lang="en-US" sz="1600" dirty="0"/>
              <a:t>Drag </a:t>
            </a:r>
            <a:r>
              <a:rPr lang="en-US" sz="1600" b="1" dirty="0"/>
              <a:t>“last</a:t>
            </a:r>
            <a:r>
              <a:rPr lang="en-US" sz="1600" dirty="0"/>
              <a:t> </a:t>
            </a:r>
            <a:r>
              <a:rPr lang="en-US" sz="1600" b="1" dirty="0"/>
              <a:t>name”(</a:t>
            </a:r>
            <a:r>
              <a:rPr lang="en-US" sz="1600" dirty="0"/>
              <a:t>or any other countable field) to the Values area. Ensure it's set to count.</a:t>
            </a:r>
          </a:p>
          <a:p>
            <a:r>
              <a:rPr lang="en-US" sz="1600" dirty="0"/>
              <a:t>You should now have a summary table that shows attendance counts by date and status.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472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5129-B696-D82A-3920-B7D296F2076A}"/>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3" name="Text Placeholder 2">
            <a:extLst>
              <a:ext uri="{FF2B5EF4-FFF2-40B4-BE49-F238E27FC236}">
                <a16:creationId xmlns:a16="http://schemas.microsoft.com/office/drawing/2014/main" id="{7322203B-FB0C-E364-B58E-2AC18E49108D}"/>
              </a:ext>
            </a:extLst>
          </p:cNvPr>
          <p:cNvSpPr>
            <a:spLocks noGrp="1"/>
          </p:cNvSpPr>
          <p:nvPr>
            <p:ph type="body" idx="1"/>
          </p:nvPr>
        </p:nvSpPr>
        <p:spPr>
          <a:xfrm>
            <a:off x="481073" y="1295400"/>
            <a:ext cx="10972800" cy="2492990"/>
          </a:xfrm>
        </p:spPr>
        <p:txBody>
          <a:bodyPr/>
          <a:lstStyle/>
          <a:p>
            <a:r>
              <a:rPr lang="en-US" sz="1600" b="1" dirty="0"/>
              <a:t>3. Insert a Chart</a:t>
            </a:r>
          </a:p>
          <a:p>
            <a:r>
              <a:rPr lang="en-US" sz="1600" dirty="0"/>
              <a:t>With the PivotTable ready, you can now create charts to visualize the trends.</a:t>
            </a:r>
          </a:p>
          <a:p>
            <a:pPr>
              <a:buFont typeface="+mj-lt"/>
              <a:buAutoNum type="arabicPeriod"/>
            </a:pPr>
            <a:r>
              <a:rPr lang="en-US" sz="1600" b="1" dirty="0"/>
              <a:t>Select your PivotTable</a:t>
            </a:r>
            <a:r>
              <a:rPr lang="en-US" sz="1600" dirty="0"/>
              <a:t> (click inside it).</a:t>
            </a:r>
          </a:p>
          <a:p>
            <a:pPr>
              <a:buFont typeface="+mj-lt"/>
              <a:buAutoNum type="arabicPeriod"/>
            </a:pPr>
            <a:r>
              <a:rPr lang="en-US" sz="1600" dirty="0"/>
              <a:t>Go to the </a:t>
            </a:r>
            <a:r>
              <a:rPr lang="en-US" sz="1600" b="1" dirty="0"/>
              <a:t>Insert</a:t>
            </a:r>
            <a:r>
              <a:rPr lang="en-US" sz="1600" dirty="0"/>
              <a:t> tab and choose the type of chart that suits your data. For attendance trends, a </a:t>
            </a:r>
            <a:r>
              <a:rPr lang="en-US" sz="1600" b="1" dirty="0"/>
              <a:t>Line Chart</a:t>
            </a:r>
            <a:r>
              <a:rPr lang="en-US" sz="1600" dirty="0"/>
              <a:t> or    </a:t>
            </a:r>
            <a:r>
              <a:rPr lang="en-US" sz="1600" b="1" dirty="0"/>
              <a:t>Column Chart</a:t>
            </a:r>
            <a:r>
              <a:rPr lang="en-US" sz="1600" dirty="0"/>
              <a:t> is typically useful.</a:t>
            </a:r>
          </a:p>
          <a:p>
            <a:pPr marL="742950" lvl="1" indent="-285750">
              <a:buFont typeface="+mj-lt"/>
              <a:buAutoNum type="arabicPeriod"/>
            </a:pPr>
            <a:r>
              <a:rPr lang="en-US" sz="1600" b="1" dirty="0"/>
              <a:t>Line Chart</a:t>
            </a:r>
            <a:r>
              <a:rPr lang="en-US" sz="1600" dirty="0"/>
              <a:t>: Ideal for showing trends over time.</a:t>
            </a:r>
          </a:p>
          <a:p>
            <a:pPr marL="742950" lvl="1" indent="-285750">
              <a:buFont typeface="+mj-lt"/>
              <a:buAutoNum type="arabicPeriod"/>
            </a:pPr>
            <a:r>
              <a:rPr lang="en-US" sz="1600" b="1" dirty="0"/>
              <a:t>Column Chart</a:t>
            </a:r>
            <a:r>
              <a:rPr lang="en-US" sz="1600" dirty="0"/>
              <a:t>: Useful for comparing different categories or dates.</a:t>
            </a:r>
          </a:p>
          <a:p>
            <a:pPr>
              <a:buFont typeface="+mj-lt"/>
              <a:buAutoNum type="arabicPeriod"/>
            </a:pPr>
            <a:r>
              <a:rPr lang="en-US" sz="1600" dirty="0"/>
              <a:t>After selecting the chart type, Excel will generate a chart based on your PivotTable.</a:t>
            </a:r>
          </a:p>
          <a:p>
            <a:endParaRPr lang="en-US" sz="1600" dirty="0"/>
          </a:p>
          <a:p>
            <a:endParaRPr lang="en-US" dirty="0"/>
          </a:p>
        </p:txBody>
      </p:sp>
      <p:sp>
        <p:nvSpPr>
          <p:cNvPr id="5" name="TextBox 4">
            <a:extLst>
              <a:ext uri="{FF2B5EF4-FFF2-40B4-BE49-F238E27FC236}">
                <a16:creationId xmlns:a16="http://schemas.microsoft.com/office/drawing/2014/main" id="{551DE617-FBD9-5A7B-745E-22EFEAE7C045}"/>
              </a:ext>
            </a:extLst>
          </p:cNvPr>
          <p:cNvSpPr txBox="1"/>
          <p:nvPr/>
        </p:nvSpPr>
        <p:spPr>
          <a:xfrm>
            <a:off x="481073" y="3490964"/>
            <a:ext cx="6100916" cy="2554545"/>
          </a:xfrm>
          <a:prstGeom prst="rect">
            <a:avLst/>
          </a:prstGeom>
          <a:noFill/>
        </p:spPr>
        <p:txBody>
          <a:bodyPr wrap="square">
            <a:spAutoFit/>
          </a:bodyPr>
          <a:lstStyle/>
          <a:p>
            <a:r>
              <a:rPr lang="en-US" sz="1600" b="1" dirty="0"/>
              <a:t>4. Customize Your Chart</a:t>
            </a:r>
          </a:p>
          <a:p>
            <a:r>
              <a:rPr lang="en-US" sz="1600" dirty="0"/>
              <a:t>To make your chart more informative and visually appealing:</a:t>
            </a:r>
          </a:p>
          <a:p>
            <a:pPr>
              <a:buFont typeface="Arial" panose="020B0604020202020204" pitchFamily="34" charset="0"/>
              <a:buChar char="•"/>
            </a:pPr>
            <a:r>
              <a:rPr lang="en-US" sz="1600" b="1" dirty="0"/>
              <a:t>Add Titles</a:t>
            </a:r>
            <a:r>
              <a:rPr lang="en-US" sz="1600" dirty="0"/>
              <a:t>: Click on the chart title to add a descriptive title, such as "Employee Attendance Trends".</a:t>
            </a:r>
          </a:p>
          <a:p>
            <a:pPr>
              <a:buFont typeface="Arial" panose="020B0604020202020204" pitchFamily="34" charset="0"/>
              <a:buChar char="•"/>
            </a:pPr>
            <a:r>
              <a:rPr lang="en-US" sz="1600" b="1" dirty="0"/>
              <a:t>Format Axis Labels</a:t>
            </a:r>
            <a:r>
              <a:rPr lang="en-US" sz="1600" dirty="0"/>
              <a:t>: Ensure dates and attendance statuses are clearly labeled.</a:t>
            </a:r>
          </a:p>
          <a:p>
            <a:pPr>
              <a:buFont typeface="Arial" panose="020B0604020202020204" pitchFamily="34" charset="0"/>
              <a:buChar char="•"/>
            </a:pPr>
            <a:r>
              <a:rPr lang="en-US" sz="1600" b="1" dirty="0"/>
              <a:t>Add Data Labels</a:t>
            </a:r>
            <a:r>
              <a:rPr lang="en-US" sz="1600" dirty="0"/>
              <a:t>: This helps in displaying the exact numbers on the chart.</a:t>
            </a:r>
          </a:p>
          <a:p>
            <a:pPr>
              <a:buFont typeface="Arial" panose="020B0604020202020204" pitchFamily="34" charset="0"/>
              <a:buChar char="•"/>
            </a:pPr>
            <a:r>
              <a:rPr lang="en-US" sz="1600" b="1" dirty="0"/>
              <a:t>Use Color Coding</a:t>
            </a:r>
            <a:r>
              <a:rPr lang="en-US" sz="1600" dirty="0"/>
              <a:t>: Different colors for different attendance statuses can make trends easier to interpret.</a:t>
            </a:r>
          </a:p>
        </p:txBody>
      </p:sp>
    </p:spTree>
    <p:extLst>
      <p:ext uri="{BB962C8B-B14F-4D97-AF65-F5344CB8AC3E}">
        <p14:creationId xmlns:p14="http://schemas.microsoft.com/office/powerpoint/2010/main" val="3664666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3A6D-2EB8-F82B-DD12-0474B2DBB621}"/>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3" name="Text Placeholder 2">
            <a:extLst>
              <a:ext uri="{FF2B5EF4-FFF2-40B4-BE49-F238E27FC236}">
                <a16:creationId xmlns:a16="http://schemas.microsoft.com/office/drawing/2014/main" id="{A1038DB2-2461-8E9C-C39E-B34BB44DA94B}"/>
              </a:ext>
            </a:extLst>
          </p:cNvPr>
          <p:cNvSpPr>
            <a:spLocks noGrp="1"/>
          </p:cNvSpPr>
          <p:nvPr>
            <p:ph type="body" idx="1"/>
          </p:nvPr>
        </p:nvSpPr>
        <p:spPr>
          <a:xfrm>
            <a:off x="609600" y="1577340"/>
            <a:ext cx="10972800" cy="1969770"/>
          </a:xfrm>
        </p:spPr>
        <p:txBody>
          <a:bodyPr/>
          <a:lstStyle/>
          <a:p>
            <a:r>
              <a:rPr lang="en-US" sz="1600" b="1" dirty="0"/>
              <a:t>5. Analyze Trends</a:t>
            </a:r>
          </a:p>
          <a:p>
            <a:r>
              <a:rPr lang="en-US" sz="1600" dirty="0"/>
              <a:t>Look at your chart to identify patterns:</a:t>
            </a:r>
          </a:p>
          <a:p>
            <a:pPr>
              <a:buFont typeface="Arial" panose="020B0604020202020204" pitchFamily="34" charset="0"/>
              <a:buChar char="•"/>
            </a:pPr>
            <a:r>
              <a:rPr lang="en-US" sz="1600" b="1" dirty="0"/>
              <a:t>Identify Peaks and Troughs</a:t>
            </a:r>
            <a:r>
              <a:rPr lang="en-US" sz="1600" dirty="0"/>
              <a:t>: High and low attendance days or periods.</a:t>
            </a:r>
          </a:p>
          <a:p>
            <a:pPr>
              <a:buFont typeface="Arial" panose="020B0604020202020204" pitchFamily="34" charset="0"/>
              <a:buChar char="•"/>
            </a:pPr>
            <a:r>
              <a:rPr lang="en-US" sz="1600" b="1" dirty="0"/>
              <a:t>Compare Attendance</a:t>
            </a:r>
            <a:r>
              <a:rPr lang="en-US" sz="1600" dirty="0"/>
              <a:t>: See if there are specific times when absences increase or if certain employees have higher absenteeism rates.</a:t>
            </a:r>
          </a:p>
          <a:p>
            <a:pPr>
              <a:buFont typeface="Arial" panose="020B0604020202020204" pitchFamily="34" charset="0"/>
              <a:buChar char="•"/>
            </a:pPr>
            <a:r>
              <a:rPr lang="en-US" sz="1600" b="1" dirty="0"/>
              <a:t>Seasonal Trends</a:t>
            </a:r>
            <a:r>
              <a:rPr lang="en-US" sz="1600" dirty="0"/>
              <a:t>: Observe if there are seasonal or periodic patterns.</a:t>
            </a:r>
          </a:p>
          <a:p>
            <a:endParaRPr lang="en-US" sz="1600" dirty="0"/>
          </a:p>
          <a:p>
            <a:endParaRPr lang="en-US" sz="1600" dirty="0"/>
          </a:p>
        </p:txBody>
      </p:sp>
    </p:spTree>
    <p:extLst>
      <p:ext uri="{BB962C8B-B14F-4D97-AF65-F5344CB8AC3E}">
        <p14:creationId xmlns:p14="http://schemas.microsoft.com/office/powerpoint/2010/main" val="2862151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304800"/>
            <a:ext cx="11053618" cy="758190"/>
          </a:xfrm>
        </p:spPr>
        <p:txBody>
          <a:bodyPr/>
          <a:lstStyle/>
          <a:p>
            <a:r>
              <a:rPr lang="en-GB" dirty="0">
                <a:solidFill>
                  <a:schemeClr val="accent5">
                    <a:lumMod val="50000"/>
                  </a:schemeClr>
                </a:solidFill>
              </a:rPr>
              <a:t>RESULTS</a:t>
            </a:r>
            <a:endParaRPr lang="en-IN" dirty="0">
              <a:solidFill>
                <a:schemeClr val="accent5">
                  <a:lumMod val="50000"/>
                </a:schemeClr>
              </a:solidFill>
            </a:endParaRPr>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447800"/>
            <a:ext cx="8131387" cy="5105400"/>
          </a:xfrm>
          <a:prstGeom prst="rect">
            <a:avLst/>
          </a:prstGeom>
        </p:spPr>
      </p:pic>
    </p:spTree>
    <p:extLst>
      <p:ext uri="{BB962C8B-B14F-4D97-AF65-F5344CB8AC3E}">
        <p14:creationId xmlns:p14="http://schemas.microsoft.com/office/powerpoint/2010/main" val="342376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5">
                    <a:lumMod val="50000"/>
                  </a:schemeClr>
                </a:solidFill>
              </a:rPr>
              <a:t>R</a:t>
            </a:r>
            <a:r>
              <a:rPr spc="-40" dirty="0">
                <a:solidFill>
                  <a:schemeClr val="accent5">
                    <a:lumMod val="50000"/>
                  </a:schemeClr>
                </a:solidFill>
              </a:rPr>
              <a:t>E</a:t>
            </a:r>
            <a:r>
              <a:rPr spc="15" dirty="0">
                <a:solidFill>
                  <a:schemeClr val="accent5">
                    <a:lumMod val="50000"/>
                  </a:schemeClr>
                </a:solidFill>
              </a:rPr>
              <a:t>S</a:t>
            </a:r>
            <a:r>
              <a:rPr spc="-30" dirty="0">
                <a:solidFill>
                  <a:schemeClr val="accent5">
                    <a:lumMod val="50000"/>
                  </a:schemeClr>
                </a:solidFill>
              </a:rPr>
              <a:t>U</a:t>
            </a:r>
            <a:r>
              <a:rPr spc="-405" dirty="0">
                <a:solidFill>
                  <a:schemeClr val="accent5">
                    <a:lumMod val="50000"/>
                  </a:schemeClr>
                </a:solidFill>
              </a:rPr>
              <a:t>L</a:t>
            </a:r>
            <a:r>
              <a:rPr dirty="0">
                <a:solidFill>
                  <a:schemeClr val="accent5">
                    <a:lumMod val="50000"/>
                  </a:schemeClr>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299198024"/>
              </p:ext>
            </p:extLst>
          </p:nvPr>
        </p:nvGraphicFramePr>
        <p:xfrm>
          <a:off x="685800" y="2057400"/>
          <a:ext cx="7696200" cy="4191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097C496-94A2-D6A6-AE1C-15B1A0306A1C}"/>
              </a:ext>
            </a:extLst>
          </p:cNvPr>
          <p:cNvSpPr txBox="1"/>
          <p:nvPr/>
        </p:nvSpPr>
        <p:spPr>
          <a:xfrm>
            <a:off x="755332" y="1720840"/>
            <a:ext cx="6100916" cy="3416320"/>
          </a:xfrm>
          <a:prstGeom prst="rect">
            <a:avLst/>
          </a:prstGeom>
          <a:noFill/>
        </p:spPr>
        <p:txBody>
          <a:bodyPr wrap="square">
            <a:spAutoFit/>
          </a:bodyPr>
          <a:lstStyle/>
          <a:p>
            <a:r>
              <a:rPr lang="en-US" dirty="0"/>
              <a:t>In conclusion, effectively visualizing employee attendance trends in Excel involves a strategic approach to data organization and presentation. By using pivot tables and dynamic charts such as line, column, and stacked column charts, you can clearly illustrate attendance patterns, compare different data points, and highlight trends over time. Enhancing these visualizations with trendlines, conditional formatting, and interactive dashboards further improves clarity and usability, enabling stakeholders to make informed decisions and identify areas needing attention. This approach not only simplifies complex data but also provides actionable insights into attendance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709"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667000" y="381000"/>
            <a:ext cx="4781611" cy="670696"/>
          </a:xfrm>
          <a:prstGeom prst="rect">
            <a:avLst/>
          </a:prstGeom>
        </p:spPr>
        <p:txBody>
          <a:bodyPr vert="horz" wrap="square" lIns="0" tIns="16510" rIns="0" bIns="0" rtlCol="0">
            <a:spAutoFit/>
          </a:bodyPr>
          <a:lstStyle/>
          <a:p>
            <a:pPr marL="12700">
              <a:lnSpc>
                <a:spcPct val="100000"/>
              </a:lnSpc>
              <a:spcBef>
                <a:spcPts val="130"/>
              </a:spcBef>
            </a:pPr>
            <a:r>
              <a:rPr sz="4250" i="1" spc="5" dirty="0">
                <a:latin typeface="Arial Black" panose="020B0A04020102020204" pitchFamily="34" charset="0"/>
              </a:rPr>
              <a:t>PROJECT</a:t>
            </a:r>
            <a:r>
              <a:rPr sz="4250" i="1" spc="-85" dirty="0">
                <a:latin typeface="Arial Black" panose="020B0A04020102020204" pitchFamily="34" charset="0"/>
              </a:rPr>
              <a:t> </a:t>
            </a:r>
            <a:r>
              <a:rPr sz="4250" i="1" spc="25" dirty="0">
                <a:latin typeface="Arial Black" panose="020B0A04020102020204" pitchFamily="34" charset="0"/>
              </a:rPr>
              <a:t>TITLE</a:t>
            </a:r>
            <a:endParaRPr sz="4250" i="1" dirty="0">
              <a:latin typeface="Arial Black" panose="020B0A0402010202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77176" y="2046545"/>
            <a:ext cx="8593228" cy="2123658"/>
          </a:xfrm>
          <a:prstGeom prst="rect">
            <a:avLst/>
          </a:prstGeom>
          <a:noFill/>
        </p:spPr>
        <p:txBody>
          <a:bodyPr wrap="square" rtlCol="0">
            <a:spAutoFit/>
          </a:bodyPr>
          <a:lstStyle/>
          <a:p>
            <a:r>
              <a:rPr lang="en-US" sz="4400" b="1" dirty="0">
                <a:solidFill>
                  <a:schemeClr val="accent5">
                    <a:lumMod val="50000"/>
                  </a:schemeClr>
                </a:solidFill>
                <a:latin typeface="Segoe UI Variable Text Semibold" pitchFamily="2" charset="0"/>
                <a:cs typeface="Times New Roman" panose="02020603050405020304" pitchFamily="18" charset="0"/>
              </a:rPr>
              <a:t>VISUALIZING EMPLOYEE ATTENDANCE TRENDE WITH EXCEL CHARTS</a:t>
            </a:r>
            <a:endParaRPr lang="en-IN" sz="2800" dirty="0">
              <a:solidFill>
                <a:schemeClr val="accent5">
                  <a:lumMod val="50000"/>
                </a:schemeClr>
              </a:solidFill>
              <a:latin typeface="Segoe UI Variable Text Semibold" pitchFamily="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5"/>
                </a:solidFill>
              </a:rPr>
              <a:t>A</a:t>
            </a:r>
            <a:r>
              <a:rPr spc="-5" dirty="0">
                <a:solidFill>
                  <a:schemeClr val="accent5"/>
                </a:solidFill>
              </a:rPr>
              <a:t>G</a:t>
            </a:r>
            <a:r>
              <a:rPr spc="-35" dirty="0">
                <a:solidFill>
                  <a:schemeClr val="accent5"/>
                </a:solidFill>
              </a:rPr>
              <a:t>E</a:t>
            </a:r>
            <a:r>
              <a:rPr spc="15" dirty="0">
                <a:solidFill>
                  <a:schemeClr val="accent5"/>
                </a:solidFill>
              </a:rPr>
              <a:t>N</a:t>
            </a:r>
            <a:r>
              <a:rPr dirty="0">
                <a:solidFill>
                  <a:schemeClr val="accent5"/>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385088" y="35013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2"/>
                </a:solidFill>
              </a:rPr>
              <a:t>P</a:t>
            </a:r>
            <a:r>
              <a:rPr sz="4250" spc="15" dirty="0">
                <a:solidFill>
                  <a:schemeClr val="accent2"/>
                </a:solidFill>
              </a:rPr>
              <a:t>ROB</a:t>
            </a:r>
            <a:r>
              <a:rPr sz="4250" spc="55" dirty="0">
                <a:solidFill>
                  <a:schemeClr val="accent2"/>
                </a:solidFill>
              </a:rPr>
              <a:t>L</a:t>
            </a:r>
            <a:r>
              <a:rPr sz="4250" spc="-20" dirty="0">
                <a:solidFill>
                  <a:schemeClr val="accent2"/>
                </a:solidFill>
              </a:rPr>
              <a:t>E</a:t>
            </a:r>
            <a:r>
              <a:rPr sz="4250" spc="20" dirty="0">
                <a:solidFill>
                  <a:schemeClr val="accent2"/>
                </a:solidFill>
              </a:rPr>
              <a:t>M</a:t>
            </a:r>
            <a:r>
              <a:rPr sz="4250" dirty="0">
                <a:solidFill>
                  <a:schemeClr val="accent2"/>
                </a:solidFill>
              </a:rPr>
              <a:t>	</a:t>
            </a:r>
            <a:r>
              <a:rPr sz="4250" spc="10" dirty="0">
                <a:solidFill>
                  <a:schemeClr val="accent2"/>
                </a:solidFill>
              </a:rPr>
              <a:t>S</a:t>
            </a:r>
            <a:r>
              <a:rPr sz="4250" spc="-370" dirty="0">
                <a:solidFill>
                  <a:schemeClr val="accent2"/>
                </a:solidFill>
              </a:rPr>
              <a:t>T</a:t>
            </a:r>
            <a:r>
              <a:rPr sz="4250" spc="-375" dirty="0">
                <a:solidFill>
                  <a:schemeClr val="accent2"/>
                </a:solidFill>
              </a:rPr>
              <a:t>A</a:t>
            </a:r>
            <a:r>
              <a:rPr sz="4250" spc="15" dirty="0">
                <a:solidFill>
                  <a:schemeClr val="accent2"/>
                </a:solidFill>
              </a:rPr>
              <a:t>T</a:t>
            </a:r>
            <a:r>
              <a:rPr sz="4250" spc="-10" dirty="0">
                <a:solidFill>
                  <a:schemeClr val="accent2"/>
                </a:solidFill>
              </a:rPr>
              <a:t>E</a:t>
            </a:r>
            <a:r>
              <a:rPr sz="4250" spc="-20" dirty="0">
                <a:solidFill>
                  <a:schemeClr val="accent2"/>
                </a:solidFill>
              </a:rPr>
              <a:t>ME</a:t>
            </a:r>
            <a:r>
              <a:rPr sz="4250" spc="10" dirty="0">
                <a:solidFill>
                  <a:schemeClr val="accent2"/>
                </a:solidFill>
              </a:rPr>
              <a:t>NT</a:t>
            </a:r>
            <a:endParaRPr sz="4250" dirty="0">
              <a:solidFill>
                <a:schemeClr val="accent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52400" y="1733371"/>
            <a:ext cx="9658350" cy="2246769"/>
          </a:xfrm>
          <a:prstGeom prst="rect">
            <a:avLst/>
          </a:prstGeom>
        </p:spPr>
        <p:txBody>
          <a:bodyPr wrap="square">
            <a:spAutoFit/>
          </a:bodyPr>
          <a:lstStyle/>
          <a:p>
            <a:r>
              <a:rPr lang="en-IN" sz="2800" dirty="0"/>
              <a:t>In our organization, employee attendance is critical to maintaining productivity and ensuring smooth operations. However, the current approach to monitoring and </a:t>
            </a:r>
            <a:r>
              <a:rPr lang="en-IN" sz="2800" dirty="0" err="1"/>
              <a:t>analyzing</a:t>
            </a:r>
            <a:r>
              <a:rPr lang="en-IN" sz="2800" dirty="0"/>
              <a:t> attendance is primarily manual and lacks a structured, visual method for identifying trends and patterns.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2">
                    <a:lumMod val="75000"/>
                  </a:schemeClr>
                </a:solidFill>
                <a:latin typeface="Sitka Banner" pitchFamily="2" charset="0"/>
              </a:rPr>
              <a:t>PROJECT	</a:t>
            </a:r>
            <a:r>
              <a:rPr sz="4250" spc="-20" dirty="0">
                <a:solidFill>
                  <a:schemeClr val="tx2">
                    <a:lumMod val="75000"/>
                  </a:schemeClr>
                </a:solidFill>
                <a:latin typeface="Sitka Banner" pitchFamily="2" charset="0"/>
              </a:rPr>
              <a:t>OVERVIEW</a:t>
            </a:r>
            <a:endParaRPr sz="4250" dirty="0">
              <a:solidFill>
                <a:schemeClr val="tx2">
                  <a:lumMod val="75000"/>
                </a:schemeClr>
              </a:solidFill>
              <a:latin typeface="Sitka Banner"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533400" y="1905000"/>
            <a:ext cx="8534400" cy="3539430"/>
          </a:xfrm>
          <a:prstGeom prst="rect">
            <a:avLst/>
          </a:prstGeom>
        </p:spPr>
        <p:txBody>
          <a:bodyPr wrap="square">
            <a:spAutoFit/>
          </a:bodyPr>
          <a:lstStyle/>
          <a:p>
            <a:pPr marL="457200" indent="-457200">
              <a:buFont typeface="Arial" panose="020B0604020202020204" pitchFamily="34" charset="0"/>
              <a:buChar char="•"/>
            </a:pPr>
            <a:r>
              <a:rPr lang="en-IN" sz="2800" dirty="0"/>
              <a:t>To automate the analysis of employee attendance data.</a:t>
            </a:r>
          </a:p>
          <a:p>
            <a:pPr marL="457200" indent="-457200">
              <a:buFont typeface="Arial" panose="020B0604020202020204" pitchFamily="34" charset="0"/>
              <a:buChar char="•"/>
            </a:pPr>
            <a:r>
              <a:rPr lang="en-IN" sz="2800" dirty="0"/>
              <a:t>To create easy-to-understand Excel charts that visualize trends in attendance over time.</a:t>
            </a:r>
          </a:p>
          <a:p>
            <a:pPr marL="457200" indent="-457200">
              <a:buFont typeface="Arial" panose="020B0604020202020204" pitchFamily="34" charset="0"/>
              <a:buChar char="•"/>
            </a:pPr>
            <a:r>
              <a:rPr lang="en-IN" sz="2800" dirty="0"/>
              <a:t>To provide management with actionable insights that support decision-making related to employee scheduling, leave policies, and interventions for improving attendance.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457200" y="1764356"/>
            <a:ext cx="8444548" cy="470898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charts to monitor employee attendance patterns, identify issues like frequent absences or tardiness, and make data-driven decisions related to workforce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Department Heads or Team Leaders</a:t>
            </a:r>
            <a:r>
              <a:rPr kumimoji="0" lang="en-US" altLang="en-US" sz="2000" b="0" i="0" u="none" strike="noStrike" cap="none" normalizeH="0" baseline="0" dirty="0">
                <a:ln>
                  <a:noFill/>
                </a:ln>
                <a:solidFill>
                  <a:schemeClr val="tx1"/>
                </a:solidFill>
                <a:effectLst/>
                <a:latin typeface="Arial" panose="020B0604020202020204" pitchFamily="34" charset="0"/>
              </a:rPr>
              <a:t>: They need to track attendance to manage their teams effectively, ensuring that staffing levels are adequate and addressing any concerns related to employee absences.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Operations Managers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optimize scheduling, ensure that operational needs are met, and address any potential impacts on productivity due to absenteeism.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 or Senior Management</a:t>
            </a:r>
            <a:r>
              <a:rPr kumimoji="0" lang="en-US" altLang="en-US" sz="2000" b="0" i="0" u="none" strike="noStrike" cap="none" normalizeH="0" baseline="0" dirty="0">
                <a:ln>
                  <a:noFill/>
                </a:ln>
                <a:solidFill>
                  <a:schemeClr val="tx1"/>
                </a:solidFill>
                <a:effectLst/>
                <a:latin typeface="Arial" panose="020B0604020202020204" pitchFamily="34" charset="0"/>
              </a:rPr>
              <a:t>: They use high-level attendance trends to understand overall workforce health, assess impacts on business performance, and make strategic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IN" sz="2000"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4" name="Rectangle 3"/>
          <p:cNvSpPr/>
          <p:nvPr/>
        </p:nvSpPr>
        <p:spPr>
          <a:xfrm>
            <a:off x="3048000" y="2514600"/>
            <a:ext cx="7609190" cy="1754326"/>
          </a:xfrm>
          <a:prstGeom prst="rect">
            <a:avLst/>
          </a:prstGeom>
        </p:spPr>
        <p:txBody>
          <a:bodyPr wrap="square">
            <a:spAutoFit/>
          </a:bodyPr>
          <a:lstStyle/>
          <a:p>
            <a:pPr marL="285750" indent="-285750">
              <a:buFont typeface="Wingdings" panose="05000000000000000000" pitchFamily="2" charset="2"/>
              <a:buChar char="Ø"/>
            </a:pPr>
            <a:r>
              <a:rPr lang="en-GB" b="1" dirty="0">
                <a:latin typeface="Arial Black" panose="020B0A04020102020204" pitchFamily="34" charset="0"/>
              </a:rPr>
              <a:t>  CONDITIONAL FORMATTING MISSION</a:t>
            </a:r>
            <a:endParaRPr lang="en-IN" b="1" dirty="0">
              <a:latin typeface="Arial Black" panose="020B0A04020102020204" pitchFamily="34" charset="0"/>
            </a:endParaRPr>
          </a:p>
          <a:p>
            <a:pPr marL="285750" indent="-285750">
              <a:buFont typeface="Wingdings" panose="05000000000000000000" pitchFamily="2" charset="2"/>
              <a:buChar char="Ø"/>
            </a:pPr>
            <a:r>
              <a:rPr lang="en-GB" b="1" dirty="0">
                <a:latin typeface="Arial Black" panose="020B0A04020102020204" pitchFamily="34" charset="0"/>
              </a:rPr>
              <a:t> FILTER-REMOVE</a:t>
            </a:r>
          </a:p>
          <a:p>
            <a:pPr marL="285750" indent="-285750">
              <a:buFont typeface="Wingdings" panose="05000000000000000000" pitchFamily="2" charset="2"/>
              <a:buChar char="Ø"/>
            </a:pPr>
            <a:r>
              <a:rPr lang="en-GB" b="1" dirty="0">
                <a:latin typeface="Arial Black" panose="020B0A04020102020204" pitchFamily="34" charset="0"/>
              </a:rPr>
              <a:t>  FORMULA-PERFORMANCE</a:t>
            </a:r>
          </a:p>
          <a:p>
            <a:pPr marL="285750" indent="-285750">
              <a:buFont typeface="Wingdings" panose="05000000000000000000" pitchFamily="2" charset="2"/>
              <a:buChar char="Ø"/>
            </a:pPr>
            <a:r>
              <a:rPr lang="en-GB" b="1" dirty="0">
                <a:latin typeface="Arial Black" panose="020B0A04020102020204" pitchFamily="34" charset="0"/>
                <a:cs typeface="Arial" panose="020B0604020202020204" pitchFamily="34" charset="0"/>
              </a:rPr>
              <a:t> =IFS(Z8&gt;5,”VERY HIGH”,Z8&gt;=3,”MED”,TRUE,”LOW”)</a:t>
            </a:r>
            <a:endParaRPr lang="en-GB" b="1" dirty="0">
              <a:latin typeface="Arial Black" panose="020B0A04020102020204" pitchFamily="34" charset="0"/>
            </a:endParaRPr>
          </a:p>
          <a:p>
            <a:pPr marL="285750" indent="-285750">
              <a:buFont typeface="Wingdings" panose="05000000000000000000" pitchFamily="2" charset="2"/>
              <a:buChar char="Ø"/>
            </a:pPr>
            <a:r>
              <a:rPr lang="en-GB" b="1" dirty="0">
                <a:latin typeface="Arial Black" panose="020B0A04020102020204" pitchFamily="34" charset="0"/>
              </a:rPr>
              <a:t> PIVOT-SUMMARY</a:t>
            </a:r>
          </a:p>
          <a:p>
            <a:pPr marL="285750" indent="-285750">
              <a:buFont typeface="Wingdings" panose="05000000000000000000" pitchFamily="2" charset="2"/>
              <a:buChar char="Ø"/>
            </a:pPr>
            <a:r>
              <a:rPr lang="en-GB" b="1" dirty="0">
                <a:latin typeface="Arial Black" panose="020B0A04020102020204" pitchFamily="34" charset="0"/>
              </a:rPr>
              <a:t> GRAPH-DATA VISUALIZATION</a:t>
            </a:r>
            <a:endParaRPr lang="en-IN" b="1" dirty="0">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solidFill>
                  <a:schemeClr val="accent1"/>
                </a:solidFill>
              </a:rPr>
              <a:t>Dataset Description</a:t>
            </a:r>
          </a:p>
        </p:txBody>
      </p:sp>
      <p:sp>
        <p:nvSpPr>
          <p:cNvPr id="4" name="Rectangle 3"/>
          <p:cNvSpPr/>
          <p:nvPr/>
        </p:nvSpPr>
        <p:spPr>
          <a:xfrm>
            <a:off x="1752600" y="2209800"/>
            <a:ext cx="7772400" cy="3970318"/>
          </a:xfrm>
          <a:prstGeom prst="rect">
            <a:avLst/>
          </a:prstGeom>
        </p:spPr>
        <p:txBody>
          <a:bodyPr wrap="square">
            <a:spAutoFit/>
          </a:bodyPr>
          <a:lstStyle/>
          <a:p>
            <a:pPr marL="285750" indent="-285750">
              <a:buFont typeface="Wingdings" panose="05000000000000000000" pitchFamily="2" charset="2"/>
              <a:buChar char="§"/>
            </a:pPr>
            <a:r>
              <a:rPr lang="en-IN" sz="2800" i="1" dirty="0">
                <a:latin typeface="Berlin Sans FB Demi" panose="020E0802020502020306" pitchFamily="34" charset="0"/>
              </a:rPr>
              <a:t>Employee= </a:t>
            </a:r>
            <a:r>
              <a:rPr lang="en-IN" sz="2800" i="1" dirty="0" err="1">
                <a:latin typeface="Berlin Sans FB Demi" panose="020E0802020502020306" pitchFamily="34" charset="0"/>
              </a:rPr>
              <a:t>Kaggle</a:t>
            </a:r>
            <a:endParaRPr lang="en-IN" sz="2800" i="1" dirty="0">
              <a:latin typeface="Berlin Sans FB Demi" panose="020E0802020502020306" pitchFamily="34" charset="0"/>
            </a:endParaRPr>
          </a:p>
          <a:p>
            <a:pPr marL="285750" indent="-285750">
              <a:buFont typeface="Wingdings" panose="05000000000000000000" pitchFamily="2" charset="2"/>
              <a:buChar char="§"/>
            </a:pPr>
            <a:r>
              <a:rPr lang="en-IN" sz="2800" i="1" dirty="0">
                <a:latin typeface="Berlin Sans FB Demi" panose="020E0802020502020306" pitchFamily="34" charset="0"/>
              </a:rPr>
              <a:t>26- Features</a:t>
            </a:r>
          </a:p>
          <a:p>
            <a:pPr marL="285750" indent="-285750">
              <a:buFont typeface="Wingdings" panose="05000000000000000000" pitchFamily="2" charset="2"/>
              <a:buChar char="§"/>
            </a:pPr>
            <a:r>
              <a:rPr lang="en-IN" sz="2800" i="1" dirty="0">
                <a:latin typeface="Berlin Sans FB Demi" panose="020E0802020502020306" pitchFamily="34" charset="0"/>
              </a:rPr>
              <a:t>9- Features</a:t>
            </a:r>
          </a:p>
          <a:p>
            <a:pPr marL="285750" indent="-285750">
              <a:buFont typeface="Wingdings" panose="05000000000000000000" pitchFamily="2" charset="2"/>
              <a:buChar char="§"/>
            </a:pPr>
            <a:r>
              <a:rPr lang="en-IN" sz="2800" i="1" dirty="0" err="1">
                <a:latin typeface="Berlin Sans FB Demi" panose="020E0802020502020306" pitchFamily="34" charset="0"/>
              </a:rPr>
              <a:t>Emp</a:t>
            </a:r>
            <a:r>
              <a:rPr lang="en-IN" sz="2800" i="1" dirty="0">
                <a:latin typeface="Berlin Sans FB Demi" panose="020E0802020502020306" pitchFamily="34" charset="0"/>
              </a:rPr>
              <a:t> Id- Number</a:t>
            </a:r>
          </a:p>
          <a:p>
            <a:pPr marL="285750" indent="-285750">
              <a:buFont typeface="Wingdings" panose="05000000000000000000" pitchFamily="2" charset="2"/>
              <a:buChar char="§"/>
            </a:pPr>
            <a:r>
              <a:rPr lang="en-IN" sz="2800" i="1" dirty="0">
                <a:latin typeface="Berlin Sans FB Demi" panose="020E0802020502020306" pitchFamily="34" charset="0"/>
              </a:rPr>
              <a:t>Name Test</a:t>
            </a:r>
          </a:p>
          <a:p>
            <a:pPr marL="285750" indent="-285750">
              <a:buFont typeface="Wingdings" panose="05000000000000000000" pitchFamily="2" charset="2"/>
              <a:buChar char="§"/>
            </a:pPr>
            <a:r>
              <a:rPr lang="en-IN" sz="2800" i="1" dirty="0" err="1">
                <a:latin typeface="Berlin Sans FB Demi" panose="020E0802020502020306" pitchFamily="34" charset="0"/>
              </a:rPr>
              <a:t>Emp</a:t>
            </a:r>
            <a:r>
              <a:rPr lang="en-IN" sz="2800" i="1" dirty="0">
                <a:latin typeface="Berlin Sans FB Demi" panose="020E0802020502020306" pitchFamily="34" charset="0"/>
              </a:rPr>
              <a:t>- Type</a:t>
            </a:r>
          </a:p>
          <a:p>
            <a:pPr marL="285750" indent="-285750">
              <a:buFont typeface="Wingdings" panose="05000000000000000000" pitchFamily="2" charset="2"/>
              <a:buChar char="§"/>
            </a:pPr>
            <a:r>
              <a:rPr lang="en-IN" sz="2800" i="1" dirty="0">
                <a:latin typeface="Berlin Sans FB Demi" panose="020E0802020502020306" pitchFamily="34" charset="0"/>
              </a:rPr>
              <a:t>Current Employee Rating- Number</a:t>
            </a:r>
          </a:p>
          <a:p>
            <a:pPr marL="285750" indent="-285750">
              <a:buFont typeface="Wingdings" panose="05000000000000000000" pitchFamily="2" charset="2"/>
              <a:buChar char="§"/>
            </a:pPr>
            <a:r>
              <a:rPr lang="en-IN" sz="2800" i="1" dirty="0">
                <a:latin typeface="Berlin Sans FB Demi" panose="020E0802020502020306" pitchFamily="34" charset="0"/>
              </a:rPr>
              <a:t>Gender- Male Female</a:t>
            </a:r>
          </a:p>
          <a:p>
            <a:pPr marL="285750" indent="-285750">
              <a:buFont typeface="Wingdings" panose="05000000000000000000" pitchFamily="2" charset="2"/>
              <a:buChar char="§"/>
            </a:pPr>
            <a:r>
              <a:rPr lang="en-IN" sz="2800" i="1" dirty="0">
                <a:latin typeface="Berlin Sans FB Demi" panose="020E0802020502020306" pitchFamily="34" charset="0"/>
              </a:rPr>
              <a:t>Employee Rating- Number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3" name="Rectangle 12"/>
          <p:cNvSpPr/>
          <p:nvPr/>
        </p:nvSpPr>
        <p:spPr>
          <a:xfrm>
            <a:off x="1905000" y="2590800"/>
            <a:ext cx="7815263" cy="369332"/>
          </a:xfrm>
          <a:prstGeom prst="rect">
            <a:avLst/>
          </a:prstGeom>
        </p:spPr>
        <p:txBody>
          <a:bodyPr wrap="square">
            <a:spAutoFit/>
          </a:bodyPr>
          <a:lstStyle/>
          <a:p>
            <a:pPr marL="285750" indent="-285750">
              <a:buFont typeface="Arial" panose="020B0604020202020204" pitchFamily="34" charset="0"/>
              <a:buChar char="•"/>
            </a:pPr>
            <a:r>
              <a:rPr lang="en-GB" b="1" dirty="0">
                <a:latin typeface="Arial" panose="020B0604020202020204" pitchFamily="34" charset="0"/>
                <a:cs typeface="Arial" panose="020B0604020202020204" pitchFamily="34" charset="0"/>
              </a:rPr>
              <a:t>=IFS(Z8&gt;5,”VERY HIGH”,Z8&gt;=3,”MED”,TRUE,”LOW”)</a:t>
            </a:r>
            <a:endParaRPr lang="en-IN" b="1"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415</TotalTime>
  <Words>909</Words>
  <Application>Microsoft Office PowerPoint</Application>
  <PresentationFormat>Widescreen</PresentationFormat>
  <Paragraphs>103</Paragraphs>
  <Slides>15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Arial Black</vt:lpstr>
      <vt:lpstr>Berlin Sans FB Demi</vt:lpstr>
      <vt:lpstr>Calibri</vt:lpstr>
      <vt:lpstr>Roboto</vt:lpstr>
      <vt:lpstr>Segoe UI Black</vt:lpstr>
      <vt:lpstr>Segoe UI Variable Text Semibold</vt:lpstr>
      <vt:lpstr>Sitka Banner</vt:lpstr>
      <vt:lpstr>Times New Roman</vt:lpstr>
      <vt:lpstr>Trebuchet MS</vt:lpstr>
      <vt:lpstr>Wingdings</vt:lpstr>
      <vt:lpstr>Office Theme</vt:lpstr>
      <vt:lpstr> VISUALIZING EMPLOYEE ATTENDANCE TRENDE WITH EXCEL CHARTS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MODELLING</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TAMIL S</cp:lastModifiedBy>
  <cp:revision>30</cp:revision>
  <dcterms:created xsi:type="dcterms:W3CDTF">2024-03-29T15:07:22Z</dcterms:created>
  <dcterms:modified xsi:type="dcterms:W3CDTF">2024-08-29T15:29:52Z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