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1" name="Google Shape;91;p1:notes"/>
          <p:cNvSpPr/>
          <p:nvPr>
            <p:ph idx="2" type="sldImg"/>
          </p:nvPr>
        </p:nvSpPr>
        <p:spPr>
          <a:xfrm>
            <a:off x="1168400" y="708025"/>
            <a:ext cx="4535488" cy="34020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1:notes"/>
          <p:cNvSpPr txBox="1"/>
          <p:nvPr>
            <p:ph idx="1" type="body"/>
          </p:nvPr>
        </p:nvSpPr>
        <p:spPr>
          <a:xfrm>
            <a:off x="915294" y="4343703"/>
            <a:ext cx="5027414" cy="4098773"/>
          </a:xfrm>
          <a:prstGeom prst="rect">
            <a:avLst/>
          </a:prstGeom>
          <a:noFill/>
          <a:ln>
            <a:noFill/>
          </a:ln>
        </p:spPr>
        <p:txBody>
          <a:bodyPr anchorCtr="0" anchor="t" bIns="44825" lIns="89675" spcFirstLastPara="1" rIns="89675" wrap="square" tIns="44825">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7905abe1d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17905abe1d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317905abe1d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5" name="Shape 15"/>
        <p:cNvGrpSpPr/>
        <p:nvPr/>
      </p:nvGrpSpPr>
      <p:grpSpPr>
        <a:xfrm>
          <a:off x="0" y="0"/>
          <a:ext cx="0" cy="0"/>
          <a:chOff x="0" y="0"/>
          <a:chExt cx="0" cy="0"/>
        </a:xfrm>
      </p:grpSpPr>
      <p:sp>
        <p:nvSpPr>
          <p:cNvPr id="16" name="Google Shape;16;p2"/>
          <p:cNvSpPr txBox="1"/>
          <p:nvPr/>
        </p:nvSpPr>
        <p:spPr>
          <a:xfrm>
            <a:off x="1371600" y="6687979"/>
            <a:ext cx="5984875"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Calibri"/>
              <a:buNone/>
            </a:pPr>
            <a:r>
              <a:rPr b="0" i="0" lang="en-US" sz="1000" u="none" cap="none" strike="noStrike">
                <a:solidFill>
                  <a:schemeClr val="dk1"/>
                </a:solidFill>
                <a:latin typeface="Calibri"/>
                <a:ea typeface="Calibri"/>
                <a:cs typeface="Calibri"/>
                <a:sym typeface="Calibri"/>
              </a:rPr>
              <a:t>SEC-  DEPARTMENT OF AIDS–  3- 1 –MINIPROJECT– slide# -</a:t>
            </a:r>
            <a:fld id="{00000000-1234-1234-1234-123412341234}" type="slidenum">
              <a:rPr b="0" i="0" lang="en-US" sz="1000" u="none" cap="none" strike="noStrike">
                <a:solidFill>
                  <a:schemeClr val="dk1"/>
                </a:solidFill>
                <a:latin typeface="Calibri"/>
                <a:ea typeface="Calibri"/>
                <a:cs typeface="Calibri"/>
                <a:sym typeface="Calibri"/>
              </a:rPr>
              <a:t>‹#›</a:t>
            </a:fld>
            <a:endParaRPr b="0" i="0" sz="1000" u="none" cap="none" strike="noStrike">
              <a:solidFill>
                <a:schemeClr val="dk1"/>
              </a:solidFill>
              <a:latin typeface="Calibri"/>
              <a:ea typeface="Calibri"/>
              <a:cs typeface="Calibri"/>
              <a:sym typeface="Calibri"/>
            </a:endParaRPr>
          </a:p>
        </p:txBody>
      </p:sp>
      <p:sp>
        <p:nvSpPr>
          <p:cNvPr id="17" name="Google Shape;17;p2"/>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 name="Google Shape;18;p2"/>
          <p:cNvSpPr txBox="1"/>
          <p:nvPr/>
        </p:nvSpPr>
        <p:spPr>
          <a:xfrm>
            <a:off x="457200" y="1027113"/>
            <a:ext cx="8229600" cy="540226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descr="C:\Users\ELCOT\Desktop\Saveetha Logo.png" id="19" name="Google Shape;19;p2"/>
          <p:cNvPicPr preferRelativeResize="0"/>
          <p:nvPr/>
        </p:nvPicPr>
        <p:blipFill rotWithShape="1">
          <a:blip r:embed="rId2">
            <a:alphaModFix/>
          </a:blip>
          <a:srcRect b="28149" l="0" r="26620" t="0"/>
          <a:stretch/>
        </p:blipFill>
        <p:spPr>
          <a:xfrm>
            <a:off x="6588225" y="2899"/>
            <a:ext cx="2570075" cy="271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p:nvPr>
            <p:ph idx="2" type="pic"/>
          </p:nvPr>
        </p:nvSpPr>
        <p:spPr>
          <a:xfrm>
            <a:off x="1792288" y="612775"/>
            <a:ext cx="5486400" cy="4114800"/>
          </a:xfrm>
          <a:prstGeom prst="rect">
            <a:avLst/>
          </a:prstGeom>
          <a:noFill/>
          <a:ln>
            <a:noFill/>
          </a:ln>
        </p:spPr>
      </p:sp>
      <p:sp>
        <p:nvSpPr>
          <p:cNvPr id="73" name="Google Shape;73;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4" name="Google Shape;7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6" name="Google Shape;8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3" name="Google Shape;23;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 name="Google Shape;3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6" name="Google Shape;66;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7" name="Google Shape;6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jpg"/><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jpg"/><Relationship Id="rId4" Type="http://schemas.openxmlformats.org/officeDocument/2006/relationships/image" Target="../media/image6.jpg"/><Relationship Id="rId5"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457200" y="274638"/>
            <a:ext cx="8229600" cy="639762"/>
          </a:xfrm>
          <a:prstGeom prst="rect">
            <a:avLst/>
          </a:prstGeom>
          <a:noFill/>
          <a:ln>
            <a:noFill/>
          </a:ln>
        </p:spPr>
        <p:txBody>
          <a:bodyPr anchorCtr="0" anchor="ctr" bIns="45700" lIns="91425" spcFirstLastPara="1" rIns="91425" wrap="square" tIns="45700">
            <a:normAutofit lnSpcReduction="20000"/>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MiniProject(19AI701) – Review</a:t>
            </a:r>
            <a:r>
              <a:rPr lang="en-US" sz="4400">
                <a:solidFill>
                  <a:schemeClr val="dk1"/>
                </a:solidFill>
                <a:latin typeface="Calibri"/>
                <a:ea typeface="Calibri"/>
                <a:cs typeface="Calibri"/>
                <a:sym typeface="Calibri"/>
              </a:rPr>
              <a:t> 3</a:t>
            </a:r>
            <a:endParaRPr b="0" i="0" sz="4400" u="none" cap="none" strike="noStrike">
              <a:solidFill>
                <a:schemeClr val="dk1"/>
              </a:solidFill>
              <a:latin typeface="Calibri"/>
              <a:ea typeface="Calibri"/>
              <a:cs typeface="Calibri"/>
              <a:sym typeface="Calibri"/>
            </a:endParaRPr>
          </a:p>
        </p:txBody>
      </p:sp>
      <p:sp>
        <p:nvSpPr>
          <p:cNvPr id="95" name="Google Shape;95;p14"/>
          <p:cNvSpPr txBox="1"/>
          <p:nvPr/>
        </p:nvSpPr>
        <p:spPr>
          <a:xfrm>
            <a:off x="304800" y="990600"/>
            <a:ext cx="8610600" cy="47817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rgbClr val="000000"/>
              </a:buClr>
              <a:buSzPct val="100000"/>
              <a:buFont typeface="Arial"/>
              <a:buNone/>
            </a:pPr>
            <a:r>
              <a:rPr b="1" i="0" lang="en-US" sz="3050" u="none" cap="none" strike="noStrike">
                <a:solidFill>
                  <a:schemeClr val="dk1"/>
                </a:solidFill>
                <a:latin typeface="Calibri"/>
                <a:ea typeface="Calibri"/>
                <a:cs typeface="Calibri"/>
                <a:sym typeface="Calibri"/>
              </a:rPr>
              <a:t>RE</a:t>
            </a:r>
            <a:r>
              <a:rPr b="1" lang="en-US" sz="3050">
                <a:solidFill>
                  <a:schemeClr val="dk1"/>
                </a:solidFill>
                <a:latin typeface="Calibri"/>
                <a:ea typeface="Calibri"/>
                <a:cs typeface="Calibri"/>
                <a:sym typeface="Calibri"/>
              </a:rPr>
              <a:t>HABBOT - AI MENTAL HEALTH THERAPIST</a:t>
            </a:r>
            <a:br>
              <a:rPr b="0" i="0" lang="en-US" sz="3200" u="none" cap="none" strike="noStrike">
                <a:solidFill>
                  <a:srgbClr val="538CD5"/>
                </a:solidFill>
                <a:latin typeface="Calibri"/>
                <a:ea typeface="Calibri"/>
                <a:cs typeface="Calibri"/>
                <a:sym typeface="Calibri"/>
              </a:rPr>
            </a:br>
            <a:endParaRPr b="1"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i="0" lang="en-US" sz="2800" u="none" cap="none" strike="noStrike">
                <a:solidFill>
                  <a:schemeClr val="dk1"/>
                </a:solidFill>
                <a:latin typeface="Calibri"/>
                <a:ea typeface="Calibri"/>
                <a:cs typeface="Calibri"/>
                <a:sym typeface="Calibri"/>
              </a:rPr>
              <a:t>Submitted by:</a:t>
            </a:r>
            <a:endParaRPr b="1"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t/>
            </a:r>
            <a:endParaRPr b="1"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i="0" lang="en-US" sz="3050" u="none" cap="none" strike="noStrike">
                <a:solidFill>
                  <a:schemeClr val="dk1"/>
                </a:solidFill>
                <a:latin typeface="Calibri"/>
                <a:ea typeface="Calibri"/>
                <a:cs typeface="Calibri"/>
                <a:sym typeface="Calibri"/>
              </a:rPr>
              <a:t>A</a:t>
            </a:r>
            <a:r>
              <a:rPr b="1" lang="en-US" sz="3050">
                <a:solidFill>
                  <a:schemeClr val="dk1"/>
                </a:solidFill>
                <a:latin typeface="Calibri"/>
                <a:ea typeface="Calibri"/>
                <a:cs typeface="Calibri"/>
                <a:sym typeface="Calibri"/>
              </a:rPr>
              <a:t>KSHAYAA</a:t>
            </a:r>
            <a:r>
              <a:rPr b="1" i="0" lang="en-US" sz="3050" u="none" cap="none" strike="noStrike">
                <a:solidFill>
                  <a:schemeClr val="dk1"/>
                </a:solidFill>
                <a:latin typeface="Calibri"/>
                <a:ea typeface="Calibri"/>
                <a:cs typeface="Calibri"/>
                <a:sym typeface="Calibri"/>
              </a:rPr>
              <a:t> </a:t>
            </a:r>
            <a:r>
              <a:rPr b="1" lang="en-US" sz="3050">
                <a:solidFill>
                  <a:schemeClr val="dk1"/>
                </a:solidFill>
                <a:latin typeface="Calibri"/>
                <a:ea typeface="Calibri"/>
                <a:cs typeface="Calibri"/>
                <a:sym typeface="Calibri"/>
              </a:rPr>
              <a:t>M</a:t>
            </a:r>
            <a:r>
              <a:rPr b="1" i="0" lang="en-US" sz="3050" u="none" cap="none" strike="noStrike">
                <a:solidFill>
                  <a:schemeClr val="dk1"/>
                </a:solidFill>
                <a:latin typeface="Calibri"/>
                <a:ea typeface="Calibri"/>
                <a:cs typeface="Calibri"/>
                <a:sym typeface="Calibri"/>
              </a:rPr>
              <a:t>(212222230</a:t>
            </a:r>
            <a:r>
              <a:rPr b="1" lang="en-US" sz="3050">
                <a:solidFill>
                  <a:schemeClr val="dk1"/>
                </a:solidFill>
                <a:latin typeface="Calibri"/>
                <a:ea typeface="Calibri"/>
                <a:cs typeface="Calibri"/>
                <a:sym typeface="Calibri"/>
              </a:rPr>
              <a:t>009</a:t>
            </a:r>
            <a:r>
              <a:rPr b="1" i="0" lang="en-US" sz="3050" u="none" cap="none" strike="noStrike">
                <a:solidFill>
                  <a:schemeClr val="dk1"/>
                </a:solidFill>
                <a:latin typeface="Calibri"/>
                <a:ea typeface="Calibri"/>
                <a:cs typeface="Calibri"/>
                <a:sym typeface="Calibri"/>
              </a:rPr>
              <a:t>)</a:t>
            </a:r>
            <a:endParaRPr b="1" i="0" sz="305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800" u="none" cap="none" strike="noStrike">
                <a:solidFill>
                  <a:schemeClr val="dk1"/>
                </a:solidFill>
                <a:latin typeface="Calibri"/>
                <a:ea typeface="Calibri"/>
                <a:cs typeface="Calibri"/>
                <a:sym typeface="Calibri"/>
              </a:rPr>
              <a:t>2022-2026 Batch</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800" u="none" cap="none" strike="noStrike">
                <a:solidFill>
                  <a:schemeClr val="dk1"/>
                </a:solidFill>
                <a:latin typeface="Calibri"/>
                <a:ea typeface="Calibri"/>
                <a:cs typeface="Calibri"/>
                <a:sym typeface="Calibri"/>
              </a:rPr>
              <a:t> TEAM NO:2</a:t>
            </a:r>
            <a:r>
              <a:rPr lang="en-US" sz="2800">
                <a:solidFill>
                  <a:schemeClr val="dk1"/>
                </a:solidFill>
                <a:latin typeface="Calibri"/>
                <a:ea typeface="Calibri"/>
                <a:cs typeface="Calibri"/>
                <a:sym typeface="Calibri"/>
              </a:rPr>
              <a:t>25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1" i="0" lang="en-US" sz="2800" u="none" cap="none" strike="noStrike">
                <a:solidFill>
                  <a:schemeClr val="dk1"/>
                </a:solidFill>
                <a:latin typeface="Calibri"/>
                <a:ea typeface="Calibri"/>
                <a:cs typeface="Calibri"/>
                <a:sym typeface="Calibri"/>
              </a:rPr>
              <a:t>Under the guidance of:</a:t>
            </a:r>
            <a:endParaRPr b="1"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t/>
            </a:r>
            <a:endParaRPr b="1" sz="2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lang="en-US" sz="2800">
                <a:solidFill>
                  <a:schemeClr val="dk1"/>
                </a:solidFill>
                <a:latin typeface="Calibri"/>
                <a:ea typeface="Calibri"/>
                <a:cs typeface="Calibri"/>
                <a:sym typeface="Calibri"/>
              </a:rPr>
              <a:t>SWEDHA V</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lang="en-US" sz="2800">
                <a:solidFill>
                  <a:schemeClr val="dk1"/>
                </a:solidFill>
                <a:latin typeface="Calibri"/>
                <a:ea typeface="Calibri"/>
                <a:cs typeface="Calibri"/>
                <a:sym typeface="Calibri"/>
              </a:rPr>
              <a:t>Assistant </a:t>
            </a:r>
            <a:r>
              <a:rPr b="0" i="0" lang="en-US" sz="2800" u="none" cap="none" strike="noStrike">
                <a:solidFill>
                  <a:schemeClr val="dk1"/>
                </a:solidFill>
                <a:latin typeface="Calibri"/>
                <a:ea typeface="Calibri"/>
                <a:cs typeface="Calibri"/>
                <a:sym typeface="Calibri"/>
              </a:rPr>
              <a:t>Professor,Department of </a:t>
            </a:r>
            <a:r>
              <a:rPr lang="en-US" sz="2800">
                <a:solidFill>
                  <a:schemeClr val="dk1"/>
                </a:solidFill>
                <a:latin typeface="Calibri"/>
                <a:ea typeface="Calibri"/>
                <a:cs typeface="Calibri"/>
                <a:sym typeface="Calibri"/>
              </a:rPr>
              <a:t>IT</a:t>
            </a:r>
            <a:endParaRPr b="0" i="0" sz="2800" u="none" cap="none" strike="noStrike">
              <a:solidFill>
                <a:schemeClr val="dk1"/>
              </a:solidFill>
              <a:latin typeface="Calibri"/>
              <a:ea typeface="Calibri"/>
              <a:cs typeface="Calibri"/>
              <a:sym typeface="Calibri"/>
            </a:endParaRPr>
          </a:p>
          <a:p>
            <a:pPr indent="-134619" lvl="1" marL="742950" marR="0" rtl="0" algn="l">
              <a:lnSpc>
                <a:spcPct val="100000"/>
              </a:lnSpc>
              <a:spcBef>
                <a:spcPts val="476"/>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96" name="Google Shape;96;p14"/>
          <p:cNvSpPr txBox="1"/>
          <p:nvPr/>
        </p:nvSpPr>
        <p:spPr>
          <a:xfrm>
            <a:off x="-304800" y="5486400"/>
            <a:ext cx="9829800" cy="1295400"/>
          </a:xfrm>
          <a:prstGeom prst="rect">
            <a:avLst/>
          </a:prstGeom>
          <a:noFill/>
          <a:ln>
            <a:noFill/>
          </a:ln>
        </p:spPr>
        <p:txBody>
          <a:bodyPr anchorCtr="0" anchor="t" bIns="45700" lIns="91425" spcFirstLastPara="1" rIns="91425" wrap="square" tIns="45700">
            <a:normAutofit fontScale="40000" lnSpcReduction="20000"/>
          </a:bodyPr>
          <a:lstStyle/>
          <a:p>
            <a:pPr indent="0" lvl="0" marL="0" marR="0" rtl="0" algn="l">
              <a:lnSpc>
                <a:spcPct val="100000"/>
              </a:lnSpc>
              <a:spcBef>
                <a:spcPts val="0"/>
              </a:spcBef>
              <a:spcAft>
                <a:spcPts val="0"/>
              </a:spcAft>
              <a:buClr>
                <a:srgbClr val="000000"/>
              </a:buClr>
              <a:buSzPct val="1000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ct val="100000"/>
              <a:buFont typeface="Arial"/>
              <a:buNone/>
            </a:pP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1" i="0" lang="en-US" sz="2400" u="none" cap="none" strike="noStrike">
                <a:solidFill>
                  <a:schemeClr val="dk1"/>
                </a:solidFill>
                <a:latin typeface="Calibri"/>
                <a:ea typeface="Calibri"/>
                <a:cs typeface="Calibri"/>
                <a:sym typeface="Calibri"/>
              </a:rPr>
              <a:t>  </a:t>
            </a:r>
            <a:r>
              <a:rPr b="1" i="0" lang="en-US" sz="3500" u="none" cap="none" strike="noStrike">
                <a:solidFill>
                  <a:schemeClr val="dk1"/>
                </a:solidFill>
                <a:latin typeface="Calibri"/>
                <a:ea typeface="Calibri"/>
                <a:cs typeface="Calibri"/>
                <a:sym typeface="Calibri"/>
              </a:rPr>
              <a:t>DEPARTMENT OF ARTIFICIAL INTELLIGENCE AND DATA SCIENCE</a:t>
            </a:r>
            <a:endParaRPr b="0" i="0" sz="3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i="0" lang="en-US" sz="2400" u="none" cap="none" strike="noStrike">
                <a:solidFill>
                  <a:schemeClr val="dk1"/>
                </a:solidFill>
                <a:latin typeface="Calibri"/>
                <a:ea typeface="Calibri"/>
                <a:cs typeface="Calibri"/>
                <a:sym typeface="Calibri"/>
              </a:rPr>
              <a:t>  </a:t>
            </a:r>
            <a:r>
              <a:rPr b="1" i="0" lang="en-US" sz="5100" u="none" cap="none" strike="noStrike">
                <a:solidFill>
                  <a:schemeClr val="dk1"/>
                </a:solidFill>
                <a:latin typeface="Calibri"/>
                <a:ea typeface="Calibri"/>
                <a:cs typeface="Calibri"/>
                <a:sym typeface="Calibri"/>
              </a:rPr>
              <a:t>SAVEETHA ENGINEERING COLLEGE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1" i="0" lang="en-US" sz="2400" u="none" cap="none" strike="noStrike">
                <a:solidFill>
                  <a:schemeClr val="dk1"/>
                </a:solidFill>
                <a:latin typeface="Calibri"/>
                <a:ea typeface="Calibri"/>
                <a:cs typeface="Calibri"/>
                <a:sym typeface="Calibri"/>
              </a:rPr>
              <a:t>(Autonomous Institution – UGC, Govt. of India)</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400" u="none" cap="none" strike="noStrike">
                <a:solidFill>
                  <a:schemeClr val="dk1"/>
                </a:solidFill>
                <a:latin typeface="Calibri"/>
                <a:ea typeface="Calibri"/>
                <a:cs typeface="Calibri"/>
                <a:sym typeface="Calibri"/>
              </a:rPr>
              <a:t> (Affiliated to Anna University, Approved by AICTE - Accredited by NBA &amp; NAAC – ‘A’ Grade - ISO 9001:2015 Certified)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0" i="0" lang="en-US" sz="2400" u="none" cap="none" strike="noStrike">
                <a:solidFill>
                  <a:schemeClr val="dk1"/>
                </a:solidFill>
                <a:latin typeface="Calibri"/>
                <a:ea typeface="Calibri"/>
                <a:cs typeface="Calibri"/>
                <a:sym typeface="Calibri"/>
              </a:rPr>
              <a:t>Saveetha Nagar, Thandalam, Chennai-602 105, TamilNadu, INDIA.</a:t>
            </a:r>
            <a:endParaRPr b="0" i="0" sz="2800" u="none" cap="none" strike="noStrike">
              <a:solidFill>
                <a:schemeClr val="dk1"/>
              </a:solidFill>
              <a:latin typeface="Calibri"/>
              <a:ea typeface="Calibri"/>
              <a:cs typeface="Calibri"/>
              <a:sym typeface="Calibri"/>
            </a:endParaRPr>
          </a:p>
          <a:p>
            <a:pPr indent="-201294" lvl="1" marL="742950" marR="0" rtl="0" algn="l">
              <a:lnSpc>
                <a:spcPct val="100000"/>
              </a:lnSpc>
              <a:spcBef>
                <a:spcPts val="266"/>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id="97" name="Google Shape;97;p14"/>
          <p:cNvPicPr preferRelativeResize="0"/>
          <p:nvPr/>
        </p:nvPicPr>
        <p:blipFill rotWithShape="1">
          <a:blip r:embed="rId3">
            <a:alphaModFix/>
          </a:blip>
          <a:srcRect b="0" l="0" r="0" t="0"/>
          <a:stretch/>
        </p:blipFill>
        <p:spPr>
          <a:xfrm>
            <a:off x="4191000" y="5105400"/>
            <a:ext cx="6858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5319"/>
              <a:buFont typeface="Calibri"/>
              <a:buNone/>
            </a:pPr>
            <a:r>
              <a:rPr lang="en-US" sz="3759"/>
              <a:t>Architecture Diagram/Flow</a:t>
            </a:r>
            <a:endParaRPr/>
          </a:p>
        </p:txBody>
      </p:sp>
      <p:pic>
        <p:nvPicPr>
          <p:cNvPr id="151" name="Google Shape;151;p23"/>
          <p:cNvPicPr preferRelativeResize="0"/>
          <p:nvPr/>
        </p:nvPicPr>
        <p:blipFill>
          <a:blip r:embed="rId3">
            <a:alphaModFix/>
          </a:blip>
          <a:stretch>
            <a:fillRect/>
          </a:stretch>
        </p:blipFill>
        <p:spPr>
          <a:xfrm>
            <a:off x="152400" y="1037938"/>
            <a:ext cx="8839202" cy="56107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2"/>
              <a:buFont typeface="Arial"/>
              <a:buNone/>
            </a:pPr>
            <a:r>
              <a:rPr lang="en-US" sz="4000"/>
              <a:t>Use Case Diagram</a:t>
            </a:r>
            <a:endParaRPr/>
          </a:p>
        </p:txBody>
      </p:sp>
      <p:sp>
        <p:nvSpPr>
          <p:cNvPr id="157" name="Google Shape;157;p24"/>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200"/>
              <a:buNone/>
            </a:pPr>
            <a:r>
              <a:rPr lang="en-US" sz="2800"/>
              <a:t>.</a:t>
            </a:r>
            <a:endParaRPr sz="2800"/>
          </a:p>
        </p:txBody>
      </p:sp>
      <p:pic>
        <p:nvPicPr>
          <p:cNvPr id="158" name="Google Shape;158;p24"/>
          <p:cNvPicPr preferRelativeResize="0"/>
          <p:nvPr/>
        </p:nvPicPr>
        <p:blipFill>
          <a:blip r:embed="rId3">
            <a:alphaModFix/>
          </a:blip>
          <a:stretch>
            <a:fillRect/>
          </a:stretch>
        </p:blipFill>
        <p:spPr>
          <a:xfrm>
            <a:off x="149438" y="1312775"/>
            <a:ext cx="8845126" cy="475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2"/>
              <a:buFont typeface="Arial"/>
              <a:buNone/>
            </a:pPr>
            <a:r>
              <a:rPr lang="en-US" sz="4000"/>
              <a:t>Sequence Diagram</a:t>
            </a:r>
            <a:endParaRPr sz="4000"/>
          </a:p>
        </p:txBody>
      </p:sp>
      <p:pic>
        <p:nvPicPr>
          <p:cNvPr id="164" name="Google Shape;164;p25"/>
          <p:cNvPicPr preferRelativeResize="0"/>
          <p:nvPr/>
        </p:nvPicPr>
        <p:blipFill>
          <a:blip r:embed="rId3">
            <a:alphaModFix/>
          </a:blip>
          <a:stretch>
            <a:fillRect/>
          </a:stretch>
        </p:blipFill>
        <p:spPr>
          <a:xfrm>
            <a:off x="1616800" y="1008938"/>
            <a:ext cx="5632066" cy="56386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Algorithms used</a:t>
            </a:r>
            <a:endParaRPr/>
          </a:p>
        </p:txBody>
      </p:sp>
      <p:sp>
        <p:nvSpPr>
          <p:cNvPr id="170" name="Google Shape;170;p26"/>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77500" lnSpcReduction="20000"/>
          </a:bodyPr>
          <a:lstStyle/>
          <a:p>
            <a:pPr indent="-356647" lvl="0" marL="457200" rtl="0" algn="l">
              <a:lnSpc>
                <a:spcPct val="115000"/>
              </a:lnSpc>
              <a:spcBef>
                <a:spcPts val="700"/>
              </a:spcBef>
              <a:spcAft>
                <a:spcPts val="0"/>
              </a:spcAft>
              <a:buSzPct val="100000"/>
              <a:buChar char="•"/>
            </a:pPr>
            <a:r>
              <a:rPr b="1" lang="en-US" sz="2601">
                <a:highlight>
                  <a:srgbClr val="FFFFFF"/>
                </a:highlight>
              </a:rPr>
              <a:t>The project will be using the following algorithms:</a:t>
            </a:r>
            <a:endParaRPr b="1" sz="2601">
              <a:highlight>
                <a:srgbClr val="FFFFFF"/>
              </a:highlight>
            </a:endParaRPr>
          </a:p>
          <a:p>
            <a:pPr indent="0" lvl="0" marL="0" rtl="0" algn="l">
              <a:lnSpc>
                <a:spcPct val="115000"/>
              </a:lnSpc>
              <a:spcBef>
                <a:spcPts val="700"/>
              </a:spcBef>
              <a:spcAft>
                <a:spcPts val="0"/>
              </a:spcAft>
              <a:buNone/>
            </a:pPr>
            <a:r>
              <a:t/>
            </a:r>
            <a:endParaRPr b="1" sz="2601">
              <a:highlight>
                <a:srgbClr val="FFFFFF"/>
              </a:highlight>
            </a:endParaRPr>
          </a:p>
          <a:p>
            <a:pPr indent="-356647" lvl="0" marL="457200" rtl="0" algn="l">
              <a:lnSpc>
                <a:spcPct val="115000"/>
              </a:lnSpc>
              <a:spcBef>
                <a:spcPts val="700"/>
              </a:spcBef>
              <a:spcAft>
                <a:spcPts val="0"/>
              </a:spcAft>
              <a:buSzPct val="98328"/>
              <a:buChar char="•"/>
            </a:pPr>
            <a:r>
              <a:rPr lang="en-US" sz="2646">
                <a:solidFill>
                  <a:srgbClr val="172B4D"/>
                </a:solidFill>
                <a:highlight>
                  <a:srgbClr val="FFFFFF"/>
                </a:highlight>
              </a:rPr>
              <a:t>The front end is developed using HTML, CSS, and JavaScript to create an interactive user interface for the mental health chatbot.</a:t>
            </a:r>
            <a:endParaRPr sz="2646">
              <a:solidFill>
                <a:srgbClr val="172B4D"/>
              </a:solidFill>
              <a:highlight>
                <a:srgbClr val="FFFFFF"/>
              </a:highlight>
            </a:endParaRPr>
          </a:p>
          <a:p>
            <a:pPr indent="-358824" lvl="0" marL="457200" marR="165100" rtl="0" algn="just">
              <a:lnSpc>
                <a:spcPct val="150000"/>
              </a:lnSpc>
              <a:spcBef>
                <a:spcPts val="0"/>
              </a:spcBef>
              <a:spcAft>
                <a:spcPts val="0"/>
              </a:spcAft>
              <a:buClr>
                <a:srgbClr val="172B4D"/>
              </a:buClr>
              <a:buSzPct val="100000"/>
              <a:buChar char="•"/>
            </a:pPr>
            <a:r>
              <a:rPr lang="en-US" sz="2646">
                <a:solidFill>
                  <a:srgbClr val="172B4D"/>
                </a:solidFill>
                <a:highlight>
                  <a:srgbClr val="FFFFFF"/>
                </a:highlight>
              </a:rPr>
              <a:t>Users can interact with the chatbot to receive mental health support and positive affirmations.</a:t>
            </a:r>
            <a:endParaRPr sz="2646">
              <a:solidFill>
                <a:srgbClr val="172B4D"/>
              </a:solidFill>
              <a:highlight>
                <a:srgbClr val="FFFFFF"/>
              </a:highlight>
            </a:endParaRPr>
          </a:p>
          <a:p>
            <a:pPr indent="-358824" lvl="0" marL="457200" marR="165100" rtl="0" algn="just">
              <a:lnSpc>
                <a:spcPct val="150000"/>
              </a:lnSpc>
              <a:spcBef>
                <a:spcPts val="0"/>
              </a:spcBef>
              <a:spcAft>
                <a:spcPts val="0"/>
              </a:spcAft>
              <a:buClr>
                <a:srgbClr val="172B4D"/>
              </a:buClr>
              <a:buSzPct val="100000"/>
              <a:buChar char="•"/>
            </a:pPr>
            <a:r>
              <a:rPr lang="en-US" sz="2646">
                <a:solidFill>
                  <a:srgbClr val="172B4D"/>
                </a:solidFill>
                <a:highlight>
                  <a:srgbClr val="FFFFFF"/>
                </a:highlight>
              </a:rPr>
              <a:t>The chatbot utilizes Dialogflow to handle user intents and provide relevant responses based on the user's queries.</a:t>
            </a:r>
            <a:endParaRPr sz="2646">
              <a:solidFill>
                <a:srgbClr val="172B4D"/>
              </a:solidFill>
              <a:highlight>
                <a:srgbClr val="FFFFFF"/>
              </a:highlight>
            </a:endParaRPr>
          </a:p>
          <a:p>
            <a:pPr indent="-358824" lvl="0" marL="457200" marR="165100" rtl="0" algn="just">
              <a:lnSpc>
                <a:spcPct val="150000"/>
              </a:lnSpc>
              <a:spcBef>
                <a:spcPts val="0"/>
              </a:spcBef>
              <a:spcAft>
                <a:spcPts val="0"/>
              </a:spcAft>
              <a:buClr>
                <a:srgbClr val="172B4D"/>
              </a:buClr>
              <a:buSzPct val="100000"/>
              <a:buChar char="•"/>
            </a:pPr>
            <a:r>
              <a:rPr lang="en-US" sz="2646">
                <a:solidFill>
                  <a:srgbClr val="172B4D"/>
                </a:solidFill>
                <a:highlight>
                  <a:srgbClr val="FFFFFF"/>
                </a:highlight>
              </a:rPr>
              <a:t>The system also includes analytics to monitor user engagement and improve the chatbot's performance over time.</a:t>
            </a:r>
            <a:endParaRPr sz="2646">
              <a:solidFill>
                <a:srgbClr val="172B4D"/>
              </a:solidFill>
              <a:highlight>
                <a:srgbClr val="FFFFFF"/>
              </a:highlight>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342900" rtl="0" algn="l">
              <a:lnSpc>
                <a:spcPct val="100000"/>
              </a:lnSpc>
              <a:spcBef>
                <a:spcPts val="3000"/>
              </a:spcBef>
              <a:spcAft>
                <a:spcPts val="0"/>
              </a:spcAft>
              <a:buClr>
                <a:schemeClr val="dk1"/>
              </a:buClr>
              <a:buSzPct val="34374"/>
              <a:buFont typeface="Arial"/>
              <a:buNone/>
            </a:pPr>
            <a:r>
              <a:t/>
            </a:r>
            <a:endParaRPr/>
          </a:p>
          <a:p>
            <a:pPr indent="0" lvl="0" marL="342900" rtl="0" algn="l">
              <a:lnSpc>
                <a:spcPct val="100000"/>
              </a:lnSpc>
              <a:spcBef>
                <a:spcPts val="0"/>
              </a:spcBef>
              <a:spcAft>
                <a:spcPts val="0"/>
              </a:spcAft>
              <a:buSzPct val="190476"/>
              <a:buNone/>
            </a:pPr>
            <a:r>
              <a:t/>
            </a:r>
            <a:endParaRPr sz="2400"/>
          </a:p>
          <a:p>
            <a:pPr indent="0" lvl="0" marL="342900" rtl="0" algn="l">
              <a:lnSpc>
                <a:spcPct val="100000"/>
              </a:lnSpc>
              <a:spcBef>
                <a:spcPts val="0"/>
              </a:spcBef>
              <a:spcAft>
                <a:spcPts val="0"/>
              </a:spcAft>
              <a:buSzPct val="190476"/>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Algorithms used</a:t>
            </a:r>
            <a:endParaRPr/>
          </a:p>
        </p:txBody>
      </p:sp>
      <p:sp>
        <p:nvSpPr>
          <p:cNvPr id="176" name="Google Shape;176;p27"/>
          <p:cNvSpPr txBox="1"/>
          <p:nvPr>
            <p:ph idx="4294967295" type="body"/>
          </p:nvPr>
        </p:nvSpPr>
        <p:spPr>
          <a:xfrm>
            <a:off x="0" y="1003825"/>
            <a:ext cx="8610600" cy="5257800"/>
          </a:xfrm>
          <a:prstGeom prst="rect">
            <a:avLst/>
          </a:prstGeom>
          <a:noFill/>
          <a:ln>
            <a:noFill/>
          </a:ln>
        </p:spPr>
        <p:txBody>
          <a:bodyPr anchorCtr="0" anchor="t" bIns="45700" lIns="91425" spcFirstLastPara="1" rIns="91425" wrap="square" tIns="45700">
            <a:noAutofit/>
          </a:bodyPr>
          <a:lstStyle/>
          <a:p>
            <a:pPr indent="-228600" lvl="0" marL="457200" rtl="0" algn="just">
              <a:lnSpc>
                <a:spcPct val="115000"/>
              </a:lnSpc>
              <a:spcBef>
                <a:spcPts val="800"/>
              </a:spcBef>
              <a:spcAft>
                <a:spcPts val="0"/>
              </a:spcAft>
              <a:buSzPts val="1800"/>
              <a:buFont typeface="Calibri"/>
              <a:buNone/>
            </a:pPr>
            <a:r>
              <a:rPr b="1" lang="en-US" sz="1800">
                <a:solidFill>
                  <a:srgbClr val="172B4D"/>
                </a:solidFill>
                <a:highlight>
                  <a:srgbClr val="FFFFFF"/>
                </a:highlight>
              </a:rPr>
              <a:t>Dialogflow</a:t>
            </a:r>
            <a:r>
              <a:rPr b="1" lang="en-US" sz="1800"/>
              <a:t>:</a:t>
            </a:r>
            <a:endParaRPr b="1" sz="1800"/>
          </a:p>
          <a:p>
            <a:pPr indent="-228600" lvl="0" marL="457200" rtl="0" algn="just">
              <a:lnSpc>
                <a:spcPct val="150000"/>
              </a:lnSpc>
              <a:spcBef>
                <a:spcPts val="0"/>
              </a:spcBef>
              <a:spcAft>
                <a:spcPts val="0"/>
              </a:spcAft>
              <a:buSzPts val="1800"/>
              <a:buFont typeface="Calibri"/>
              <a:buNone/>
            </a:pPr>
            <a:r>
              <a:rPr b="1" lang="en-US" sz="1800"/>
              <a:t> </a:t>
            </a:r>
            <a:endParaRPr b="1" sz="1800"/>
          </a:p>
          <a:p>
            <a:pPr indent="-228600" lvl="0" marL="457200" marR="165100" rtl="0" algn="just">
              <a:lnSpc>
                <a:spcPct val="150000"/>
              </a:lnSpc>
              <a:spcBef>
                <a:spcPts val="0"/>
              </a:spcBef>
              <a:spcAft>
                <a:spcPts val="0"/>
              </a:spcAft>
              <a:buSzPts val="1800"/>
              <a:buFont typeface="Calibri"/>
              <a:buNone/>
            </a:pPr>
            <a:r>
              <a:rPr lang="en-US" sz="1800">
                <a:solidFill>
                  <a:srgbClr val="172B4D"/>
                </a:solidFill>
                <a:highlight>
                  <a:srgbClr val="FFFFFF"/>
                </a:highlight>
              </a:rPr>
              <a:t>➢Dialogflow is a natural language processing platform developed by Google that enables developers to create conversational interfaces for applications. It allows for the design and deployment of chatbots and voice assistants capable of understanding user intents and responding intelligently across multiple platforms.</a:t>
            </a:r>
            <a:endParaRPr sz="1800">
              <a:solidFill>
                <a:srgbClr val="172B4D"/>
              </a:solidFill>
              <a:highlight>
                <a:srgbClr val="FFFFFF"/>
              </a:highlight>
            </a:endParaRPr>
          </a:p>
          <a:p>
            <a:pPr indent="-228600" lvl="0" marL="457200" marR="165100" rtl="0" algn="just">
              <a:lnSpc>
                <a:spcPct val="150000"/>
              </a:lnSpc>
              <a:spcBef>
                <a:spcPts val="0"/>
              </a:spcBef>
              <a:spcAft>
                <a:spcPts val="0"/>
              </a:spcAft>
              <a:buSzPts val="1800"/>
              <a:buNone/>
            </a:pPr>
            <a:br>
              <a:rPr lang="en-US" sz="1800">
                <a:solidFill>
                  <a:srgbClr val="172B4D"/>
                </a:solidFill>
                <a:highlight>
                  <a:srgbClr val="FFFFFF"/>
                </a:highlight>
              </a:rPr>
            </a:br>
            <a:r>
              <a:rPr lang="en-US" sz="1800">
                <a:solidFill>
                  <a:srgbClr val="172B4D"/>
                </a:solidFill>
                <a:highlight>
                  <a:srgbClr val="FFFFFF"/>
                </a:highlight>
              </a:rPr>
              <a:t>➢</a:t>
            </a:r>
            <a:r>
              <a:rPr b="1" lang="en-US" sz="1800">
                <a:solidFill>
                  <a:srgbClr val="172B4D"/>
                </a:solidFill>
                <a:highlight>
                  <a:srgbClr val="FFFFFF"/>
                </a:highlight>
              </a:rPr>
              <a:t>Natural Language Understanding (NLU)</a:t>
            </a:r>
            <a:r>
              <a:rPr lang="en-US" sz="1800">
                <a:solidFill>
                  <a:srgbClr val="172B4D"/>
                </a:solidFill>
                <a:highlight>
                  <a:srgbClr val="FFFFFF"/>
                </a:highlight>
              </a:rPr>
              <a:t>: Dialogflow uses advanced NLU capabilities to understand and process user input in natural language. This allows developers to create conversational interfaces that can interpret user intents and extract relevant entities from the input..</a:t>
            </a:r>
            <a:endParaRPr sz="1800">
              <a:solidFill>
                <a:srgbClr val="172B4D"/>
              </a:solidFill>
              <a:highlight>
                <a:srgbClr val="FFFFFF"/>
              </a:highlight>
            </a:endParaRPr>
          </a:p>
          <a:p>
            <a:pPr indent="-228600" lvl="0" marL="457200" marR="165100" rtl="0" algn="just">
              <a:lnSpc>
                <a:spcPct val="150000"/>
              </a:lnSpc>
              <a:spcBef>
                <a:spcPts val="0"/>
              </a:spcBef>
              <a:spcAft>
                <a:spcPts val="0"/>
              </a:spcAft>
              <a:buSzPts val="1800"/>
              <a:buNone/>
            </a:pPr>
            <a:br>
              <a:rPr lang="en-US" sz="1800">
                <a:solidFill>
                  <a:srgbClr val="172B4D"/>
                </a:solidFill>
                <a:highlight>
                  <a:srgbClr val="FFFFFF"/>
                </a:highlight>
              </a:rPr>
            </a:br>
            <a:endParaRPr sz="1800">
              <a:solidFill>
                <a:srgbClr val="172B4D"/>
              </a:solidFill>
              <a:highlight>
                <a:srgbClr val="FFFFFF"/>
              </a:highlight>
            </a:endParaRPr>
          </a:p>
          <a:p>
            <a:pPr indent="-228600" lvl="0" marL="457200" marR="165100" rtl="0" algn="just">
              <a:lnSpc>
                <a:spcPct val="150000"/>
              </a:lnSpc>
              <a:spcBef>
                <a:spcPts val="0"/>
              </a:spcBef>
              <a:spcAft>
                <a:spcPts val="0"/>
              </a:spcAft>
              <a:buSzPts val="1800"/>
              <a:buFont typeface="Calibri"/>
              <a:buNone/>
            </a:pPr>
            <a:r>
              <a:rPr lang="en-US" sz="1800">
                <a:solidFill>
                  <a:srgbClr val="172B4D"/>
                </a:solidFill>
                <a:highlight>
                  <a:srgbClr val="FFFFFF"/>
                </a:highlight>
              </a:rPr>
              <a:t> </a:t>
            </a:r>
            <a:endParaRPr sz="1800">
              <a:solidFill>
                <a:srgbClr val="172B4D"/>
              </a:solidFill>
              <a:highlight>
                <a:srgbClr val="FFFFFF"/>
              </a:highlight>
            </a:endParaRPr>
          </a:p>
          <a:p>
            <a:pPr indent="0" lvl="0" marL="457200" rtl="0" algn="l">
              <a:lnSpc>
                <a:spcPct val="100000"/>
              </a:lnSpc>
              <a:spcBef>
                <a:spcPts val="0"/>
              </a:spcBef>
              <a:spcAft>
                <a:spcPts val="0"/>
              </a:spcAft>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Algorithms used</a:t>
            </a:r>
            <a:endParaRPr/>
          </a:p>
        </p:txBody>
      </p:sp>
      <p:sp>
        <p:nvSpPr>
          <p:cNvPr id="182" name="Google Shape;182;p28"/>
          <p:cNvSpPr txBox="1"/>
          <p:nvPr>
            <p:ph idx="4294967295" type="body"/>
          </p:nvPr>
        </p:nvSpPr>
        <p:spPr>
          <a:xfrm>
            <a:off x="0" y="1003825"/>
            <a:ext cx="8610600" cy="5257800"/>
          </a:xfrm>
          <a:prstGeom prst="rect">
            <a:avLst/>
          </a:prstGeom>
          <a:noFill/>
          <a:ln>
            <a:noFill/>
          </a:ln>
        </p:spPr>
        <p:txBody>
          <a:bodyPr anchorCtr="0" anchor="t" bIns="45700" lIns="91425" spcFirstLastPara="1" rIns="91425" wrap="square" tIns="45700">
            <a:normAutofit fontScale="25000" lnSpcReduction="20000"/>
          </a:bodyPr>
          <a:lstStyle/>
          <a:p>
            <a:pPr indent="-228600" lvl="0" marL="457200" marR="165100" rtl="0" algn="just">
              <a:lnSpc>
                <a:spcPct val="150000"/>
              </a:lnSpc>
              <a:spcBef>
                <a:spcPts val="0"/>
              </a:spcBef>
              <a:spcAft>
                <a:spcPts val="0"/>
              </a:spcAft>
              <a:buSzPct val="100000"/>
              <a:buNone/>
            </a:pPr>
            <a:r>
              <a:rPr lang="en-US" sz="7200">
                <a:solidFill>
                  <a:srgbClr val="172B4D"/>
                </a:solidFill>
                <a:highlight>
                  <a:srgbClr val="FFFFFF"/>
                </a:highlight>
              </a:rPr>
              <a:t>➢</a:t>
            </a:r>
            <a:r>
              <a:rPr b="1" lang="en-US" sz="7200">
                <a:solidFill>
                  <a:srgbClr val="172B4D"/>
                </a:solidFill>
                <a:highlight>
                  <a:srgbClr val="FFFFFF"/>
                </a:highlight>
              </a:rPr>
              <a:t>Multi-Platform Support</a:t>
            </a:r>
            <a:r>
              <a:rPr lang="en-US" sz="7200">
                <a:solidFill>
                  <a:srgbClr val="172B4D"/>
                </a:solidFill>
                <a:highlight>
                  <a:srgbClr val="FFFFFF"/>
                </a:highlight>
              </a:rPr>
              <a:t>: Dialogflow enables the development of chatbots and voice applications across various platforms, including Google Assistant, Facebook Messenger, Slack, and more. This versatility makes it easy to reach users on their preferred platforms.</a:t>
            </a:r>
            <a:endParaRPr sz="7200">
              <a:solidFill>
                <a:srgbClr val="172B4D"/>
              </a:solidFill>
              <a:highlight>
                <a:srgbClr val="FFFFFF"/>
              </a:highlight>
            </a:endParaRPr>
          </a:p>
          <a:p>
            <a:pPr indent="-228600" lvl="0" marL="457200" marR="165100" rtl="0" algn="just">
              <a:lnSpc>
                <a:spcPct val="150000"/>
              </a:lnSpc>
              <a:spcBef>
                <a:spcPts val="0"/>
              </a:spcBef>
              <a:spcAft>
                <a:spcPts val="0"/>
              </a:spcAft>
              <a:buSzPct val="100000"/>
              <a:buNone/>
            </a:pPr>
            <a:r>
              <a:rPr lang="en-US" sz="7200">
                <a:solidFill>
                  <a:srgbClr val="172B4D"/>
                </a:solidFill>
                <a:highlight>
                  <a:srgbClr val="FFFFFF"/>
                </a:highlight>
              </a:rPr>
              <a:t>➢</a:t>
            </a:r>
            <a:r>
              <a:rPr b="1" lang="en-US" sz="7200">
                <a:solidFill>
                  <a:srgbClr val="172B4D"/>
                </a:solidFill>
                <a:highlight>
                  <a:srgbClr val="FFFFFF"/>
                </a:highlight>
              </a:rPr>
              <a:t>Integration with Machine Learning</a:t>
            </a:r>
            <a:r>
              <a:rPr lang="en-US" sz="7200">
                <a:solidFill>
                  <a:srgbClr val="172B4D"/>
                </a:solidFill>
                <a:highlight>
                  <a:srgbClr val="FFFFFF"/>
                </a:highlight>
              </a:rPr>
              <a:t>: Dialogflow leverages machine learning to improve the accuracy of intent recognition over time. The system learns from user interactions, which enhances its ability to provide relevant and contextually appropriate responses.</a:t>
            </a:r>
            <a:endParaRPr sz="7200">
              <a:solidFill>
                <a:srgbClr val="172B4D"/>
              </a:solidFill>
              <a:highlight>
                <a:srgbClr val="FFFFFF"/>
              </a:highlight>
            </a:endParaRPr>
          </a:p>
          <a:p>
            <a:pPr indent="-228600" lvl="0" marL="457200" marR="165100" rtl="0" algn="just">
              <a:lnSpc>
                <a:spcPct val="150000"/>
              </a:lnSpc>
              <a:spcBef>
                <a:spcPts val="0"/>
              </a:spcBef>
              <a:spcAft>
                <a:spcPts val="0"/>
              </a:spcAft>
              <a:buSzPct val="100000"/>
              <a:buNone/>
            </a:pPr>
            <a:br>
              <a:rPr lang="en-US" sz="7200">
                <a:solidFill>
                  <a:srgbClr val="172B4D"/>
                </a:solidFill>
                <a:highlight>
                  <a:srgbClr val="FFFFFF"/>
                </a:highlight>
              </a:rPr>
            </a:br>
            <a:r>
              <a:rPr lang="en-US" sz="7200">
                <a:solidFill>
                  <a:srgbClr val="172B4D"/>
                </a:solidFill>
                <a:highlight>
                  <a:srgbClr val="FFFFFF"/>
                </a:highlight>
              </a:rPr>
              <a:t>➢</a:t>
            </a:r>
            <a:r>
              <a:rPr b="1" lang="en-US" sz="7200">
                <a:solidFill>
                  <a:srgbClr val="172B4D"/>
                </a:solidFill>
                <a:highlight>
                  <a:srgbClr val="FFFFFF"/>
                </a:highlight>
              </a:rPr>
              <a:t>Easy-to-Use Interface</a:t>
            </a:r>
            <a:r>
              <a:rPr lang="en-US" sz="7200">
                <a:solidFill>
                  <a:srgbClr val="172B4D"/>
                </a:solidFill>
                <a:highlight>
                  <a:srgbClr val="FFFFFF"/>
                </a:highlight>
              </a:rPr>
              <a:t>: Dialogflow provides a user-friendly interface for building and managing conversational agents. The visual flow builder and pre-built templates simplify the development process, making it accessible for both beginners and experienced developers.</a:t>
            </a:r>
            <a:endParaRPr sz="7200">
              <a:solidFill>
                <a:srgbClr val="172B4D"/>
              </a:solidFill>
              <a:highlight>
                <a:srgbClr val="FFFFFF"/>
              </a:highlight>
            </a:endParaRPr>
          </a:p>
          <a:p>
            <a:pPr indent="0" lvl="0" marL="457200" rtl="0" algn="l">
              <a:lnSpc>
                <a:spcPct val="100000"/>
              </a:lnSpc>
              <a:spcBef>
                <a:spcPts val="0"/>
              </a:spcBef>
              <a:spcAft>
                <a:spcPts val="0"/>
              </a:spcAft>
              <a:buSzPct val="130612"/>
              <a:buNone/>
            </a:pPr>
            <a:r>
              <a:t/>
            </a:r>
            <a:endParaRPr b="1" sz="3920"/>
          </a:p>
          <a:p>
            <a:pPr indent="0" lvl="0" marL="457200" rtl="0" algn="l">
              <a:lnSpc>
                <a:spcPct val="100000"/>
              </a:lnSpc>
              <a:spcBef>
                <a:spcPts val="0"/>
              </a:spcBef>
              <a:spcAft>
                <a:spcPts val="0"/>
              </a:spcAft>
              <a:buSzPct val="180599"/>
              <a:buNone/>
            </a:pPr>
            <a:r>
              <a:t/>
            </a:r>
            <a:endParaRPr sz="2835"/>
          </a:p>
          <a:p>
            <a:pPr indent="0" lvl="0" marL="457200" rtl="0" algn="l">
              <a:lnSpc>
                <a:spcPct val="100000"/>
              </a:lnSpc>
              <a:spcBef>
                <a:spcPts val="0"/>
              </a:spcBef>
              <a:spcAft>
                <a:spcPts val="0"/>
              </a:spcAft>
              <a:buSzPct val="191401"/>
              <a:buNone/>
            </a:pPr>
            <a:r>
              <a:t/>
            </a:r>
            <a:endParaRPr sz="2675"/>
          </a:p>
          <a:p>
            <a:pPr indent="0" lvl="0" marL="457200" rtl="0" algn="l">
              <a:lnSpc>
                <a:spcPct val="100000"/>
              </a:lnSpc>
              <a:spcBef>
                <a:spcPts val="0"/>
              </a:spcBef>
              <a:spcAft>
                <a:spcPts val="0"/>
              </a:spcAft>
              <a:buSzPct val="160000"/>
              <a:buNone/>
            </a:pPr>
            <a:r>
              <a:t/>
            </a:r>
            <a:endParaRPr/>
          </a:p>
          <a:p>
            <a:pPr indent="0" lvl="0" marL="457200" rtl="0" algn="l">
              <a:lnSpc>
                <a:spcPct val="100000"/>
              </a:lnSpc>
              <a:spcBef>
                <a:spcPts val="0"/>
              </a:spcBef>
              <a:spcAft>
                <a:spcPts val="0"/>
              </a:spcAft>
              <a:buClr>
                <a:schemeClr val="dk1"/>
              </a:buClr>
              <a:buSzPct val="34375"/>
              <a:buFont typeface="Arial"/>
              <a:buNone/>
            </a:pPr>
            <a:r>
              <a:t/>
            </a:r>
            <a:endParaRPr/>
          </a:p>
          <a:p>
            <a:pPr indent="0" lvl="0" marL="457200" rtl="0" algn="l">
              <a:lnSpc>
                <a:spcPct val="100000"/>
              </a:lnSpc>
              <a:spcBef>
                <a:spcPts val="0"/>
              </a:spcBef>
              <a:spcAft>
                <a:spcPts val="0"/>
              </a:spcAft>
              <a:buClr>
                <a:schemeClr val="dk1"/>
              </a:buClr>
              <a:buSzPct val="34375"/>
              <a:buFont typeface="Arial"/>
              <a:buNone/>
            </a:pPr>
            <a:r>
              <a:t/>
            </a:r>
            <a:endParaRPr/>
          </a:p>
          <a:p>
            <a:pPr indent="0" lvl="0" marL="457200" rtl="0" algn="l">
              <a:lnSpc>
                <a:spcPct val="100000"/>
              </a:lnSpc>
              <a:spcBef>
                <a:spcPts val="0"/>
              </a:spcBef>
              <a:spcAft>
                <a:spcPts val="0"/>
              </a:spcAft>
              <a:buSzPct val="16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Hardware and software selection </a:t>
            </a:r>
            <a:endParaRPr/>
          </a:p>
        </p:txBody>
      </p:sp>
      <p:sp>
        <p:nvSpPr>
          <p:cNvPr id="188" name="Google Shape;188;p29"/>
          <p:cNvSpPr txBox="1"/>
          <p:nvPr>
            <p:ph idx="4294967295" type="body"/>
          </p:nvPr>
        </p:nvSpPr>
        <p:spPr>
          <a:xfrm>
            <a:off x="122722" y="967339"/>
            <a:ext cx="9021300" cy="5755800"/>
          </a:xfrm>
          <a:prstGeom prst="rect">
            <a:avLst/>
          </a:prstGeom>
          <a:noFill/>
          <a:ln>
            <a:noFill/>
          </a:ln>
        </p:spPr>
        <p:txBody>
          <a:bodyPr anchorCtr="0" anchor="t" bIns="45700" lIns="91425" spcFirstLastPara="1" rIns="91425" wrap="square" tIns="45700">
            <a:normAutofit lnSpcReduction="10000"/>
          </a:bodyPr>
          <a:lstStyle/>
          <a:p>
            <a:pPr indent="0" lvl="0" marL="457200" rtl="0" algn="l">
              <a:lnSpc>
                <a:spcPct val="100000"/>
              </a:lnSpc>
              <a:spcBef>
                <a:spcPts val="0"/>
              </a:spcBef>
              <a:spcAft>
                <a:spcPts val="0"/>
              </a:spcAft>
              <a:buSzPts val="3200"/>
              <a:buNone/>
            </a:pPr>
            <a:r>
              <a:t/>
            </a:r>
            <a:endParaRPr b="1" sz="2800"/>
          </a:p>
          <a:p>
            <a:pPr indent="-406400" lvl="0" marL="457200" rtl="0" algn="l">
              <a:lnSpc>
                <a:spcPct val="100000"/>
              </a:lnSpc>
              <a:spcBef>
                <a:spcPts val="0"/>
              </a:spcBef>
              <a:spcAft>
                <a:spcPts val="0"/>
              </a:spcAft>
              <a:buSzPts val="2800"/>
              <a:buChar char="•"/>
            </a:pPr>
            <a:r>
              <a:rPr b="1" lang="en-US" sz="2800"/>
              <a:t>Hardware Requirements:</a:t>
            </a:r>
            <a:endParaRPr b="1" sz="2800"/>
          </a:p>
          <a:p>
            <a:pPr indent="0" lvl="0" marL="457200" rtl="0" algn="l">
              <a:lnSpc>
                <a:spcPct val="100000"/>
              </a:lnSpc>
              <a:spcBef>
                <a:spcPts val="0"/>
              </a:spcBef>
              <a:spcAft>
                <a:spcPts val="0"/>
              </a:spcAft>
              <a:buNone/>
            </a:pPr>
            <a:r>
              <a:t/>
            </a:r>
            <a:endParaRPr b="1" sz="2800"/>
          </a:p>
          <a:p>
            <a:pPr indent="-382912" lvl="0" marL="457200" rtl="0" algn="l">
              <a:lnSpc>
                <a:spcPct val="150000"/>
              </a:lnSpc>
              <a:spcBef>
                <a:spcPts val="0"/>
              </a:spcBef>
              <a:spcAft>
                <a:spcPts val="0"/>
              </a:spcAft>
              <a:buSzPts val="2430"/>
              <a:buChar char="•"/>
            </a:pPr>
            <a:r>
              <a:rPr lang="en-US" sz="2430"/>
              <a:t>Processor: Intel Core i5 or higher  </a:t>
            </a:r>
            <a:endParaRPr sz="2430"/>
          </a:p>
          <a:p>
            <a:pPr indent="-382912" lvl="0" marL="457200" rtl="0" algn="l">
              <a:lnSpc>
                <a:spcPct val="150000"/>
              </a:lnSpc>
              <a:spcBef>
                <a:spcPts val="0"/>
              </a:spcBef>
              <a:spcAft>
                <a:spcPts val="0"/>
              </a:spcAft>
              <a:buSzPts val="2430"/>
              <a:buChar char="•"/>
            </a:pPr>
            <a:r>
              <a:rPr lang="en-US" sz="2430"/>
              <a:t>Hard disk: 256 GB SSD (minimum)  </a:t>
            </a:r>
            <a:endParaRPr sz="2430"/>
          </a:p>
          <a:p>
            <a:pPr indent="-382912" lvl="0" marL="457200" rtl="0" algn="l">
              <a:lnSpc>
                <a:spcPct val="150000"/>
              </a:lnSpc>
              <a:spcBef>
                <a:spcPts val="0"/>
              </a:spcBef>
              <a:spcAft>
                <a:spcPts val="0"/>
              </a:spcAft>
              <a:buSzPts val="2430"/>
              <a:buChar char="•"/>
            </a:pPr>
            <a:r>
              <a:rPr lang="en-US" sz="2430"/>
              <a:t>RAM: 8 GB (minimum)  </a:t>
            </a:r>
            <a:endParaRPr sz="2430"/>
          </a:p>
          <a:p>
            <a:pPr indent="-382912" lvl="0" marL="457200" rtl="0" algn="l">
              <a:lnSpc>
                <a:spcPct val="150000"/>
              </a:lnSpc>
              <a:spcBef>
                <a:spcPts val="0"/>
              </a:spcBef>
              <a:spcAft>
                <a:spcPts val="0"/>
              </a:spcAft>
              <a:buSzPts val="2430"/>
              <a:buChar char="•"/>
            </a:pPr>
            <a:r>
              <a:rPr lang="en-US" sz="2430"/>
              <a:t>Keyboard: Standard 104 keys enhanced  </a:t>
            </a:r>
            <a:endParaRPr b="1" sz="2800"/>
          </a:p>
          <a:p>
            <a:pPr indent="0" lvl="0" marL="0" rtl="0" algn="l">
              <a:lnSpc>
                <a:spcPct val="100000"/>
              </a:lnSpc>
              <a:spcBef>
                <a:spcPts val="0"/>
              </a:spcBef>
              <a:spcAft>
                <a:spcPts val="0"/>
              </a:spcAft>
              <a:buSzPts val="1100"/>
              <a:buNone/>
            </a:pPr>
            <a:r>
              <a:t/>
            </a:r>
            <a:endParaRPr sz="2800"/>
          </a:p>
          <a:p>
            <a:pPr indent="-406400" lvl="0" marL="457200" rtl="0" algn="l">
              <a:lnSpc>
                <a:spcPct val="100000"/>
              </a:lnSpc>
              <a:spcBef>
                <a:spcPts val="0"/>
              </a:spcBef>
              <a:spcAft>
                <a:spcPts val="0"/>
              </a:spcAft>
              <a:buSzPts val="2800"/>
              <a:buChar char="•"/>
            </a:pPr>
            <a:r>
              <a:rPr b="1" lang="en-US" sz="2800"/>
              <a:t>Software Requirements:</a:t>
            </a:r>
            <a:endParaRPr b="1" sz="2800"/>
          </a:p>
          <a:p>
            <a:pPr indent="0" lvl="0" marL="457200" rtl="0" algn="l">
              <a:lnSpc>
                <a:spcPct val="100000"/>
              </a:lnSpc>
              <a:spcBef>
                <a:spcPts val="0"/>
              </a:spcBef>
              <a:spcAft>
                <a:spcPts val="0"/>
              </a:spcAft>
              <a:buNone/>
            </a:pPr>
            <a:r>
              <a:t/>
            </a:r>
            <a:endParaRPr b="1" sz="2800"/>
          </a:p>
          <a:p>
            <a:pPr indent="-342900" lvl="0" marL="457200" rtl="0" algn="l">
              <a:lnSpc>
                <a:spcPct val="150000"/>
              </a:lnSpc>
              <a:spcBef>
                <a:spcPts val="0"/>
              </a:spcBef>
              <a:spcAft>
                <a:spcPts val="0"/>
              </a:spcAft>
              <a:buSzPts val="1800"/>
              <a:buFont typeface="Calibri"/>
              <a:buChar char="•"/>
            </a:pPr>
            <a:r>
              <a:rPr lang="en-US" sz="1800"/>
              <a:t>Operating system: Windows 10, 11, or Linux (Ubuntu)  </a:t>
            </a:r>
            <a:endParaRPr sz="1800"/>
          </a:p>
          <a:p>
            <a:pPr indent="-342900" lvl="0" marL="457200" rtl="0" algn="l">
              <a:lnSpc>
                <a:spcPct val="115000"/>
              </a:lnSpc>
              <a:spcBef>
                <a:spcPts val="0"/>
              </a:spcBef>
              <a:spcAft>
                <a:spcPts val="0"/>
              </a:spcAft>
              <a:buSzPts val="1800"/>
              <a:buChar char="•"/>
            </a:pPr>
            <a:r>
              <a:rPr lang="en-US" sz="1800"/>
              <a:t>Language: HTML, CSS, JAVASCRIPT. </a:t>
            </a:r>
            <a:endParaRPr sz="2800"/>
          </a:p>
          <a:p>
            <a:pPr indent="0" lvl="0" marL="0" rtl="0" algn="l">
              <a:lnSpc>
                <a:spcPct val="100000"/>
              </a:lnSpc>
              <a:spcBef>
                <a:spcPts val="1200"/>
              </a:spcBef>
              <a:spcAft>
                <a:spcPts val="0"/>
              </a:spcAft>
              <a:buSzPts val="3200"/>
              <a:buNone/>
            </a:pPr>
            <a:r>
              <a:t/>
            </a:r>
            <a:endParaRPr/>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Implementation</a:t>
            </a:r>
            <a:endParaRPr/>
          </a:p>
        </p:txBody>
      </p:sp>
      <p:sp>
        <p:nvSpPr>
          <p:cNvPr id="194" name="Google Shape;194;p30"/>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1200"/>
              </a:spcBef>
              <a:spcAft>
                <a:spcPts val="1200"/>
              </a:spcAft>
              <a:buSzPts val="3200"/>
              <a:buNone/>
            </a:pPr>
            <a:r>
              <a:rPr lang="en-US" sz="2400"/>
              <a:t>For the implementation of the RehabBot project, core technologies include HTML, CSS, and JavaScript for developing the user interface and creating an interactive and accessible web environment. Google Dialogflow was employed to handle the chatbot interactions, allowing for natural language processing to provide mental health support responses. The design emphasizes a user-friendly layout, with a dedicated section for a sleep survey that assesses sleep health through user input. Each component, from the chatbot interactions to the sleep survey, is fully integrated into the website without the need for a backend, allowing users to access mental health tools directly from the web interface.</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Important Code segments</a:t>
            </a:r>
            <a:endParaRPr/>
          </a:p>
        </p:txBody>
      </p:sp>
      <p:sp>
        <p:nvSpPr>
          <p:cNvPr id="200" name="Google Shape;200;p31"/>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320"/>
              </a:spcBef>
              <a:spcAft>
                <a:spcPts val="0"/>
              </a:spcAft>
              <a:buSzPts val="1800"/>
              <a:buFont typeface="Times New Roman"/>
              <a:buChar char="•"/>
            </a:pPr>
            <a:r>
              <a:rPr lang="en-US" sz="2400">
                <a:latin typeface="Times New Roman"/>
                <a:ea typeface="Times New Roman"/>
                <a:cs typeface="Times New Roman"/>
                <a:sym typeface="Times New Roman"/>
              </a:rPr>
              <a:t>INTEGRATION OF DIALOGFLOW</a:t>
            </a: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pic>
        <p:nvPicPr>
          <p:cNvPr id="201" name="Google Shape;201;p31"/>
          <p:cNvPicPr preferRelativeResize="0"/>
          <p:nvPr/>
        </p:nvPicPr>
        <p:blipFill>
          <a:blip r:embed="rId3">
            <a:alphaModFix/>
          </a:blip>
          <a:stretch>
            <a:fillRect/>
          </a:stretch>
        </p:blipFill>
        <p:spPr>
          <a:xfrm>
            <a:off x="516400" y="1670049"/>
            <a:ext cx="8111200" cy="1758950"/>
          </a:xfrm>
          <a:prstGeom prst="rect">
            <a:avLst/>
          </a:prstGeom>
          <a:noFill/>
          <a:ln>
            <a:noFill/>
          </a:ln>
        </p:spPr>
      </p:pic>
      <p:pic>
        <p:nvPicPr>
          <p:cNvPr id="202" name="Google Shape;202;p31"/>
          <p:cNvPicPr preferRelativeResize="0"/>
          <p:nvPr/>
        </p:nvPicPr>
        <p:blipFill>
          <a:blip r:embed="rId4">
            <a:alphaModFix/>
          </a:blip>
          <a:stretch>
            <a:fillRect/>
          </a:stretch>
        </p:blipFill>
        <p:spPr>
          <a:xfrm>
            <a:off x="457200" y="3730371"/>
            <a:ext cx="8111200" cy="27400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Important Code segments</a:t>
            </a:r>
            <a:endParaRPr/>
          </a:p>
        </p:txBody>
      </p:sp>
      <p:sp>
        <p:nvSpPr>
          <p:cNvPr id="208" name="Google Shape;208;p32"/>
          <p:cNvSpPr txBox="1"/>
          <p:nvPr>
            <p:ph idx="4294967295" type="body"/>
          </p:nvPr>
        </p:nvSpPr>
        <p:spPr>
          <a:xfrm>
            <a:off x="228600" y="990600"/>
            <a:ext cx="8610600" cy="5542200"/>
          </a:xfrm>
          <a:prstGeom prst="rect">
            <a:avLst/>
          </a:prstGeom>
          <a:noFill/>
          <a:ln>
            <a:noFill/>
          </a:ln>
        </p:spPr>
        <p:txBody>
          <a:bodyPr anchorCtr="0" anchor="t" bIns="45700" lIns="91425" spcFirstLastPara="1" rIns="91425" wrap="square" tIns="45700">
            <a:normAutofit/>
          </a:bodyPr>
          <a:lstStyle/>
          <a:p>
            <a:pPr indent="-355600" lvl="0" marL="457200" rtl="0" algn="just">
              <a:lnSpc>
                <a:spcPct val="100000"/>
              </a:lnSpc>
              <a:spcBef>
                <a:spcPts val="320"/>
              </a:spcBef>
              <a:spcAft>
                <a:spcPts val="0"/>
              </a:spcAft>
              <a:buSzPts val="2000"/>
              <a:buFont typeface="Times New Roman"/>
              <a:buChar char="•"/>
            </a:pPr>
            <a:r>
              <a:rPr b="1" lang="en-US" sz="2000">
                <a:latin typeface="Times New Roman"/>
                <a:ea typeface="Times New Roman"/>
                <a:cs typeface="Times New Roman"/>
                <a:sym typeface="Times New Roman"/>
              </a:rPr>
              <a:t>SLEEP SURVEY BUTTON</a:t>
            </a:r>
            <a:r>
              <a:rPr b="1" lang="en-US" sz="20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pic>
        <p:nvPicPr>
          <p:cNvPr id="209" name="Google Shape;209;p32"/>
          <p:cNvPicPr preferRelativeResize="0"/>
          <p:nvPr/>
        </p:nvPicPr>
        <p:blipFill>
          <a:blip r:embed="rId3">
            <a:alphaModFix/>
          </a:blip>
          <a:stretch>
            <a:fillRect/>
          </a:stretch>
        </p:blipFill>
        <p:spPr>
          <a:xfrm>
            <a:off x="391475" y="1424275"/>
            <a:ext cx="8295326" cy="2795507"/>
          </a:xfrm>
          <a:prstGeom prst="rect">
            <a:avLst/>
          </a:prstGeom>
          <a:noFill/>
          <a:ln>
            <a:noFill/>
          </a:ln>
        </p:spPr>
      </p:pic>
      <p:pic>
        <p:nvPicPr>
          <p:cNvPr id="210" name="Google Shape;210;p32"/>
          <p:cNvPicPr preferRelativeResize="0"/>
          <p:nvPr/>
        </p:nvPicPr>
        <p:blipFill>
          <a:blip r:embed="rId4">
            <a:alphaModFix/>
          </a:blip>
          <a:stretch>
            <a:fillRect/>
          </a:stretch>
        </p:blipFill>
        <p:spPr>
          <a:xfrm>
            <a:off x="457200" y="4398975"/>
            <a:ext cx="8229602" cy="193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Agenda</a:t>
            </a:r>
            <a:endParaRPr/>
          </a:p>
        </p:txBody>
      </p:sp>
      <p:sp>
        <p:nvSpPr>
          <p:cNvPr id="103" name="Google Shape;103;p15"/>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77500" lnSpcReduction="20000"/>
          </a:bodyPr>
          <a:lstStyle/>
          <a:p>
            <a:pPr indent="-399331" lvl="0" marL="457200" rtl="0" algn="l">
              <a:lnSpc>
                <a:spcPct val="100000"/>
              </a:lnSpc>
              <a:spcBef>
                <a:spcPts val="0"/>
              </a:spcBef>
              <a:spcAft>
                <a:spcPts val="0"/>
              </a:spcAft>
              <a:buSzPct val="100000"/>
              <a:buAutoNum type="arabicPeriod"/>
            </a:pPr>
            <a:r>
              <a:rPr lang="en-US" sz="3468"/>
              <a:t>Introduction</a:t>
            </a:r>
            <a:endParaRPr sz="3468"/>
          </a:p>
          <a:p>
            <a:pPr indent="-399331" lvl="0" marL="457200" rtl="0" algn="l">
              <a:lnSpc>
                <a:spcPct val="100000"/>
              </a:lnSpc>
              <a:spcBef>
                <a:spcPts val="0"/>
              </a:spcBef>
              <a:spcAft>
                <a:spcPts val="0"/>
              </a:spcAft>
              <a:buSzPct val="100000"/>
              <a:buAutoNum type="arabicPeriod"/>
            </a:pPr>
            <a:r>
              <a:rPr lang="en-US" sz="3468"/>
              <a:t>Statement of the Problem</a:t>
            </a:r>
            <a:endParaRPr sz="3068"/>
          </a:p>
          <a:p>
            <a:pPr indent="-399331" lvl="0" marL="457200" rtl="0" algn="l">
              <a:lnSpc>
                <a:spcPct val="100000"/>
              </a:lnSpc>
              <a:spcBef>
                <a:spcPts val="0"/>
              </a:spcBef>
              <a:spcAft>
                <a:spcPts val="0"/>
              </a:spcAft>
              <a:buSzPct val="100000"/>
              <a:buAutoNum type="arabicPeriod"/>
            </a:pPr>
            <a:r>
              <a:rPr lang="en-US" sz="3468"/>
              <a:t>Scope of the project</a:t>
            </a:r>
            <a:endParaRPr sz="3068"/>
          </a:p>
          <a:p>
            <a:pPr indent="-399331" lvl="0" marL="457200" rtl="0" algn="l">
              <a:lnSpc>
                <a:spcPct val="100000"/>
              </a:lnSpc>
              <a:spcBef>
                <a:spcPts val="0"/>
              </a:spcBef>
              <a:spcAft>
                <a:spcPts val="0"/>
              </a:spcAft>
              <a:buSzPct val="100000"/>
              <a:buAutoNum type="arabicPeriod"/>
            </a:pPr>
            <a:r>
              <a:rPr lang="en-US" sz="3468"/>
              <a:t>Methodology </a:t>
            </a:r>
            <a:endParaRPr sz="3468"/>
          </a:p>
          <a:p>
            <a:pPr indent="-379646" lvl="1" marL="914400" rtl="0" algn="l">
              <a:lnSpc>
                <a:spcPct val="100000"/>
              </a:lnSpc>
              <a:spcBef>
                <a:spcPts val="0"/>
              </a:spcBef>
              <a:spcAft>
                <a:spcPts val="0"/>
              </a:spcAft>
              <a:buSzPct val="100000"/>
              <a:buAutoNum type="alphaLcPeriod"/>
            </a:pPr>
            <a:r>
              <a:rPr lang="en-US" sz="3068"/>
              <a:t>Architectural Diagram</a:t>
            </a:r>
            <a:endParaRPr sz="3068"/>
          </a:p>
          <a:p>
            <a:pPr indent="-379646" lvl="1" marL="914400" rtl="0" algn="l">
              <a:lnSpc>
                <a:spcPct val="100000"/>
              </a:lnSpc>
              <a:spcBef>
                <a:spcPts val="0"/>
              </a:spcBef>
              <a:spcAft>
                <a:spcPts val="0"/>
              </a:spcAft>
              <a:buSzPct val="100000"/>
              <a:buAutoNum type="alphaLcPeriod"/>
            </a:pPr>
            <a:r>
              <a:rPr lang="en-US" sz="3068"/>
              <a:t>Flow</a:t>
            </a:r>
            <a:endParaRPr sz="3068"/>
          </a:p>
          <a:p>
            <a:pPr indent="-379646" lvl="1" marL="914400" rtl="0" algn="l">
              <a:lnSpc>
                <a:spcPct val="100000"/>
              </a:lnSpc>
              <a:spcBef>
                <a:spcPts val="0"/>
              </a:spcBef>
              <a:spcAft>
                <a:spcPts val="0"/>
              </a:spcAft>
              <a:buSzPct val="100000"/>
              <a:buAutoNum type="alphaLcPeriod"/>
            </a:pPr>
            <a:r>
              <a:rPr lang="en-US" sz="3068"/>
              <a:t>Algorithm used</a:t>
            </a:r>
            <a:endParaRPr sz="3068"/>
          </a:p>
          <a:p>
            <a:pPr indent="-379646" lvl="1" marL="914400" rtl="0" algn="l">
              <a:lnSpc>
                <a:spcPct val="100000"/>
              </a:lnSpc>
              <a:spcBef>
                <a:spcPts val="0"/>
              </a:spcBef>
              <a:spcAft>
                <a:spcPts val="0"/>
              </a:spcAft>
              <a:buSzPct val="100000"/>
              <a:buAutoNum type="alphaLcPeriod"/>
            </a:pPr>
            <a:r>
              <a:rPr lang="en-US" sz="3068"/>
              <a:t>Design - Use Case Diagram, Class Diagram</a:t>
            </a:r>
            <a:endParaRPr sz="3068"/>
          </a:p>
          <a:p>
            <a:pPr indent="-379646" lvl="1" marL="914400" rtl="0" algn="l">
              <a:lnSpc>
                <a:spcPct val="100000"/>
              </a:lnSpc>
              <a:spcBef>
                <a:spcPts val="0"/>
              </a:spcBef>
              <a:spcAft>
                <a:spcPts val="0"/>
              </a:spcAft>
              <a:buSzPct val="100000"/>
              <a:buAutoNum type="alphaLcPeriod"/>
            </a:pPr>
            <a:r>
              <a:rPr lang="en-US" sz="3068"/>
              <a:t>Implementation</a:t>
            </a:r>
            <a:endParaRPr sz="3068"/>
          </a:p>
          <a:p>
            <a:pPr indent="-379646" lvl="1" marL="914400" rtl="0" algn="l">
              <a:lnSpc>
                <a:spcPct val="100000"/>
              </a:lnSpc>
              <a:spcBef>
                <a:spcPts val="0"/>
              </a:spcBef>
              <a:spcAft>
                <a:spcPts val="0"/>
              </a:spcAft>
              <a:buSzPct val="100000"/>
              <a:buAutoNum type="alphaLcPeriod"/>
            </a:pPr>
            <a:r>
              <a:rPr lang="en-US" sz="3068"/>
              <a:t>Important code segments</a:t>
            </a:r>
            <a:endParaRPr sz="3068"/>
          </a:p>
          <a:p>
            <a:pPr indent="-399331" lvl="0" marL="457200" rtl="0" algn="l">
              <a:lnSpc>
                <a:spcPct val="100000"/>
              </a:lnSpc>
              <a:spcBef>
                <a:spcPts val="0"/>
              </a:spcBef>
              <a:spcAft>
                <a:spcPts val="0"/>
              </a:spcAft>
              <a:buSzPct val="100000"/>
              <a:buAutoNum type="arabicPeriod"/>
            </a:pPr>
            <a:r>
              <a:rPr lang="en-US" sz="3468"/>
              <a:t>Output, Results</a:t>
            </a:r>
            <a:endParaRPr sz="3468"/>
          </a:p>
          <a:p>
            <a:pPr indent="-399331" lvl="0" marL="457200" rtl="0" algn="l">
              <a:lnSpc>
                <a:spcPct val="100000"/>
              </a:lnSpc>
              <a:spcBef>
                <a:spcPts val="0"/>
              </a:spcBef>
              <a:spcAft>
                <a:spcPts val="0"/>
              </a:spcAft>
              <a:buSzPct val="100000"/>
              <a:buAutoNum type="arabicPeriod"/>
            </a:pPr>
            <a:r>
              <a:rPr lang="en-US" sz="3468"/>
              <a:t>Test Cases</a:t>
            </a:r>
            <a:endParaRPr sz="3468"/>
          </a:p>
          <a:p>
            <a:pPr indent="-399331" lvl="0" marL="457200" rtl="0" algn="l">
              <a:lnSpc>
                <a:spcPct val="100000"/>
              </a:lnSpc>
              <a:spcBef>
                <a:spcPts val="0"/>
              </a:spcBef>
              <a:spcAft>
                <a:spcPts val="0"/>
              </a:spcAft>
              <a:buSzPct val="100000"/>
              <a:buAutoNum type="arabicPeriod"/>
            </a:pPr>
            <a:r>
              <a:rPr lang="en-US" sz="3468"/>
              <a:t>Conclusions</a:t>
            </a:r>
            <a:endParaRPr sz="3468"/>
          </a:p>
          <a:p>
            <a:pPr indent="-399331" lvl="0" marL="457200" rtl="0" algn="l">
              <a:lnSpc>
                <a:spcPct val="100000"/>
              </a:lnSpc>
              <a:spcBef>
                <a:spcPts val="0"/>
              </a:spcBef>
              <a:spcAft>
                <a:spcPts val="0"/>
              </a:spcAft>
              <a:buSzPct val="100000"/>
              <a:buAutoNum type="arabicPeriod"/>
            </a:pPr>
            <a:r>
              <a:rPr lang="en-US" sz="3468"/>
              <a:t>Future work</a:t>
            </a:r>
            <a:endParaRPr sz="3468"/>
          </a:p>
          <a:p>
            <a:pPr indent="-399331" lvl="0" marL="457200" rtl="0" algn="l">
              <a:lnSpc>
                <a:spcPct val="100000"/>
              </a:lnSpc>
              <a:spcBef>
                <a:spcPts val="0"/>
              </a:spcBef>
              <a:spcAft>
                <a:spcPts val="0"/>
              </a:spcAft>
              <a:buSzPct val="100000"/>
              <a:buAutoNum type="arabicPeriod"/>
            </a:pPr>
            <a:r>
              <a:rPr lang="en-US" sz="3468"/>
              <a:t>References</a:t>
            </a:r>
            <a:endParaRPr sz="3468"/>
          </a:p>
          <a:p>
            <a:pPr indent="-342900" lvl="0" marL="342900" rtl="0" algn="l">
              <a:lnSpc>
                <a:spcPct val="100000"/>
              </a:lnSpc>
              <a:spcBef>
                <a:spcPts val="64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Output</a:t>
            </a:r>
            <a:endParaRPr/>
          </a:p>
        </p:txBody>
      </p:sp>
      <p:sp>
        <p:nvSpPr>
          <p:cNvPr id="216" name="Google Shape;216;p33"/>
          <p:cNvSpPr txBox="1"/>
          <p:nvPr>
            <p:ph idx="4294967295" type="body"/>
          </p:nvPr>
        </p:nvSpPr>
        <p:spPr>
          <a:xfrm>
            <a:off x="457200" y="1075000"/>
            <a:ext cx="8610600" cy="5257800"/>
          </a:xfrm>
          <a:prstGeom prst="rect">
            <a:avLst/>
          </a:prstGeom>
          <a:noFill/>
          <a:ln>
            <a:noFill/>
          </a:ln>
        </p:spPr>
        <p:txBody>
          <a:bodyPr anchorCtr="0" anchor="t" bIns="45700" lIns="91425" spcFirstLastPara="1" rIns="91425" wrap="square" tIns="45700">
            <a:normAutofit/>
          </a:bodyPr>
          <a:lstStyle/>
          <a:p>
            <a:pPr indent="-279400" lvl="0" marL="342900" rtl="0" algn="just">
              <a:lnSpc>
                <a:spcPct val="100000"/>
              </a:lnSpc>
              <a:spcBef>
                <a:spcPts val="0"/>
              </a:spcBef>
              <a:spcAft>
                <a:spcPts val="0"/>
              </a:spcAft>
              <a:buSzPts val="2200"/>
              <a:buChar char="•"/>
            </a:pPr>
            <a:r>
              <a:rPr lang="en-US" sz="2200">
                <a:latin typeface="Times New Roman"/>
                <a:ea typeface="Times New Roman"/>
                <a:cs typeface="Times New Roman"/>
                <a:sym typeface="Times New Roman"/>
              </a:rPr>
              <a:t>HOME PAGE</a:t>
            </a:r>
            <a:endParaRPr sz="2200">
              <a:latin typeface="Times New Roman"/>
              <a:ea typeface="Times New Roman"/>
              <a:cs typeface="Times New Roman"/>
              <a:sym typeface="Times New Roman"/>
            </a:endParaRPr>
          </a:p>
          <a:p>
            <a:pPr indent="0" lvl="0" marL="342900" rtl="0" algn="l">
              <a:lnSpc>
                <a:spcPct val="115000"/>
              </a:lnSpc>
              <a:spcBef>
                <a:spcPts val="1200"/>
              </a:spcBef>
              <a:spcAft>
                <a:spcPts val="0"/>
              </a:spcAft>
              <a:buSzPts val="3200"/>
              <a:buNone/>
            </a:pPr>
            <a:r>
              <a:t/>
            </a:r>
            <a:endParaRPr sz="1800">
              <a:latin typeface="Arial"/>
              <a:ea typeface="Arial"/>
              <a:cs typeface="Arial"/>
              <a:sym typeface="Arial"/>
            </a:endParaRPr>
          </a:p>
          <a:p>
            <a:pPr indent="0" lvl="0" marL="342900" rtl="0" algn="l">
              <a:lnSpc>
                <a:spcPct val="115000"/>
              </a:lnSpc>
              <a:spcBef>
                <a:spcPts val="1200"/>
              </a:spcBef>
              <a:spcAft>
                <a:spcPts val="0"/>
              </a:spcAft>
              <a:buSzPts val="3200"/>
              <a:buNone/>
            </a:pPr>
            <a:r>
              <a:t/>
            </a:r>
            <a:endParaRPr sz="1800">
              <a:latin typeface="Arial"/>
              <a:ea typeface="Arial"/>
              <a:cs typeface="Arial"/>
              <a:sym typeface="Arial"/>
            </a:endParaRPr>
          </a:p>
          <a:p>
            <a:pPr indent="0" lvl="0" marL="342900" rtl="0" algn="just">
              <a:lnSpc>
                <a:spcPct val="100000"/>
              </a:lnSpc>
              <a:spcBef>
                <a:spcPts val="1200"/>
              </a:spcBef>
              <a:spcAft>
                <a:spcPts val="0"/>
              </a:spcAft>
              <a:buSzPts val="3200"/>
              <a:buNone/>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342900" rtl="0" algn="just">
              <a:lnSpc>
                <a:spcPct val="100000"/>
              </a:lnSpc>
              <a:spcBef>
                <a:spcPts val="407"/>
              </a:spcBef>
              <a:spcAft>
                <a:spcPts val="0"/>
              </a:spcAft>
              <a:buSzPts val="3200"/>
              <a:buNone/>
            </a:pPr>
            <a:r>
              <a:t/>
            </a:r>
            <a:endParaRPr sz="2200">
              <a:latin typeface="Times New Roman"/>
              <a:ea typeface="Times New Roman"/>
              <a:cs typeface="Times New Roman"/>
              <a:sym typeface="Times New Roman"/>
            </a:endParaRPr>
          </a:p>
        </p:txBody>
      </p:sp>
      <p:pic>
        <p:nvPicPr>
          <p:cNvPr id="217" name="Google Shape;217;p33"/>
          <p:cNvPicPr preferRelativeResize="0"/>
          <p:nvPr/>
        </p:nvPicPr>
        <p:blipFill>
          <a:blip r:embed="rId3">
            <a:alphaModFix/>
          </a:blip>
          <a:stretch>
            <a:fillRect/>
          </a:stretch>
        </p:blipFill>
        <p:spPr>
          <a:xfrm>
            <a:off x="668813" y="1966775"/>
            <a:ext cx="7922376" cy="45107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Output</a:t>
            </a:r>
            <a:endParaRPr/>
          </a:p>
        </p:txBody>
      </p:sp>
      <p:sp>
        <p:nvSpPr>
          <p:cNvPr id="223" name="Google Shape;223;p34"/>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368300" lvl="0" marL="457200" rtl="0" algn="just">
              <a:lnSpc>
                <a:spcPct val="100000"/>
              </a:lnSpc>
              <a:spcBef>
                <a:spcPts val="407"/>
              </a:spcBef>
              <a:spcAft>
                <a:spcPts val="0"/>
              </a:spcAft>
              <a:buSzPts val="2200"/>
              <a:buFont typeface="Times New Roman"/>
              <a:buChar char="•"/>
            </a:pPr>
            <a:r>
              <a:rPr lang="en-US" sz="2200">
                <a:latin typeface="Times New Roman"/>
                <a:ea typeface="Times New Roman"/>
                <a:cs typeface="Times New Roman"/>
                <a:sym typeface="Times New Roman"/>
              </a:rPr>
              <a:t>SLEEP SURVEY</a:t>
            </a:r>
            <a:endParaRPr sz="2200">
              <a:latin typeface="Times New Roman"/>
              <a:ea typeface="Times New Roman"/>
              <a:cs typeface="Times New Roman"/>
              <a:sym typeface="Times New Roman"/>
            </a:endParaRPr>
          </a:p>
        </p:txBody>
      </p:sp>
      <p:pic>
        <p:nvPicPr>
          <p:cNvPr id="224" name="Google Shape;224;p34"/>
          <p:cNvPicPr preferRelativeResize="0"/>
          <p:nvPr/>
        </p:nvPicPr>
        <p:blipFill>
          <a:blip r:embed="rId3">
            <a:alphaModFix/>
          </a:blip>
          <a:stretch>
            <a:fillRect/>
          </a:stretch>
        </p:blipFill>
        <p:spPr>
          <a:xfrm>
            <a:off x="457200" y="1521775"/>
            <a:ext cx="3779400" cy="2151889"/>
          </a:xfrm>
          <a:prstGeom prst="rect">
            <a:avLst/>
          </a:prstGeom>
          <a:noFill/>
          <a:ln>
            <a:noFill/>
          </a:ln>
        </p:spPr>
      </p:pic>
      <p:pic>
        <p:nvPicPr>
          <p:cNvPr id="225" name="Google Shape;225;p34"/>
          <p:cNvPicPr preferRelativeResize="0"/>
          <p:nvPr/>
        </p:nvPicPr>
        <p:blipFill>
          <a:blip r:embed="rId4">
            <a:alphaModFix/>
          </a:blip>
          <a:stretch>
            <a:fillRect/>
          </a:stretch>
        </p:blipFill>
        <p:spPr>
          <a:xfrm>
            <a:off x="4311025" y="3114600"/>
            <a:ext cx="4262701" cy="299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Output</a:t>
            </a:r>
            <a:endParaRPr/>
          </a:p>
        </p:txBody>
      </p:sp>
      <p:sp>
        <p:nvSpPr>
          <p:cNvPr id="231" name="Google Shape;231;p35"/>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CONVERSATION WITH REHABBOT</a:t>
            </a:r>
            <a:endParaRPr sz="2200">
              <a:latin typeface="Times New Roman"/>
              <a:ea typeface="Times New Roman"/>
              <a:cs typeface="Times New Roman"/>
              <a:sym typeface="Times New Roman"/>
            </a:endParaRPr>
          </a:p>
          <a:p>
            <a:pPr indent="0" lvl="0" marL="342900" rtl="0" algn="just">
              <a:lnSpc>
                <a:spcPct val="100000"/>
              </a:lnSpc>
              <a:spcBef>
                <a:spcPts val="0"/>
              </a:spcBef>
              <a:spcAft>
                <a:spcPts val="0"/>
              </a:spcAft>
              <a:buSzPts val="3200"/>
              <a:buNone/>
            </a:pPr>
            <a:r>
              <a:t/>
            </a:r>
            <a:endParaRPr sz="1800">
              <a:latin typeface="Times New Roman"/>
              <a:ea typeface="Times New Roman"/>
              <a:cs typeface="Times New Roman"/>
              <a:sym typeface="Times New Roman"/>
            </a:endParaRPr>
          </a:p>
          <a:p>
            <a:pPr indent="0" lvl="0" marL="342900" rtl="0" algn="just">
              <a:lnSpc>
                <a:spcPct val="100000"/>
              </a:lnSpc>
              <a:spcBef>
                <a:spcPts val="0"/>
              </a:spcBef>
              <a:spcAft>
                <a:spcPts val="0"/>
              </a:spcAft>
              <a:buSzPts val="3200"/>
              <a:buNone/>
            </a:pPr>
            <a:r>
              <a:t/>
            </a:r>
            <a:endParaRPr sz="2800">
              <a:latin typeface="Times New Roman"/>
              <a:ea typeface="Times New Roman"/>
              <a:cs typeface="Times New Roman"/>
              <a:sym typeface="Times New Roman"/>
            </a:endParaRPr>
          </a:p>
          <a:p>
            <a:pPr indent="0" lvl="0" marL="342900" rtl="0" algn="just">
              <a:lnSpc>
                <a:spcPct val="100000"/>
              </a:lnSpc>
              <a:spcBef>
                <a:spcPts val="407"/>
              </a:spcBef>
              <a:spcAft>
                <a:spcPts val="0"/>
              </a:spcAft>
              <a:buSzPts val="3200"/>
              <a:buNone/>
            </a:pPr>
            <a:r>
              <a:t/>
            </a:r>
            <a:endParaRPr sz="2200">
              <a:latin typeface="Times New Roman"/>
              <a:ea typeface="Times New Roman"/>
              <a:cs typeface="Times New Roman"/>
              <a:sym typeface="Times New Roman"/>
            </a:endParaRPr>
          </a:p>
        </p:txBody>
      </p:sp>
      <p:pic>
        <p:nvPicPr>
          <p:cNvPr id="232" name="Google Shape;232;p35"/>
          <p:cNvPicPr preferRelativeResize="0"/>
          <p:nvPr/>
        </p:nvPicPr>
        <p:blipFill>
          <a:blip r:embed="rId3">
            <a:alphaModFix/>
          </a:blip>
          <a:stretch>
            <a:fillRect/>
          </a:stretch>
        </p:blipFill>
        <p:spPr>
          <a:xfrm>
            <a:off x="98125" y="1441950"/>
            <a:ext cx="2902775" cy="4609924"/>
          </a:xfrm>
          <a:prstGeom prst="rect">
            <a:avLst/>
          </a:prstGeom>
          <a:noFill/>
          <a:ln>
            <a:noFill/>
          </a:ln>
        </p:spPr>
      </p:pic>
      <p:pic>
        <p:nvPicPr>
          <p:cNvPr id="233" name="Google Shape;233;p35"/>
          <p:cNvPicPr preferRelativeResize="0"/>
          <p:nvPr/>
        </p:nvPicPr>
        <p:blipFill>
          <a:blip r:embed="rId4">
            <a:alphaModFix/>
          </a:blip>
          <a:stretch>
            <a:fillRect/>
          </a:stretch>
        </p:blipFill>
        <p:spPr>
          <a:xfrm>
            <a:off x="3045824" y="1441950"/>
            <a:ext cx="2902775" cy="4806451"/>
          </a:xfrm>
          <a:prstGeom prst="rect">
            <a:avLst/>
          </a:prstGeom>
          <a:noFill/>
          <a:ln>
            <a:noFill/>
          </a:ln>
        </p:spPr>
      </p:pic>
      <p:pic>
        <p:nvPicPr>
          <p:cNvPr id="234" name="Google Shape;234;p35"/>
          <p:cNvPicPr preferRelativeResize="0"/>
          <p:nvPr/>
        </p:nvPicPr>
        <p:blipFill>
          <a:blip r:embed="rId5">
            <a:alphaModFix/>
          </a:blip>
          <a:stretch>
            <a:fillRect/>
          </a:stretch>
        </p:blipFill>
        <p:spPr>
          <a:xfrm>
            <a:off x="5993525" y="1441947"/>
            <a:ext cx="3138725" cy="49539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Output</a:t>
            </a:r>
            <a:endParaRPr/>
          </a:p>
        </p:txBody>
      </p:sp>
      <p:sp>
        <p:nvSpPr>
          <p:cNvPr id="240" name="Google Shape;240;p36"/>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3200"/>
              <a:buNone/>
            </a:pPr>
            <a:r>
              <a:t/>
            </a:r>
            <a:endParaRPr sz="1400">
              <a:latin typeface="Arial"/>
              <a:ea typeface="Arial"/>
              <a:cs typeface="Arial"/>
              <a:sym typeface="Arial"/>
            </a:endParaRPr>
          </a:p>
          <a:p>
            <a:pPr indent="-368300" lvl="0" marL="457200" rtl="0" algn="just">
              <a:lnSpc>
                <a:spcPct val="100000"/>
              </a:lnSpc>
              <a:spcBef>
                <a:spcPts val="407"/>
              </a:spcBef>
              <a:spcAft>
                <a:spcPts val="0"/>
              </a:spcAft>
              <a:buSzPts val="2200"/>
              <a:buFont typeface="Times New Roman"/>
              <a:buChar char="•"/>
            </a:pPr>
            <a:r>
              <a:rPr lang="en-US" sz="2200">
                <a:latin typeface="Times New Roman"/>
                <a:ea typeface="Times New Roman"/>
                <a:cs typeface="Times New Roman"/>
                <a:sym typeface="Times New Roman"/>
              </a:rPr>
              <a:t> POSITIVE AFFIRMATIONS </a:t>
            </a:r>
            <a:endParaRPr sz="2200">
              <a:latin typeface="Times New Roman"/>
              <a:ea typeface="Times New Roman"/>
              <a:cs typeface="Times New Roman"/>
              <a:sym typeface="Times New Roman"/>
            </a:endParaRPr>
          </a:p>
          <a:p>
            <a:pPr indent="0" lvl="0" marL="342900" rtl="0" algn="just">
              <a:lnSpc>
                <a:spcPct val="100000"/>
              </a:lnSpc>
              <a:spcBef>
                <a:spcPts val="407"/>
              </a:spcBef>
              <a:spcAft>
                <a:spcPts val="0"/>
              </a:spcAft>
              <a:buSzPts val="3200"/>
              <a:buNone/>
            </a:pPr>
            <a:r>
              <a:t/>
            </a:r>
            <a:endParaRPr sz="2200">
              <a:latin typeface="Times New Roman"/>
              <a:ea typeface="Times New Roman"/>
              <a:cs typeface="Times New Roman"/>
              <a:sym typeface="Times New Roman"/>
            </a:endParaRPr>
          </a:p>
          <a:p>
            <a:pPr indent="0" lvl="0" marL="342900" rtl="0" algn="just">
              <a:lnSpc>
                <a:spcPct val="100000"/>
              </a:lnSpc>
              <a:spcBef>
                <a:spcPts val="407"/>
              </a:spcBef>
              <a:spcAft>
                <a:spcPts val="0"/>
              </a:spcAft>
              <a:buSzPts val="3200"/>
              <a:buNone/>
            </a:pPr>
            <a:r>
              <a:t/>
            </a:r>
            <a:endParaRPr sz="2200">
              <a:latin typeface="Times New Roman"/>
              <a:ea typeface="Times New Roman"/>
              <a:cs typeface="Times New Roman"/>
              <a:sym typeface="Times New Roman"/>
            </a:endParaRPr>
          </a:p>
        </p:txBody>
      </p:sp>
      <p:pic>
        <p:nvPicPr>
          <p:cNvPr id="241" name="Google Shape;241;p36"/>
          <p:cNvPicPr preferRelativeResize="0"/>
          <p:nvPr/>
        </p:nvPicPr>
        <p:blipFill>
          <a:blip r:embed="rId3">
            <a:alphaModFix/>
          </a:blip>
          <a:stretch>
            <a:fillRect/>
          </a:stretch>
        </p:blipFill>
        <p:spPr>
          <a:xfrm>
            <a:off x="2791475" y="1644175"/>
            <a:ext cx="3484849" cy="50264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Test Cases</a:t>
            </a:r>
            <a:endParaRPr/>
          </a:p>
        </p:txBody>
      </p:sp>
      <p:sp>
        <p:nvSpPr>
          <p:cNvPr id="247" name="Google Shape;247;p37"/>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3200"/>
              <a:buChar char="•"/>
            </a:pPr>
            <a:r>
              <a:rPr b="1" lang="en-US" sz="2200">
                <a:latin typeface="Times New Roman"/>
                <a:ea typeface="Times New Roman"/>
                <a:cs typeface="Times New Roman"/>
                <a:sym typeface="Times New Roman"/>
              </a:rPr>
              <a:t>Test Case : 01</a:t>
            </a:r>
            <a:endParaRPr sz="2200">
              <a:latin typeface="Times New Roman"/>
              <a:ea typeface="Times New Roman"/>
              <a:cs typeface="Times New Roman"/>
              <a:sym typeface="Times New Roman"/>
            </a:endParaRPr>
          </a:p>
        </p:txBody>
      </p:sp>
      <p:pic>
        <p:nvPicPr>
          <p:cNvPr id="248" name="Google Shape;248;p37"/>
          <p:cNvPicPr preferRelativeResize="0"/>
          <p:nvPr/>
        </p:nvPicPr>
        <p:blipFill>
          <a:blip r:embed="rId3">
            <a:alphaModFix/>
          </a:blip>
          <a:stretch>
            <a:fillRect/>
          </a:stretch>
        </p:blipFill>
        <p:spPr>
          <a:xfrm>
            <a:off x="1178363" y="1702638"/>
            <a:ext cx="6410325" cy="3133725"/>
          </a:xfrm>
          <a:prstGeom prst="rect">
            <a:avLst/>
          </a:prstGeom>
          <a:noFill/>
          <a:ln>
            <a:noFill/>
          </a:ln>
        </p:spPr>
      </p:pic>
      <p:pic>
        <p:nvPicPr>
          <p:cNvPr id="249" name="Google Shape;249;p37"/>
          <p:cNvPicPr preferRelativeResize="0"/>
          <p:nvPr/>
        </p:nvPicPr>
        <p:blipFill>
          <a:blip r:embed="rId4">
            <a:alphaModFix/>
          </a:blip>
          <a:stretch>
            <a:fillRect/>
          </a:stretch>
        </p:blipFill>
        <p:spPr>
          <a:xfrm>
            <a:off x="1192675" y="4775950"/>
            <a:ext cx="6381750" cy="1841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Test Cases</a:t>
            </a:r>
            <a:endParaRPr/>
          </a:p>
        </p:txBody>
      </p:sp>
      <p:sp>
        <p:nvSpPr>
          <p:cNvPr id="255" name="Google Shape;255;p38"/>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0" lvl="0" marL="342900" rtl="0" algn="just">
              <a:lnSpc>
                <a:spcPct val="100000"/>
              </a:lnSpc>
              <a:spcBef>
                <a:spcPts val="0"/>
              </a:spcBef>
              <a:spcAft>
                <a:spcPts val="0"/>
              </a:spcAft>
              <a:buSzPts val="3200"/>
              <a:buNone/>
            </a:pPr>
            <a:r>
              <a:rPr b="1" lang="en-US" sz="2200">
                <a:latin typeface="Times New Roman"/>
                <a:ea typeface="Times New Roman"/>
                <a:cs typeface="Times New Roman"/>
                <a:sym typeface="Times New Roman"/>
              </a:rPr>
              <a:t>Test Case : 02</a:t>
            </a:r>
            <a:endParaRPr b="1" sz="2200">
              <a:latin typeface="Times New Roman"/>
              <a:ea typeface="Times New Roman"/>
              <a:cs typeface="Times New Roman"/>
              <a:sym typeface="Times New Roman"/>
            </a:endParaRPr>
          </a:p>
          <a:p>
            <a:pPr indent="0" lvl="0" marL="342900" rtl="0" algn="just">
              <a:lnSpc>
                <a:spcPct val="100000"/>
              </a:lnSpc>
              <a:spcBef>
                <a:spcPts val="0"/>
              </a:spcBef>
              <a:spcAft>
                <a:spcPts val="0"/>
              </a:spcAft>
              <a:buSzPts val="3200"/>
              <a:buNone/>
            </a:pPr>
            <a:r>
              <a:t/>
            </a:r>
            <a:endParaRPr b="1" sz="2200">
              <a:latin typeface="Times New Roman"/>
              <a:ea typeface="Times New Roman"/>
              <a:cs typeface="Times New Roman"/>
              <a:sym typeface="Times New Roman"/>
            </a:endParaRPr>
          </a:p>
          <a:p>
            <a:pPr indent="0" lvl="0" marL="342900" rtl="0" algn="just">
              <a:lnSpc>
                <a:spcPct val="100000"/>
              </a:lnSpc>
              <a:spcBef>
                <a:spcPts val="0"/>
              </a:spcBef>
              <a:spcAft>
                <a:spcPts val="0"/>
              </a:spcAft>
              <a:buSzPts val="3200"/>
              <a:buNone/>
            </a:pPr>
            <a:r>
              <a:t/>
            </a:r>
            <a:endParaRPr b="1" sz="2200">
              <a:latin typeface="Times New Roman"/>
              <a:ea typeface="Times New Roman"/>
              <a:cs typeface="Times New Roman"/>
              <a:sym typeface="Times New Roman"/>
            </a:endParaRPr>
          </a:p>
        </p:txBody>
      </p:sp>
      <p:pic>
        <p:nvPicPr>
          <p:cNvPr id="256" name="Google Shape;256;p38"/>
          <p:cNvPicPr preferRelativeResize="0"/>
          <p:nvPr/>
        </p:nvPicPr>
        <p:blipFill>
          <a:blip r:embed="rId3">
            <a:alphaModFix/>
          </a:blip>
          <a:stretch>
            <a:fillRect/>
          </a:stretch>
        </p:blipFill>
        <p:spPr>
          <a:xfrm>
            <a:off x="1615650" y="1554975"/>
            <a:ext cx="5375726" cy="4515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idx="4294967295" type="title"/>
          </p:nvPr>
        </p:nvSpPr>
        <p:spPr>
          <a:xfrm>
            <a:off x="361275" y="286613"/>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Results</a:t>
            </a:r>
            <a:endParaRPr/>
          </a:p>
        </p:txBody>
      </p:sp>
      <p:sp>
        <p:nvSpPr>
          <p:cNvPr id="262" name="Google Shape;262;p39"/>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Autofit/>
          </a:bodyPr>
          <a:lstStyle/>
          <a:p>
            <a:pPr indent="-345567" lvl="0" marL="457200" rtl="0" algn="l">
              <a:lnSpc>
                <a:spcPct val="115000"/>
              </a:lnSpc>
              <a:spcBef>
                <a:spcPts val="600"/>
              </a:spcBef>
              <a:spcAft>
                <a:spcPts val="0"/>
              </a:spcAft>
              <a:buSzPts val="1842"/>
              <a:buChar char="●"/>
            </a:pPr>
            <a:r>
              <a:rPr b="1" lang="en-US" sz="2242"/>
              <a:t>Home Page:</a:t>
            </a:r>
            <a:r>
              <a:rPr lang="en-US" sz="1842"/>
              <a:t> The homepage offers a welcoming and accessible starting point for users, with intuitive navigation that directs them to RehabBot's core features. This clear structure enhances the onboarding experience.</a:t>
            </a:r>
            <a:endParaRPr sz="1842"/>
          </a:p>
          <a:p>
            <a:pPr indent="-345567" lvl="0" marL="457200" rtl="0" algn="l">
              <a:lnSpc>
                <a:spcPct val="115000"/>
              </a:lnSpc>
              <a:spcBef>
                <a:spcPts val="0"/>
              </a:spcBef>
              <a:spcAft>
                <a:spcPts val="0"/>
              </a:spcAft>
              <a:buSzPts val="1842"/>
              <a:buChar char="●"/>
            </a:pPr>
            <a:r>
              <a:rPr b="1" lang="en-US" sz="2242"/>
              <a:t>Chatbot Interaction</a:t>
            </a:r>
            <a:r>
              <a:rPr b="1" lang="en-US" sz="1842"/>
              <a:t>:</a:t>
            </a:r>
            <a:r>
              <a:rPr lang="en-US" sz="1842"/>
              <a:t> The main interface is a conversational AI-driven chatbot designed to offer mental health support. It provides personalized responses powered by a pre-trained Dialogflow model, creating a supportive atmosphere for users to seek guidance. User feedback indicates positive experiences with the chatbot’s conversational flow, reinforcing its role as an accessible mental health resource.</a:t>
            </a:r>
            <a:endParaRPr sz="1842"/>
          </a:p>
          <a:p>
            <a:pPr indent="-345567" lvl="0" marL="457200" rtl="0" algn="l">
              <a:lnSpc>
                <a:spcPct val="115000"/>
              </a:lnSpc>
              <a:spcBef>
                <a:spcPts val="0"/>
              </a:spcBef>
              <a:spcAft>
                <a:spcPts val="0"/>
              </a:spcAft>
              <a:buSzPts val="1842"/>
              <a:buChar char="●"/>
            </a:pPr>
            <a:r>
              <a:rPr b="1" lang="en-US" sz="2242"/>
              <a:t>Sleep Survey:</a:t>
            </a:r>
            <a:r>
              <a:rPr b="1" lang="en-US" sz="1842"/>
              <a:t> </a:t>
            </a:r>
            <a:r>
              <a:rPr lang="en-US" sz="1842"/>
              <a:t>This feature allows users to input and monitor their sleep habits by answering questions on sleep duration, quality, consistency, and pre-sleep stress levels. Based on responses, the system calculates a sleep rating and offers personalized suggestions to improve sleep patterns. This feature promotes self-awareness of sleep health, contributing to mental well-being.</a:t>
            </a:r>
            <a:endParaRPr sz="1842"/>
          </a:p>
          <a:p>
            <a:pPr indent="0" lvl="0" marL="457200" rtl="0" algn="l">
              <a:lnSpc>
                <a:spcPct val="95000"/>
              </a:lnSpc>
              <a:spcBef>
                <a:spcPts val="4500"/>
              </a:spcBef>
              <a:spcAft>
                <a:spcPts val="0"/>
              </a:spcAft>
              <a:buNone/>
            </a:pPr>
            <a:r>
              <a:t/>
            </a:r>
            <a:endParaRPr b="1" sz="1442">
              <a:latin typeface="Arial"/>
              <a:ea typeface="Arial"/>
              <a:cs typeface="Arial"/>
              <a:sym typeface="Arial"/>
            </a:endParaRPr>
          </a:p>
          <a:p>
            <a:pPr indent="0" lvl="0" marL="742950" rtl="0" algn="l">
              <a:lnSpc>
                <a:spcPct val="80000"/>
              </a:lnSpc>
              <a:spcBef>
                <a:spcPts val="1200"/>
              </a:spcBef>
              <a:spcAft>
                <a:spcPts val="0"/>
              </a:spcAft>
              <a:buSzPts val="2048"/>
              <a:buNone/>
            </a:pPr>
            <a:r>
              <a:t/>
            </a:r>
            <a:endParaRPr b="1" sz="128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nvSpPr>
        <p:spPr>
          <a:xfrm>
            <a:off x="3146275" y="58000"/>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Results</a:t>
            </a:r>
            <a:endParaRPr sz="4400">
              <a:solidFill>
                <a:schemeClr val="dk1"/>
              </a:solidFill>
              <a:latin typeface="Calibri"/>
              <a:ea typeface="Calibri"/>
              <a:cs typeface="Calibri"/>
              <a:sym typeface="Calibri"/>
            </a:endParaRPr>
          </a:p>
        </p:txBody>
      </p:sp>
      <p:sp>
        <p:nvSpPr>
          <p:cNvPr id="269" name="Google Shape;269;p40"/>
          <p:cNvSpPr txBox="1"/>
          <p:nvPr/>
        </p:nvSpPr>
        <p:spPr>
          <a:xfrm>
            <a:off x="144975" y="1493375"/>
            <a:ext cx="8673300" cy="4046700"/>
          </a:xfrm>
          <a:prstGeom prst="rect">
            <a:avLst/>
          </a:prstGeom>
          <a:noFill/>
          <a:ln>
            <a:noFill/>
          </a:ln>
        </p:spPr>
        <p:txBody>
          <a:bodyPr anchorCtr="0" anchor="t" bIns="91425" lIns="91425" spcFirstLastPara="1" rIns="91425" wrap="square" tIns="91425">
            <a:spAutoFit/>
          </a:bodyPr>
          <a:lstStyle/>
          <a:p>
            <a:pPr indent="-345567" lvl="0" marL="457200" rtl="0" algn="l">
              <a:lnSpc>
                <a:spcPct val="115000"/>
              </a:lnSpc>
              <a:spcBef>
                <a:spcPts val="600"/>
              </a:spcBef>
              <a:spcAft>
                <a:spcPts val="0"/>
              </a:spcAft>
              <a:buClr>
                <a:schemeClr val="dk1"/>
              </a:buClr>
              <a:buSzPts val="1842"/>
              <a:buChar char="●"/>
            </a:pPr>
            <a:r>
              <a:rPr b="1" lang="en-US" sz="2242">
                <a:solidFill>
                  <a:schemeClr val="dk1"/>
                </a:solidFill>
                <a:latin typeface="Calibri"/>
                <a:ea typeface="Calibri"/>
                <a:cs typeface="Calibri"/>
                <a:sym typeface="Calibri"/>
              </a:rPr>
              <a:t>Affirmations Section:</a:t>
            </a:r>
            <a:r>
              <a:rPr lang="en-US" sz="1842">
                <a:solidFill>
                  <a:schemeClr val="dk1"/>
                </a:solidFill>
                <a:latin typeface="Calibri"/>
                <a:ea typeface="Calibri"/>
                <a:cs typeface="Calibri"/>
                <a:sym typeface="Calibri"/>
              </a:rPr>
              <a:t> RehabBot provides visually appealing, motivational affirmations. Users reported finding this feature calming and inspiring, highlighting the affirmations' value in offering positive reinforcement and emotional support.</a:t>
            </a:r>
            <a:endParaRPr sz="1842">
              <a:solidFill>
                <a:schemeClr val="dk1"/>
              </a:solidFill>
              <a:latin typeface="Calibri"/>
              <a:ea typeface="Calibri"/>
              <a:cs typeface="Calibri"/>
              <a:sym typeface="Calibri"/>
            </a:endParaRPr>
          </a:p>
          <a:p>
            <a:pPr indent="0" lvl="0" marL="457200" rtl="0" algn="l">
              <a:lnSpc>
                <a:spcPct val="115000"/>
              </a:lnSpc>
              <a:spcBef>
                <a:spcPts val="4500"/>
              </a:spcBef>
              <a:spcAft>
                <a:spcPts val="0"/>
              </a:spcAft>
              <a:buNone/>
            </a:pPr>
            <a:r>
              <a:t/>
            </a:r>
            <a:endParaRPr sz="1842">
              <a:solidFill>
                <a:schemeClr val="dk1"/>
              </a:solidFill>
              <a:latin typeface="Calibri"/>
              <a:ea typeface="Calibri"/>
              <a:cs typeface="Calibri"/>
              <a:sym typeface="Calibri"/>
            </a:endParaRPr>
          </a:p>
          <a:p>
            <a:pPr indent="-345567" lvl="0" marL="457200" rtl="0" algn="l">
              <a:lnSpc>
                <a:spcPct val="115000"/>
              </a:lnSpc>
              <a:spcBef>
                <a:spcPts val="4500"/>
              </a:spcBef>
              <a:spcAft>
                <a:spcPts val="0"/>
              </a:spcAft>
              <a:buClr>
                <a:schemeClr val="dk1"/>
              </a:buClr>
              <a:buSzPts val="1842"/>
              <a:buChar char="●"/>
            </a:pPr>
            <a:r>
              <a:rPr b="1" lang="en-US" sz="2242">
                <a:solidFill>
                  <a:schemeClr val="dk1"/>
                </a:solidFill>
                <a:latin typeface="Calibri"/>
                <a:ea typeface="Calibri"/>
                <a:cs typeface="Calibri"/>
                <a:sym typeface="Calibri"/>
              </a:rPr>
              <a:t>Performance and Accessibility</a:t>
            </a:r>
            <a:r>
              <a:rPr lang="en-US" sz="2242">
                <a:solidFill>
                  <a:schemeClr val="dk1"/>
                </a:solidFill>
                <a:latin typeface="Calibri"/>
                <a:ea typeface="Calibri"/>
                <a:cs typeface="Calibri"/>
                <a:sym typeface="Calibri"/>
              </a:rPr>
              <a:t>: </a:t>
            </a:r>
            <a:r>
              <a:rPr lang="en-US" sz="1842">
                <a:solidFill>
                  <a:schemeClr val="dk1"/>
                </a:solidFill>
                <a:latin typeface="Calibri"/>
                <a:ea typeface="Calibri"/>
                <a:cs typeface="Calibri"/>
                <a:sym typeface="Calibri"/>
              </a:rPr>
              <a:t>RehabBot's integration of Google Dialogflow with HTML, CSS, and JavaScript ensures a smooth, responsive user experience with minimal lag or errors. Cross-browser compatibility was confirmed, and users appreciated the simplicity and clarity of the interface, which enhances accessibility.</a:t>
            </a:r>
            <a:endParaRPr sz="1842">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Conclusion</a:t>
            </a:r>
            <a:endParaRPr/>
          </a:p>
        </p:txBody>
      </p:sp>
      <p:sp>
        <p:nvSpPr>
          <p:cNvPr id="275" name="Google Shape;275;p41"/>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lnSpcReduction="20000"/>
          </a:bodyPr>
          <a:lstStyle/>
          <a:p>
            <a:pPr indent="-400558" lvl="0" marL="457200" rtl="0" algn="l">
              <a:lnSpc>
                <a:spcPct val="115000"/>
              </a:lnSpc>
              <a:spcBef>
                <a:spcPts val="0"/>
              </a:spcBef>
              <a:spcAft>
                <a:spcPts val="0"/>
              </a:spcAft>
              <a:buSzPts val="2708"/>
              <a:buFont typeface="Arial"/>
              <a:buChar char="•"/>
            </a:pPr>
            <a:r>
              <a:rPr lang="en-US" sz="2708">
                <a:latin typeface="Arial"/>
                <a:ea typeface="Arial"/>
                <a:cs typeface="Arial"/>
                <a:sym typeface="Arial"/>
              </a:rPr>
              <a:t>Overall, RehabBot met its goal of providing an accessible,web-based mental health support tool. </a:t>
            </a:r>
            <a:endParaRPr sz="2708">
              <a:latin typeface="Arial"/>
              <a:ea typeface="Arial"/>
              <a:cs typeface="Arial"/>
              <a:sym typeface="Arial"/>
            </a:endParaRPr>
          </a:p>
          <a:p>
            <a:pPr indent="0" lvl="0" marL="457200" rtl="0" algn="l">
              <a:lnSpc>
                <a:spcPct val="115000"/>
              </a:lnSpc>
              <a:spcBef>
                <a:spcPts val="0"/>
              </a:spcBef>
              <a:spcAft>
                <a:spcPts val="0"/>
              </a:spcAft>
              <a:buNone/>
            </a:pPr>
            <a:r>
              <a:t/>
            </a:r>
            <a:endParaRPr sz="2708">
              <a:latin typeface="Arial"/>
              <a:ea typeface="Arial"/>
              <a:cs typeface="Arial"/>
              <a:sym typeface="Arial"/>
            </a:endParaRPr>
          </a:p>
          <a:p>
            <a:pPr indent="-400558" lvl="0" marL="457200" rtl="0" algn="l">
              <a:lnSpc>
                <a:spcPct val="115000"/>
              </a:lnSpc>
              <a:spcBef>
                <a:spcPts val="0"/>
              </a:spcBef>
              <a:spcAft>
                <a:spcPts val="0"/>
              </a:spcAft>
              <a:buSzPts val="2708"/>
              <a:buFont typeface="Arial"/>
              <a:buChar char="•"/>
            </a:pPr>
            <a:r>
              <a:rPr lang="en-US" sz="2708">
                <a:latin typeface="Arial"/>
                <a:ea typeface="Arial"/>
                <a:cs typeface="Arial"/>
                <a:sym typeface="Arial"/>
              </a:rPr>
              <a:t>However, user feedback suggested potential improvements, such as adding more survey customization options or expanding the range of mental health resources. </a:t>
            </a:r>
            <a:endParaRPr sz="2708">
              <a:latin typeface="Arial"/>
              <a:ea typeface="Arial"/>
              <a:cs typeface="Arial"/>
              <a:sym typeface="Arial"/>
            </a:endParaRPr>
          </a:p>
          <a:p>
            <a:pPr indent="0" lvl="0" marL="457200" rtl="0" algn="l">
              <a:lnSpc>
                <a:spcPct val="115000"/>
              </a:lnSpc>
              <a:spcBef>
                <a:spcPts val="0"/>
              </a:spcBef>
              <a:spcAft>
                <a:spcPts val="0"/>
              </a:spcAft>
              <a:buNone/>
            </a:pPr>
            <a:r>
              <a:t/>
            </a:r>
            <a:endParaRPr sz="2708">
              <a:latin typeface="Arial"/>
              <a:ea typeface="Arial"/>
              <a:cs typeface="Arial"/>
              <a:sym typeface="Arial"/>
            </a:endParaRPr>
          </a:p>
          <a:p>
            <a:pPr indent="-400558" lvl="0" marL="457200" rtl="0" algn="l">
              <a:lnSpc>
                <a:spcPct val="115000"/>
              </a:lnSpc>
              <a:spcBef>
                <a:spcPts val="0"/>
              </a:spcBef>
              <a:spcAft>
                <a:spcPts val="0"/>
              </a:spcAft>
              <a:buSzPts val="2708"/>
              <a:buFont typeface="Arial"/>
              <a:buChar char="•"/>
            </a:pPr>
            <a:r>
              <a:rPr lang="en-US" sz="2708">
                <a:latin typeface="Arial"/>
                <a:ea typeface="Arial"/>
                <a:cs typeface="Arial"/>
                <a:sym typeface="Arial"/>
              </a:rPr>
              <a:t>Additionally, integrating a data-driven backend to store user interaction history would offer more personalized experiences in future iterations. </a:t>
            </a:r>
            <a:endParaRPr sz="2708">
              <a:latin typeface="Arial"/>
              <a:ea typeface="Arial"/>
              <a:cs typeface="Arial"/>
              <a:sym typeface="Arial"/>
            </a:endParaRPr>
          </a:p>
          <a:p>
            <a:pPr indent="0" lvl="0" marL="0" rtl="0" algn="l">
              <a:lnSpc>
                <a:spcPct val="115000"/>
              </a:lnSpc>
              <a:spcBef>
                <a:spcPts val="0"/>
              </a:spcBef>
              <a:spcAft>
                <a:spcPts val="0"/>
              </a:spcAft>
              <a:buNone/>
            </a:pPr>
            <a:r>
              <a:t/>
            </a:r>
            <a:endParaRPr sz="2708">
              <a:latin typeface="Arial"/>
              <a:ea typeface="Arial"/>
              <a:cs typeface="Arial"/>
              <a:sym typeface="Arial"/>
            </a:endParaRPr>
          </a:p>
          <a:p>
            <a:pPr indent="0" lvl="0" marL="0" rtl="0" algn="l">
              <a:lnSpc>
                <a:spcPct val="115000"/>
              </a:lnSpc>
              <a:spcBef>
                <a:spcPts val="0"/>
              </a:spcBef>
              <a:spcAft>
                <a:spcPts val="0"/>
              </a:spcAft>
              <a:buNone/>
            </a:pPr>
            <a:r>
              <a:t/>
            </a:r>
            <a:endParaRPr sz="2708">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Future Work</a:t>
            </a:r>
            <a:endParaRPr/>
          </a:p>
        </p:txBody>
      </p:sp>
      <p:sp>
        <p:nvSpPr>
          <p:cNvPr id="281" name="Google Shape;281;p42"/>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438150" lvl="0" marL="457200" rtl="0" algn="l">
              <a:lnSpc>
                <a:spcPct val="115000"/>
              </a:lnSpc>
              <a:spcBef>
                <a:spcPts val="0"/>
              </a:spcBef>
              <a:spcAft>
                <a:spcPts val="0"/>
              </a:spcAft>
              <a:buSzPts val="3300"/>
              <a:buFont typeface="Calibri"/>
              <a:buChar char="•"/>
            </a:pPr>
            <a:r>
              <a:rPr lang="en-US" sz="2508">
                <a:latin typeface="Arial"/>
                <a:ea typeface="Arial"/>
                <a:cs typeface="Arial"/>
                <a:sym typeface="Arial"/>
              </a:rPr>
              <a:t>Going forward, we plan to enhance the chatbot's capabilities with advanced natural language processing for deeper engagement and more sophisticated dialogue flows, tailored to individual user needs.</a:t>
            </a:r>
            <a:endParaRPr sz="2308"/>
          </a:p>
          <a:p>
            <a:pPr indent="0" lvl="0" marL="342900" rtl="0" algn="just">
              <a:lnSpc>
                <a:spcPct val="100000"/>
              </a:lnSpc>
              <a:spcBef>
                <a:spcPts val="1200"/>
              </a:spcBef>
              <a:spcAft>
                <a:spcPts val="0"/>
              </a:spcAft>
              <a:buSzPts val="3200"/>
              <a:buNone/>
            </a:pPr>
            <a:r>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Introduction</a:t>
            </a:r>
            <a:endParaRPr/>
          </a:p>
        </p:txBody>
      </p:sp>
      <p:sp>
        <p:nvSpPr>
          <p:cNvPr id="109" name="Google Shape;109;p16"/>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92500" lnSpcReduction="10000"/>
          </a:bodyPr>
          <a:lstStyle/>
          <a:p>
            <a:pPr indent="0" lvl="0" marL="457200" rtl="0" algn="l">
              <a:lnSpc>
                <a:spcPct val="80000"/>
              </a:lnSpc>
              <a:spcBef>
                <a:spcPts val="518"/>
              </a:spcBef>
              <a:spcAft>
                <a:spcPts val="0"/>
              </a:spcAft>
              <a:buNone/>
            </a:pPr>
            <a:r>
              <a:t/>
            </a:r>
            <a:endParaRPr sz="2250"/>
          </a:p>
          <a:p>
            <a:pPr indent="-360759" lvl="0" marL="457200" rtl="0" algn="l">
              <a:lnSpc>
                <a:spcPct val="100000"/>
              </a:lnSpc>
              <a:spcBef>
                <a:spcPts val="518"/>
              </a:spcBef>
              <a:spcAft>
                <a:spcPts val="0"/>
              </a:spcAft>
              <a:buSzPct val="100000"/>
              <a:buChar char="•"/>
            </a:pPr>
            <a:r>
              <a:rPr lang="en-US" sz="2250"/>
              <a:t>The "RehabBot" project is an AI-powered web application designed to support individuals facing mental health challenges.</a:t>
            </a:r>
            <a:endParaRPr sz="2250"/>
          </a:p>
          <a:p>
            <a:pPr indent="0" lvl="0" marL="457200" rtl="0" algn="l">
              <a:lnSpc>
                <a:spcPct val="100000"/>
              </a:lnSpc>
              <a:spcBef>
                <a:spcPts val="518"/>
              </a:spcBef>
              <a:spcAft>
                <a:spcPts val="0"/>
              </a:spcAft>
              <a:buNone/>
            </a:pPr>
            <a:r>
              <a:rPr lang="en-US" sz="2250"/>
              <a:t> </a:t>
            </a:r>
            <a:endParaRPr sz="2250"/>
          </a:p>
          <a:p>
            <a:pPr indent="-360759" lvl="0" marL="457200" rtl="0" algn="l">
              <a:lnSpc>
                <a:spcPct val="100000"/>
              </a:lnSpc>
              <a:spcBef>
                <a:spcPts val="518"/>
              </a:spcBef>
              <a:spcAft>
                <a:spcPts val="0"/>
              </a:spcAft>
              <a:buSzPct val="100000"/>
              <a:buChar char="•"/>
            </a:pPr>
            <a:r>
              <a:rPr lang="en-US" sz="2250"/>
              <a:t>It offers an interactive chatbot for empathetic conversations, helping users navigate their mental health journeys. </a:t>
            </a:r>
            <a:endParaRPr sz="2250"/>
          </a:p>
          <a:p>
            <a:pPr indent="0" lvl="0" marL="0" rtl="0" algn="l">
              <a:lnSpc>
                <a:spcPct val="100000"/>
              </a:lnSpc>
              <a:spcBef>
                <a:spcPts val="518"/>
              </a:spcBef>
              <a:spcAft>
                <a:spcPts val="0"/>
              </a:spcAft>
              <a:buNone/>
            </a:pPr>
            <a:r>
              <a:t/>
            </a:r>
            <a:endParaRPr sz="2250"/>
          </a:p>
          <a:p>
            <a:pPr indent="-360759" lvl="0" marL="457200" rtl="0" algn="l">
              <a:lnSpc>
                <a:spcPct val="100000"/>
              </a:lnSpc>
              <a:spcBef>
                <a:spcPts val="518"/>
              </a:spcBef>
              <a:spcAft>
                <a:spcPts val="0"/>
              </a:spcAft>
              <a:buSzPct val="100000"/>
              <a:buChar char="•"/>
            </a:pPr>
            <a:r>
              <a:rPr lang="en-US" sz="2250"/>
              <a:t>Key features include a sleep survey that assesses sleep quality, providing personalized advice to improve sleep and mental well-being. </a:t>
            </a:r>
            <a:endParaRPr sz="2250"/>
          </a:p>
          <a:p>
            <a:pPr indent="0" lvl="0" marL="0" rtl="0" algn="l">
              <a:lnSpc>
                <a:spcPct val="100000"/>
              </a:lnSpc>
              <a:spcBef>
                <a:spcPts val="518"/>
              </a:spcBef>
              <a:spcAft>
                <a:spcPts val="0"/>
              </a:spcAft>
              <a:buNone/>
            </a:pPr>
            <a:r>
              <a:t/>
            </a:r>
            <a:endParaRPr sz="2250"/>
          </a:p>
          <a:p>
            <a:pPr indent="-360759" lvl="0" marL="457200" rtl="0" algn="l">
              <a:lnSpc>
                <a:spcPct val="100000"/>
              </a:lnSpc>
              <a:spcBef>
                <a:spcPts val="518"/>
              </a:spcBef>
              <a:spcAft>
                <a:spcPts val="0"/>
              </a:spcAft>
              <a:buSzPct val="100000"/>
              <a:buChar char="•"/>
            </a:pPr>
            <a:r>
              <a:rPr lang="en-US" sz="2250"/>
              <a:t>Additionally, the app has a section for positive affirmations with motivational messages and images to inspire resilience. </a:t>
            </a:r>
            <a:endParaRPr sz="2250"/>
          </a:p>
          <a:p>
            <a:pPr indent="0" lvl="0" marL="0" rtl="0" algn="l">
              <a:lnSpc>
                <a:spcPct val="100000"/>
              </a:lnSpc>
              <a:spcBef>
                <a:spcPts val="518"/>
              </a:spcBef>
              <a:spcAft>
                <a:spcPts val="0"/>
              </a:spcAft>
              <a:buNone/>
            </a:pPr>
            <a:r>
              <a:t/>
            </a:r>
            <a:endParaRPr sz="2250"/>
          </a:p>
          <a:p>
            <a:pPr indent="-360759" lvl="0" marL="457200" rtl="0" algn="l">
              <a:lnSpc>
                <a:spcPct val="100000"/>
              </a:lnSpc>
              <a:spcBef>
                <a:spcPts val="518"/>
              </a:spcBef>
              <a:spcAft>
                <a:spcPts val="0"/>
              </a:spcAft>
              <a:buSzPct val="100000"/>
              <a:buChar char="•"/>
            </a:pPr>
            <a:r>
              <a:rPr lang="en-US" sz="2250"/>
              <a:t>With a user-friendly interface, RehabBot aims to create a safe space, promote mental health awareness, and empower users to improve their quality of life.</a:t>
            </a:r>
            <a:endParaRPr sz="225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References</a:t>
            </a:r>
            <a:endParaRPr/>
          </a:p>
        </p:txBody>
      </p:sp>
      <p:sp>
        <p:nvSpPr>
          <p:cNvPr id="287" name="Google Shape;287;p43"/>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0" lvl="0" marL="203200" rtl="0" algn="l">
              <a:spcBef>
                <a:spcPts val="1200"/>
              </a:spcBef>
              <a:spcAft>
                <a:spcPts val="0"/>
              </a:spcAft>
              <a:buClr>
                <a:schemeClr val="dk1"/>
              </a:buClr>
              <a:buSzPts val="1100"/>
              <a:buFont typeface="Arial"/>
              <a:buNone/>
            </a:pPr>
            <a:r>
              <a:rPr lang="en-US" sz="1900">
                <a:latin typeface="Arial"/>
                <a:ea typeface="Arial"/>
                <a:cs typeface="Arial"/>
                <a:sym typeface="Arial"/>
              </a:rPr>
              <a:t>[1] Pam, K. T., Nabizadeh, A., &amp; Selek, S. (2022). Artificial Intelligence</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and Chatbots in Psychiatry.</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[2] Song, I., et al. (2024). The Typing Cure: Experiences with Large</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Language Model Chatbots for Mental Health Support.</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[3] Roy, K., et al. (2023). Demo: Alleviate: Demonstrating Artificial</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Intelligence Enabled Virtual Assistance for Telehealth.</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[4] Batyrkhan, O., Omarov, Z., Sergazin, N., &amp; Narynov, A. (2023). AI-</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Enabled Chatbots in Mental Health: A Systematic Review.</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[5] Dotskovsky, A., Pineda, J., Jacobson, C., Chang, E., Escordeo, D., &amp;</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Bunge, S. (2020). Artificial Intelligence Chatbot for Depression:</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Descriptive Study.</a:t>
            </a:r>
            <a:endParaRPr sz="1900">
              <a:latin typeface="Arial"/>
              <a:ea typeface="Arial"/>
              <a:cs typeface="Arial"/>
              <a:sym typeface="Arial"/>
            </a:endParaRPr>
          </a:p>
          <a:p>
            <a:pPr indent="-139700" lvl="0" marL="342900" rtl="0" algn="l">
              <a:lnSpc>
                <a:spcPct val="100000"/>
              </a:lnSpc>
              <a:spcBef>
                <a:spcPts val="1200"/>
              </a:spcBef>
              <a:spcAft>
                <a:spcPts val="0"/>
              </a:spcAft>
              <a:buClr>
                <a:schemeClr val="dk1"/>
              </a:buClr>
              <a:buSzPts val="3200"/>
              <a:buNone/>
            </a:pPr>
            <a:r>
              <a:t/>
            </a:r>
            <a:endParaRPr b="1" sz="19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References</a:t>
            </a:r>
            <a:endParaRPr/>
          </a:p>
        </p:txBody>
      </p:sp>
      <p:sp>
        <p:nvSpPr>
          <p:cNvPr id="293" name="Google Shape;293;p44"/>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lnSpcReduction="20000"/>
          </a:bodyPr>
          <a:lstStyle/>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[6] Johanna, H., Sruthi, V., Cagton, R., Tobias, H., Hauser, R., &amp; Max, H.</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(2023). Closing the Accessibility Gap to Mental Health Treatment</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with a Conversation-AI-Enabled Self-Referral Tool.</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[7] Brock, L., et al. (2023). Deep Learning Mental Health Dialogue</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System.</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[8] Van der Schyff, G., et al. (2023). Providing Self-Led Mental Health</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Support Through an AI Chatbot: Leora.</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[9] Rathnayaka, R., et al. (2022). A Mental Health Chatbot with</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Cognitive Skills for Behavioral Activation Therapy.</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[10] Batyrkhan, O., Omarov, Z., Zhandos, A., Zhukmanov, G., Lumar, L.,</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&amp; Kuntunova, A. (2023). Artificial Intelligence Enabled Chatbot</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Psychologist and Cognitive Behavioral Therapy.</a:t>
            </a:r>
            <a:endParaRPr sz="1900">
              <a:latin typeface="Arial"/>
              <a:ea typeface="Arial"/>
              <a:cs typeface="Arial"/>
              <a:sym typeface="Arial"/>
            </a:endParaRPr>
          </a:p>
          <a:p>
            <a:pPr indent="-139700" lvl="0" marL="342900" rtl="0" algn="l">
              <a:spcBef>
                <a:spcPts val="1200"/>
              </a:spcBef>
              <a:spcAft>
                <a:spcPts val="0"/>
              </a:spcAft>
              <a:buClr>
                <a:schemeClr val="dk1"/>
              </a:buClr>
              <a:buSzPts val="3200"/>
              <a:buFont typeface="Arial"/>
              <a:buNone/>
            </a:pPr>
            <a:r>
              <a:t/>
            </a:r>
            <a:endParaRPr b="1" sz="1900">
              <a:latin typeface="Arial"/>
              <a:ea typeface="Arial"/>
              <a:cs typeface="Arial"/>
              <a:sym typeface="Arial"/>
            </a:endParaRPr>
          </a:p>
          <a:p>
            <a:pPr indent="0" lvl="0" marL="0" rtl="0" algn="l">
              <a:lnSpc>
                <a:spcPct val="100000"/>
              </a:lnSpc>
              <a:spcBef>
                <a:spcPts val="640"/>
              </a:spcBef>
              <a:spcAft>
                <a:spcPts val="0"/>
              </a:spcAft>
              <a:buSzPts val="3200"/>
              <a:buNone/>
            </a:pPr>
            <a:r>
              <a:t/>
            </a:r>
            <a:endParaRPr b="1" sz="19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References</a:t>
            </a:r>
            <a:endParaRPr/>
          </a:p>
        </p:txBody>
      </p:sp>
      <p:sp>
        <p:nvSpPr>
          <p:cNvPr id="299" name="Google Shape;299;p45"/>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[11] Devaram, K. (2022). Emotional Intelligence in AI Chatbots for</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Mental Health.</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[12] Cho, H., et al. (2023). An Integrative Survey on Mental Health</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Conversational Agents.</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[13] Dharrao, D., &amp; Gite, S. (2024). TherapyBot: A Chatbot for Mental</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Well-being Using Transformers.</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[14] Suvarchala, L., &amp; Chandana, P. (2023). NLP-Based Cotton Crop</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Advisory: A Dialogflow Powered Chatbot.</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[15] Jain, A., &amp; Soni, S. (2023). MarbleBot: A Conversational</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Recommender and Assistance Chatbot for Marble Selection Based on</a:t>
            </a:r>
            <a:endParaRPr sz="1900">
              <a:latin typeface="Arial"/>
              <a:ea typeface="Arial"/>
              <a:cs typeface="Arial"/>
              <a:sym typeface="Arial"/>
            </a:endParaRPr>
          </a:p>
          <a:p>
            <a:pPr indent="-139700" lvl="0" marL="342900" rtl="0" algn="l">
              <a:spcBef>
                <a:spcPts val="1200"/>
              </a:spcBef>
              <a:spcAft>
                <a:spcPts val="0"/>
              </a:spcAft>
              <a:buClr>
                <a:schemeClr val="dk1"/>
              </a:buClr>
              <a:buSzPts val="1100"/>
              <a:buFont typeface="Arial"/>
              <a:buNone/>
            </a:pPr>
            <a:r>
              <a:rPr lang="en-US" sz="1900">
                <a:latin typeface="Arial"/>
                <a:ea typeface="Arial"/>
                <a:cs typeface="Arial"/>
                <a:sym typeface="Arial"/>
              </a:rPr>
              <a:t>Dialogflow.</a:t>
            </a:r>
            <a:endParaRPr sz="1900">
              <a:latin typeface="Arial"/>
              <a:ea typeface="Arial"/>
              <a:cs typeface="Arial"/>
              <a:sym typeface="Arial"/>
            </a:endParaRPr>
          </a:p>
          <a:p>
            <a:pPr indent="0" lvl="0" marL="0" rtl="0" algn="l">
              <a:lnSpc>
                <a:spcPct val="100000"/>
              </a:lnSpc>
              <a:spcBef>
                <a:spcPts val="640"/>
              </a:spcBef>
              <a:spcAft>
                <a:spcPts val="0"/>
              </a:spcAft>
              <a:buSzPts val="3200"/>
              <a:buNone/>
            </a:pPr>
            <a:r>
              <a:t/>
            </a:r>
            <a:endParaRPr b="1" sz="18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Questions</a:t>
            </a:r>
            <a:endParaRPr/>
          </a:p>
        </p:txBody>
      </p:sp>
      <p:pic>
        <p:nvPicPr>
          <p:cNvPr id="305" name="Google Shape;305;p46"/>
          <p:cNvPicPr preferRelativeResize="0"/>
          <p:nvPr/>
        </p:nvPicPr>
        <p:blipFill rotWithShape="1">
          <a:blip r:embed="rId3">
            <a:alphaModFix/>
          </a:blip>
          <a:srcRect b="0" l="0" r="0" t="0"/>
          <a:stretch/>
        </p:blipFill>
        <p:spPr>
          <a:xfrm>
            <a:off x="2532925" y="2292525"/>
            <a:ext cx="3753125" cy="2488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7"/>
          <p:cNvPicPr preferRelativeResize="0"/>
          <p:nvPr/>
        </p:nvPicPr>
        <p:blipFill rotWithShape="1">
          <a:blip r:embed="rId3">
            <a:alphaModFix/>
          </a:blip>
          <a:srcRect b="0" l="0" r="0" t="0"/>
          <a:stretch/>
        </p:blipFill>
        <p:spPr>
          <a:xfrm>
            <a:off x="0" y="0"/>
            <a:ext cx="9144001"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Statement of the Problem</a:t>
            </a:r>
            <a:endParaRPr/>
          </a:p>
        </p:txBody>
      </p:sp>
      <p:sp>
        <p:nvSpPr>
          <p:cNvPr id="115" name="Google Shape;115;p17"/>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518"/>
              </a:spcBef>
              <a:spcAft>
                <a:spcPts val="0"/>
              </a:spcAft>
              <a:buNone/>
            </a:pPr>
            <a:r>
              <a:t/>
            </a:r>
            <a:endParaRPr sz="2200"/>
          </a:p>
          <a:p>
            <a:pPr indent="-279401" lvl="0" marL="342900" rtl="0" algn="l">
              <a:lnSpc>
                <a:spcPct val="100000"/>
              </a:lnSpc>
              <a:spcBef>
                <a:spcPts val="518"/>
              </a:spcBef>
              <a:spcAft>
                <a:spcPts val="0"/>
              </a:spcAft>
              <a:buSzPts val="2200"/>
              <a:buChar char="•"/>
            </a:pPr>
            <a:r>
              <a:rPr lang="en-US" sz="2200"/>
              <a:t>The "RehabBot" project tackles the urgent need for accessible mental health support, especially in today’s high-stress environment where stigma, cost, and limited access can be major barriers.</a:t>
            </a:r>
            <a:endParaRPr sz="2300"/>
          </a:p>
          <a:p>
            <a:pPr indent="-279401" lvl="0" marL="342900" rtl="0" algn="l">
              <a:lnSpc>
                <a:spcPct val="100000"/>
              </a:lnSpc>
              <a:spcBef>
                <a:spcPts val="518"/>
              </a:spcBef>
              <a:spcAft>
                <a:spcPts val="0"/>
              </a:spcAft>
              <a:buSzPts val="2200"/>
              <a:buChar char="•"/>
            </a:pPr>
            <a:r>
              <a:rPr lang="en-US" sz="2200"/>
              <a:t> It provides an AI-driven platform with an interactive chatbot that offers immediate, personalized support.</a:t>
            </a:r>
            <a:endParaRPr sz="2200"/>
          </a:p>
          <a:p>
            <a:pPr indent="-279401" lvl="0" marL="342900" rtl="0" algn="l">
              <a:lnSpc>
                <a:spcPct val="100000"/>
              </a:lnSpc>
              <a:spcBef>
                <a:spcPts val="518"/>
              </a:spcBef>
              <a:spcAft>
                <a:spcPts val="0"/>
              </a:spcAft>
              <a:buSzPts val="2200"/>
              <a:buChar char="•"/>
            </a:pPr>
            <a:r>
              <a:rPr lang="en-US" sz="2200"/>
              <a:t> Key features include a sleep survey to help users assess and improve sleep quality, along with a section for positive affirmations to boost mental resilience. </a:t>
            </a:r>
            <a:endParaRPr sz="2200"/>
          </a:p>
          <a:p>
            <a:pPr indent="-279401" lvl="0" marL="342900" rtl="0" algn="l">
              <a:lnSpc>
                <a:spcPct val="100000"/>
              </a:lnSpc>
              <a:spcBef>
                <a:spcPts val="518"/>
              </a:spcBef>
              <a:spcAft>
                <a:spcPts val="0"/>
              </a:spcAft>
              <a:buSzPts val="2200"/>
              <a:buChar char="•"/>
            </a:pPr>
            <a:r>
              <a:rPr lang="en-US" sz="2200"/>
              <a:t>RehabBot aims to empower users to manage their mental health, enhance their quality of life, and reduce the stigma around mental health care.</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Scope of the project</a:t>
            </a:r>
            <a:endParaRPr/>
          </a:p>
        </p:txBody>
      </p:sp>
      <p:sp>
        <p:nvSpPr>
          <p:cNvPr id="121" name="Google Shape;121;p18"/>
          <p:cNvSpPr txBox="1"/>
          <p:nvPr>
            <p:ph idx="4294967295" type="body"/>
          </p:nvPr>
        </p:nvSpPr>
        <p:spPr>
          <a:xfrm>
            <a:off x="266700" y="914400"/>
            <a:ext cx="8610600" cy="52578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100000"/>
              </a:lnSpc>
              <a:spcBef>
                <a:spcPts val="518"/>
              </a:spcBef>
              <a:spcAft>
                <a:spcPts val="0"/>
              </a:spcAft>
              <a:buSzPct val="146957"/>
              <a:buNone/>
            </a:pPr>
            <a:r>
              <a:rPr b="1" lang="en-US" sz="3484"/>
              <a:t>Scope:​</a:t>
            </a:r>
            <a:endParaRPr sz="2514"/>
          </a:p>
          <a:p>
            <a:pPr indent="-387457" lvl="0" marL="457200" rtl="0" algn="l">
              <a:lnSpc>
                <a:spcPct val="100000"/>
              </a:lnSpc>
              <a:spcBef>
                <a:spcPts val="518"/>
              </a:spcBef>
              <a:spcAft>
                <a:spcPts val="0"/>
              </a:spcAft>
              <a:buSzPct val="100000"/>
              <a:buChar char="•"/>
            </a:pPr>
            <a:r>
              <a:rPr lang="en-US" sz="3228"/>
              <a:t>The "RehabBot" project focuses on providing accessible, AI-driven mental health support through a web-based application. </a:t>
            </a:r>
            <a:endParaRPr sz="3228"/>
          </a:p>
          <a:p>
            <a:pPr indent="-387457" lvl="0" marL="457200" rtl="0" algn="l">
              <a:lnSpc>
                <a:spcPct val="100000"/>
              </a:lnSpc>
              <a:spcBef>
                <a:spcPts val="0"/>
              </a:spcBef>
              <a:spcAft>
                <a:spcPts val="0"/>
              </a:spcAft>
              <a:buSzPct val="100000"/>
              <a:buChar char="•"/>
            </a:pPr>
            <a:r>
              <a:rPr lang="en-US" sz="3228"/>
              <a:t>It offers personalized tools like a chatbot, sleep assessment surveys, and positive affirmations to enhance mental well-being.</a:t>
            </a:r>
            <a:endParaRPr sz="2800"/>
          </a:p>
          <a:p>
            <a:pPr indent="0" lvl="0" marL="0" rtl="0" algn="l">
              <a:lnSpc>
                <a:spcPct val="100000"/>
              </a:lnSpc>
              <a:spcBef>
                <a:spcPts val="518"/>
              </a:spcBef>
              <a:spcAft>
                <a:spcPts val="0"/>
              </a:spcAft>
              <a:buSzPct val="146243"/>
              <a:buNone/>
            </a:pPr>
            <a:r>
              <a:rPr b="1" lang="en-US" sz="3500"/>
              <a:t>Target Audience:​</a:t>
            </a:r>
            <a:endParaRPr b="1" sz="3500"/>
          </a:p>
          <a:p>
            <a:pPr indent="-400892" lvl="0" marL="457200" rtl="0" algn="l">
              <a:lnSpc>
                <a:spcPct val="100000"/>
              </a:lnSpc>
              <a:spcBef>
                <a:spcPts val="518"/>
              </a:spcBef>
              <a:spcAft>
                <a:spcPts val="0"/>
              </a:spcAft>
              <a:buSzPct val="100000"/>
              <a:buChar char="•"/>
            </a:pPr>
            <a:r>
              <a:rPr lang="en-US" sz="3500"/>
              <a:t>RehabBot is designed for individuals experiencing mental health challenges, particularly those facing barriers to traditional support such as cost, stigma, or availability</a:t>
            </a:r>
            <a:endParaRPr sz="3500"/>
          </a:p>
          <a:p>
            <a:pPr indent="0" lvl="0" marL="0" rtl="0" algn="l">
              <a:lnSpc>
                <a:spcPct val="100000"/>
              </a:lnSpc>
              <a:spcBef>
                <a:spcPts val="518"/>
              </a:spcBef>
              <a:spcAft>
                <a:spcPts val="0"/>
              </a:spcAft>
              <a:buSzPct val="145702"/>
              <a:buNone/>
            </a:pPr>
            <a:r>
              <a:rPr b="1" lang="en-US" sz="3514"/>
              <a:t>Deliverables:​</a:t>
            </a:r>
            <a:endParaRPr sz="3514"/>
          </a:p>
          <a:p>
            <a:pPr indent="-318299" lvl="0" marL="342900" rtl="0" algn="l">
              <a:lnSpc>
                <a:spcPct val="100000"/>
              </a:lnSpc>
              <a:spcBef>
                <a:spcPts val="518"/>
              </a:spcBef>
              <a:spcAft>
                <a:spcPts val="0"/>
              </a:spcAft>
              <a:buSzPct val="112388"/>
              <a:buChar char="•"/>
            </a:pPr>
            <a:r>
              <a:t/>
            </a:r>
            <a:endParaRPr sz="3228"/>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Scope of the project</a:t>
            </a:r>
            <a:endParaRPr/>
          </a:p>
        </p:txBody>
      </p:sp>
      <p:sp>
        <p:nvSpPr>
          <p:cNvPr id="127" name="Google Shape;127;p19"/>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00000"/>
              </a:lnSpc>
              <a:spcBef>
                <a:spcPts val="518"/>
              </a:spcBef>
              <a:spcAft>
                <a:spcPts val="0"/>
              </a:spcAft>
              <a:buSzPct val="78648"/>
              <a:buNone/>
            </a:pPr>
            <a:r>
              <a:rPr b="1" lang="en-US" sz="5250"/>
              <a:t>Inclusions:</a:t>
            </a:r>
            <a:endParaRPr sz="5250"/>
          </a:p>
          <a:p>
            <a:pPr indent="-356790" lvl="0" marL="457200" rtl="0" algn="l">
              <a:spcBef>
                <a:spcPts val="518"/>
              </a:spcBef>
              <a:spcAft>
                <a:spcPts val="0"/>
              </a:spcAft>
              <a:buSzPct val="100000"/>
              <a:buChar char="•"/>
            </a:pPr>
            <a:r>
              <a:rPr lang="en-US" sz="4250"/>
              <a:t>Customizable chatbot responses to adapt to user needs.</a:t>
            </a:r>
            <a:endParaRPr sz="4250"/>
          </a:p>
          <a:p>
            <a:pPr indent="-356790" lvl="0" marL="457200" rtl="0" algn="l">
              <a:spcBef>
                <a:spcPts val="518"/>
              </a:spcBef>
              <a:spcAft>
                <a:spcPts val="0"/>
              </a:spcAft>
              <a:buSzPct val="100000"/>
              <a:buChar char="•"/>
            </a:pPr>
            <a:r>
              <a:rPr lang="en-US" sz="4250"/>
              <a:t>Daily or periodic sleep and mental wellness assessments.</a:t>
            </a:r>
            <a:endParaRPr sz="4250"/>
          </a:p>
          <a:p>
            <a:pPr indent="-356790" lvl="0" marL="457200" rtl="0" algn="l">
              <a:spcBef>
                <a:spcPts val="518"/>
              </a:spcBef>
              <a:spcAft>
                <a:spcPts val="0"/>
              </a:spcAft>
              <a:buSzPct val="100000"/>
              <a:buChar char="•"/>
            </a:pPr>
            <a:r>
              <a:rPr lang="en-US" sz="4250"/>
              <a:t>Motivational and mental well-being resources, such as affirmations and coping strategies.</a:t>
            </a:r>
            <a:endParaRPr sz="4250"/>
          </a:p>
          <a:p>
            <a:pPr indent="-356790" lvl="0" marL="457200" rtl="0" algn="l">
              <a:spcBef>
                <a:spcPts val="518"/>
              </a:spcBef>
              <a:spcAft>
                <a:spcPts val="0"/>
              </a:spcAft>
              <a:buSzPct val="100000"/>
              <a:buChar char="•"/>
            </a:pPr>
            <a:r>
              <a:rPr lang="en-US" sz="4250"/>
              <a:t>Data-driven insights for users on how sleep patterns and other factors affect mental health.</a:t>
            </a:r>
            <a:endParaRPr sz="4250"/>
          </a:p>
          <a:p>
            <a:pPr indent="0" lvl="0" marL="0" rtl="0" algn="l">
              <a:spcBef>
                <a:spcPts val="518"/>
              </a:spcBef>
              <a:spcAft>
                <a:spcPts val="0"/>
              </a:spcAft>
              <a:buNone/>
            </a:pPr>
            <a:r>
              <a:t/>
            </a:r>
            <a:endParaRPr sz="2800"/>
          </a:p>
          <a:p>
            <a:pPr indent="0" lvl="0" marL="0" rtl="0" algn="l">
              <a:lnSpc>
                <a:spcPct val="100000"/>
              </a:lnSpc>
              <a:spcBef>
                <a:spcPts val="518"/>
              </a:spcBef>
              <a:spcAft>
                <a:spcPts val="0"/>
              </a:spcAft>
              <a:buSzPct val="78648"/>
              <a:buNone/>
            </a:pPr>
            <a:r>
              <a:rPr b="1" lang="en-US" sz="5250"/>
              <a:t>Exclusions:</a:t>
            </a:r>
            <a:endParaRPr b="1" sz="5250"/>
          </a:p>
          <a:p>
            <a:pPr indent="0" lvl="0" marL="0" rtl="0" algn="l">
              <a:lnSpc>
                <a:spcPct val="100000"/>
              </a:lnSpc>
              <a:spcBef>
                <a:spcPts val="518"/>
              </a:spcBef>
              <a:spcAft>
                <a:spcPts val="0"/>
              </a:spcAft>
              <a:buSzPct val="132638"/>
              <a:buNone/>
            </a:pPr>
            <a:r>
              <a:t/>
            </a:r>
            <a:endParaRPr b="1" sz="3113"/>
          </a:p>
          <a:p>
            <a:pPr indent="-356790" lvl="0" marL="457200" rtl="0" algn="l">
              <a:spcBef>
                <a:spcPts val="518"/>
              </a:spcBef>
              <a:spcAft>
                <a:spcPts val="0"/>
              </a:spcAft>
              <a:buSzPct val="100000"/>
              <a:buChar char="•"/>
            </a:pPr>
            <a:r>
              <a:rPr b="1" lang="en-US" sz="4250"/>
              <a:t>Diagnosis</a:t>
            </a:r>
            <a:r>
              <a:rPr lang="en-US" sz="4250"/>
              <a:t>: RehabBot is not intended to diagnose any mental health conditions.</a:t>
            </a:r>
            <a:endParaRPr sz="4250"/>
          </a:p>
          <a:p>
            <a:pPr indent="-356790" lvl="0" marL="457200" rtl="0" algn="l">
              <a:spcBef>
                <a:spcPts val="518"/>
              </a:spcBef>
              <a:spcAft>
                <a:spcPts val="0"/>
              </a:spcAft>
              <a:buSzPct val="100000"/>
              <a:buChar char="•"/>
            </a:pPr>
            <a:r>
              <a:rPr b="1" lang="en-US" sz="4250"/>
              <a:t>Medical Advice</a:t>
            </a:r>
            <a:r>
              <a:rPr lang="en-US" sz="4250"/>
              <a:t>: The platform will not provide clinical recommendations, prescriptions, or any form of medical treatment.</a:t>
            </a:r>
            <a:endParaRPr sz="4250"/>
          </a:p>
          <a:p>
            <a:pPr indent="-356790" lvl="0" marL="457200" rtl="0" algn="l">
              <a:spcBef>
                <a:spcPts val="518"/>
              </a:spcBef>
              <a:spcAft>
                <a:spcPts val="0"/>
              </a:spcAft>
              <a:buSzPct val="100000"/>
              <a:buChar char="•"/>
            </a:pPr>
            <a:r>
              <a:rPr b="1" lang="en-US" sz="4250"/>
              <a:t>Crisis Support</a:t>
            </a:r>
            <a:r>
              <a:rPr lang="en-US" sz="4250"/>
              <a:t>: RehabBot is not a substitute for c</a:t>
            </a:r>
            <a:r>
              <a:rPr lang="en-US" sz="4250"/>
              <a:t>ri</a:t>
            </a:r>
            <a:r>
              <a:rPr lang="en-US" sz="4250"/>
              <a:t>sis intervention; emergency contacts will be recommended for users in immediate need.</a:t>
            </a:r>
            <a:endParaRPr sz="4250"/>
          </a:p>
          <a:p>
            <a:pPr indent="0" lvl="0" marL="0" rtl="0" algn="l">
              <a:lnSpc>
                <a:spcPct val="100000"/>
              </a:lnSpc>
              <a:spcBef>
                <a:spcPts val="518"/>
              </a:spcBef>
              <a:spcAft>
                <a:spcPts val="0"/>
              </a:spcAft>
              <a:buNone/>
            </a:pPr>
            <a:r>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Scope of the project</a:t>
            </a:r>
            <a:endParaRPr/>
          </a:p>
        </p:txBody>
      </p:sp>
      <p:sp>
        <p:nvSpPr>
          <p:cNvPr id="133" name="Google Shape;133;p20"/>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518"/>
              </a:spcBef>
              <a:spcAft>
                <a:spcPts val="0"/>
              </a:spcAft>
              <a:buNone/>
            </a:pPr>
            <a:r>
              <a:t/>
            </a:r>
            <a:endParaRPr sz="2800"/>
          </a:p>
          <a:p>
            <a:pPr indent="0" lvl="0" marL="0" rtl="0" algn="l">
              <a:lnSpc>
                <a:spcPct val="100000"/>
              </a:lnSpc>
              <a:spcBef>
                <a:spcPts val="518"/>
              </a:spcBef>
              <a:spcAft>
                <a:spcPts val="0"/>
              </a:spcAft>
              <a:buNone/>
            </a:pPr>
            <a:r>
              <a:rPr b="1" lang="en-US" sz="2700"/>
              <a:t>Data</a:t>
            </a:r>
            <a:r>
              <a:rPr lang="en-US" sz="2700"/>
              <a:t>:</a:t>
            </a:r>
            <a:endParaRPr sz="2700"/>
          </a:p>
          <a:p>
            <a:pPr indent="-354885" lvl="0" marL="457200" rtl="0" algn="l">
              <a:spcBef>
                <a:spcPts val="518"/>
              </a:spcBef>
              <a:spcAft>
                <a:spcPts val="0"/>
              </a:spcAft>
              <a:buSzPct val="100000"/>
              <a:buFont typeface="Arial"/>
              <a:buChar char="•"/>
            </a:pPr>
            <a:r>
              <a:rPr b="1" lang="en-US" sz="2150"/>
              <a:t>User-Provided Data</a:t>
            </a:r>
            <a:r>
              <a:rPr lang="en-US" sz="2150"/>
              <a:t>: Information collected from user interactions, such as sleep patterns and responses to surveys.</a:t>
            </a:r>
            <a:endParaRPr sz="2150"/>
          </a:p>
          <a:p>
            <a:pPr indent="-354885" lvl="0" marL="457200" rtl="0" algn="l">
              <a:spcBef>
                <a:spcPts val="0"/>
              </a:spcBef>
              <a:spcAft>
                <a:spcPts val="0"/>
              </a:spcAft>
              <a:buSzPct val="100000"/>
              <a:buFont typeface="Arial"/>
              <a:buChar char="•"/>
            </a:pPr>
            <a:r>
              <a:rPr b="1" lang="en-US" sz="2150"/>
              <a:t>Privacy &amp; Security</a:t>
            </a:r>
            <a:r>
              <a:rPr lang="en-US" sz="2150"/>
              <a:t>: User data will be securely stored, anonymized where possible, and used strictly to enhance user experience and tailor suggestions.</a:t>
            </a:r>
            <a:endParaRPr sz="2150"/>
          </a:p>
          <a:p>
            <a:pPr indent="0" lvl="0" marL="0" rtl="0" algn="l">
              <a:lnSpc>
                <a:spcPct val="100000"/>
              </a:lnSpc>
              <a:spcBef>
                <a:spcPts val="518"/>
              </a:spcBef>
              <a:spcAft>
                <a:spcPts val="0"/>
              </a:spcAft>
              <a:buNone/>
            </a:pPr>
            <a:r>
              <a:rPr b="1" lang="en-US" sz="2700"/>
              <a:t>Limitations</a:t>
            </a:r>
            <a:r>
              <a:rPr lang="en-US" sz="2700"/>
              <a:t>: </a:t>
            </a:r>
            <a:endParaRPr sz="2700"/>
          </a:p>
          <a:p>
            <a:pPr indent="-346075" lvl="0" marL="457200" rtl="0" algn="l">
              <a:lnSpc>
                <a:spcPct val="115000"/>
              </a:lnSpc>
              <a:spcBef>
                <a:spcPts val="1200"/>
              </a:spcBef>
              <a:spcAft>
                <a:spcPts val="0"/>
              </a:spcAft>
              <a:buSzPct val="100000"/>
              <a:buChar char="●"/>
            </a:pPr>
            <a:r>
              <a:rPr b="1" lang="en-US" sz="2000">
                <a:latin typeface="Arial"/>
                <a:ea typeface="Arial"/>
                <a:cs typeface="Arial"/>
                <a:sym typeface="Arial"/>
              </a:rPr>
              <a:t>AI Limitations</a:t>
            </a:r>
            <a:r>
              <a:rPr lang="en-US" sz="2000">
                <a:latin typeface="Arial"/>
                <a:ea typeface="Arial"/>
                <a:cs typeface="Arial"/>
                <a:sym typeface="Arial"/>
              </a:rPr>
              <a:t>: Chatbot responses may lack the depth and adaptability of a human counselor, especially in complex mental health situations.</a:t>
            </a:r>
            <a:endParaRPr sz="2000">
              <a:latin typeface="Arial"/>
              <a:ea typeface="Arial"/>
              <a:cs typeface="Arial"/>
              <a:sym typeface="Arial"/>
            </a:endParaRPr>
          </a:p>
          <a:p>
            <a:pPr indent="-346075" lvl="0" marL="457200" rtl="0" algn="l">
              <a:lnSpc>
                <a:spcPct val="115000"/>
              </a:lnSpc>
              <a:spcBef>
                <a:spcPts val="0"/>
              </a:spcBef>
              <a:spcAft>
                <a:spcPts val="0"/>
              </a:spcAft>
              <a:buSzPct val="100000"/>
              <a:buChar char="●"/>
            </a:pPr>
            <a:r>
              <a:rPr b="1" lang="en-US" sz="2000">
                <a:latin typeface="Arial"/>
                <a:ea typeface="Arial"/>
                <a:cs typeface="Arial"/>
                <a:sym typeface="Arial"/>
              </a:rPr>
              <a:t>Dependency on User Input</a:t>
            </a:r>
            <a:r>
              <a:rPr lang="en-US" sz="2000">
                <a:latin typeface="Arial"/>
                <a:ea typeface="Arial"/>
                <a:cs typeface="Arial"/>
                <a:sym typeface="Arial"/>
              </a:rPr>
              <a:t>: The quality of recommendations depends on accurate and honest responses from users.</a:t>
            </a:r>
            <a:endParaRPr sz="2000">
              <a:latin typeface="Arial"/>
              <a:ea typeface="Arial"/>
              <a:cs typeface="Arial"/>
              <a:sym typeface="Arial"/>
            </a:endParaRPr>
          </a:p>
          <a:p>
            <a:pPr indent="-346075" lvl="0" marL="457200" rtl="0" algn="l">
              <a:lnSpc>
                <a:spcPct val="115000"/>
              </a:lnSpc>
              <a:spcBef>
                <a:spcPts val="0"/>
              </a:spcBef>
              <a:spcAft>
                <a:spcPts val="0"/>
              </a:spcAft>
              <a:buSzPct val="100000"/>
              <a:buChar char="●"/>
            </a:pPr>
            <a:r>
              <a:rPr b="1" lang="en-US" sz="2000">
                <a:latin typeface="Arial"/>
                <a:ea typeface="Arial"/>
                <a:cs typeface="Arial"/>
                <a:sym typeface="Arial"/>
              </a:rPr>
              <a:t>Resource Constraints</a:t>
            </a:r>
            <a:r>
              <a:rPr lang="en-US" sz="2000">
                <a:latin typeface="Arial"/>
                <a:ea typeface="Arial"/>
                <a:cs typeface="Arial"/>
                <a:sym typeface="Arial"/>
              </a:rPr>
              <a:t>: Limited by the scope of data available, particularly in assessing diverse mental health conditions or predicting mental health outcomes.</a:t>
            </a:r>
            <a:endParaRPr sz="2000">
              <a:latin typeface="Arial"/>
              <a:ea typeface="Arial"/>
              <a:cs typeface="Arial"/>
              <a:sym typeface="Arial"/>
            </a:endParaRPr>
          </a:p>
          <a:p>
            <a:pPr indent="0" lvl="0" marL="0" rtl="0" algn="l">
              <a:lnSpc>
                <a:spcPct val="100000"/>
              </a:lnSpc>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2"/>
              <a:buFont typeface="Arial"/>
              <a:buNone/>
            </a:pPr>
            <a:r>
              <a:rPr lang="en-US" sz="4000"/>
              <a:t>Methodology</a:t>
            </a:r>
            <a:endParaRPr/>
          </a:p>
        </p:txBody>
      </p:sp>
      <p:sp>
        <p:nvSpPr>
          <p:cNvPr id="139" name="Google Shape;139;p21"/>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25000" lnSpcReduction="20000"/>
          </a:bodyPr>
          <a:lstStyle/>
          <a:p>
            <a:pPr indent="0" lvl="0" marL="342900" rtl="0" algn="just">
              <a:lnSpc>
                <a:spcPct val="90000"/>
              </a:lnSpc>
              <a:spcBef>
                <a:spcPts val="1000"/>
              </a:spcBef>
              <a:spcAft>
                <a:spcPts val="0"/>
              </a:spcAft>
              <a:buSzPct val="40226"/>
              <a:buNone/>
            </a:pPr>
            <a:r>
              <a:rPr b="1" lang="en-US" sz="8600"/>
              <a:t>Methodology for RehabBot - AI Mental Health Therapist</a:t>
            </a:r>
            <a:endParaRPr b="1" sz="8600"/>
          </a:p>
          <a:p>
            <a:pPr indent="-352306" lvl="0" marL="457200" rtl="0" algn="l">
              <a:lnSpc>
                <a:spcPct val="115000"/>
              </a:lnSpc>
              <a:spcBef>
                <a:spcPts val="1200"/>
              </a:spcBef>
              <a:spcAft>
                <a:spcPts val="0"/>
              </a:spcAft>
              <a:buSzPct val="100000"/>
              <a:buAutoNum type="arabicPeriod"/>
            </a:pPr>
            <a:r>
              <a:rPr b="1" lang="en-US" sz="7792"/>
              <a:t>Chatbot Framework and User Interaction</a:t>
            </a:r>
            <a:endParaRPr b="1" sz="7792"/>
          </a:p>
          <a:p>
            <a:pPr indent="0" lvl="0" marL="457200" rtl="0" algn="l">
              <a:lnSpc>
                <a:spcPct val="115000"/>
              </a:lnSpc>
              <a:spcBef>
                <a:spcPts val="1200"/>
              </a:spcBef>
              <a:spcAft>
                <a:spcPts val="0"/>
              </a:spcAft>
              <a:buNone/>
            </a:pPr>
            <a:r>
              <a:rPr lang="en-US" sz="6592"/>
              <a:t>RehabBot utilizes Dialogflow for its natural language processing capabilities, allowing it to recognize and respond to specific mental health “intents” like stress management and coping strategies. Each intent is tied to a relevant and empathetic response, enabling RehabBot to engage users with tailored advice and support, fostering a responsive and understanding user experience.</a:t>
            </a:r>
            <a:endParaRPr sz="6592"/>
          </a:p>
          <a:p>
            <a:pPr indent="-345956" lvl="0" marL="457200" rtl="0" algn="l">
              <a:lnSpc>
                <a:spcPct val="115000"/>
              </a:lnSpc>
              <a:spcBef>
                <a:spcPts val="1200"/>
              </a:spcBef>
              <a:spcAft>
                <a:spcPts val="0"/>
              </a:spcAft>
              <a:buSzPct val="100000"/>
              <a:buAutoNum type="arabicPeriod"/>
            </a:pPr>
            <a:r>
              <a:rPr b="1" lang="en-US" sz="7392"/>
              <a:t>Sleep Survey Design and Implementation</a:t>
            </a:r>
            <a:endParaRPr b="1" sz="7392"/>
          </a:p>
          <a:p>
            <a:pPr indent="0" lvl="0" marL="457200" rtl="0" algn="l">
              <a:lnSpc>
                <a:spcPct val="115000"/>
              </a:lnSpc>
              <a:spcBef>
                <a:spcPts val="1200"/>
              </a:spcBef>
              <a:spcAft>
                <a:spcPts val="0"/>
              </a:spcAft>
              <a:buNone/>
            </a:pPr>
            <a:r>
              <a:rPr lang="en-US" sz="6592"/>
              <a:t>The sleep survey module collects both quantitative (hours slept) and qualitative (perceived sleep quality and consistency) data. It computes a “Sleep Rating” on a 10-point scale based on sleep adequacy, quality, consistency, and pre-sleep stress, giving users a quick overview of their sleep health. Personalized suggestions are offered when ratings fall below a threshold, helping users improve their sleep habits.</a:t>
            </a:r>
            <a:endParaRPr sz="6592"/>
          </a:p>
          <a:p>
            <a:pPr indent="-342900" lvl="0" marL="457200" rtl="0" algn="l">
              <a:lnSpc>
                <a:spcPct val="115000"/>
              </a:lnSpc>
              <a:spcBef>
                <a:spcPts val="1200"/>
              </a:spcBef>
              <a:spcAft>
                <a:spcPts val="0"/>
              </a:spcAft>
              <a:buSzPct val="100000"/>
              <a:buAutoNum type="arabicPeriod"/>
            </a:pPr>
            <a:r>
              <a:rPr b="1" lang="en-US" sz="7200"/>
              <a:t> Affirmations Section</a:t>
            </a:r>
            <a:endParaRPr b="1" sz="7200"/>
          </a:p>
          <a:p>
            <a:pPr indent="0" lvl="0" marL="457200" rtl="0" algn="l">
              <a:lnSpc>
                <a:spcPct val="115000"/>
              </a:lnSpc>
              <a:spcBef>
                <a:spcPts val="1200"/>
              </a:spcBef>
              <a:spcAft>
                <a:spcPts val="0"/>
              </a:spcAft>
              <a:buNone/>
            </a:pPr>
            <a:r>
              <a:rPr lang="en-US" sz="6592"/>
              <a:t>T</a:t>
            </a:r>
            <a:r>
              <a:rPr lang="en-US" sz="6592"/>
              <a:t>he affirmations section features visually soothing, high-resolution image cards with positive messages designed to evoke calmness and encourage a positive mindset. This section is passive, requiring no user interaction, creating a serene and uplifting experience for users seeking encouragement.</a:t>
            </a:r>
            <a:endParaRPr sz="6592"/>
          </a:p>
          <a:p>
            <a:pPr indent="0" lvl="0" marL="342900" rtl="0" algn="just">
              <a:lnSpc>
                <a:spcPct val="90000"/>
              </a:lnSpc>
              <a:spcBef>
                <a:spcPts val="1000"/>
              </a:spcBef>
              <a:spcAft>
                <a:spcPts val="0"/>
              </a:spcAft>
              <a:buSzPct val="132648"/>
              <a:buNone/>
            </a:pPr>
            <a:r>
              <a:t/>
            </a:r>
            <a:endParaRPr sz="2608"/>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2"/>
              <a:buFont typeface="Arial"/>
              <a:buNone/>
            </a:pPr>
            <a:r>
              <a:rPr lang="en-US" sz="4000"/>
              <a:t>Methodology</a:t>
            </a:r>
            <a:endParaRPr/>
          </a:p>
        </p:txBody>
      </p:sp>
      <p:sp>
        <p:nvSpPr>
          <p:cNvPr id="145" name="Google Shape;145;p22"/>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0" lvl="0" marL="342900" rtl="0" algn="just">
              <a:lnSpc>
                <a:spcPct val="90000"/>
              </a:lnSpc>
              <a:spcBef>
                <a:spcPts val="1000"/>
              </a:spcBef>
              <a:spcAft>
                <a:spcPts val="0"/>
              </a:spcAft>
              <a:buClr>
                <a:schemeClr val="dk1"/>
              </a:buClr>
              <a:buSzPts val="3459"/>
              <a:buFont typeface="Arial"/>
              <a:buNone/>
            </a:pPr>
            <a:r>
              <a:rPr b="1" lang="en-US" sz="2390"/>
              <a:t>Methodology for RehabBot - AI Mental Health Therapist</a:t>
            </a:r>
            <a:endParaRPr b="1" sz="400"/>
          </a:p>
          <a:p>
            <a:pPr indent="0" lvl="0" marL="0" rtl="0" algn="l">
              <a:lnSpc>
                <a:spcPct val="115000"/>
              </a:lnSpc>
              <a:spcBef>
                <a:spcPts val="1200"/>
              </a:spcBef>
              <a:spcAft>
                <a:spcPts val="0"/>
              </a:spcAft>
              <a:buNone/>
            </a:pPr>
            <a:r>
              <a:rPr b="1" lang="en-US" sz="2200"/>
              <a:t>D. User Flow and Interaction</a:t>
            </a:r>
            <a:endParaRPr b="1" sz="2200"/>
          </a:p>
          <a:p>
            <a:pPr indent="0" lvl="0" marL="0" rtl="0" algn="l">
              <a:lnSpc>
                <a:spcPct val="115000"/>
              </a:lnSpc>
              <a:spcBef>
                <a:spcPts val="1200"/>
              </a:spcBef>
              <a:spcAft>
                <a:spcPts val="0"/>
              </a:spcAft>
              <a:buNone/>
            </a:pPr>
            <a:r>
              <a:rPr lang="en-US" sz="1800"/>
              <a:t>The RehabBot interface is simple and user-friendly, with a layout that prominently displays core features: chatbot access, the sleep survey, and affirmations. Users can focus on one feature at a time—chatbot support, sleep survey, or affirmation viewing—ensuring a streamlined, low-cognitive-load experience.</a:t>
            </a:r>
            <a:endParaRPr sz="2000"/>
          </a:p>
          <a:p>
            <a:pPr indent="0" lvl="0" marL="0" rtl="0" algn="l">
              <a:lnSpc>
                <a:spcPct val="115000"/>
              </a:lnSpc>
              <a:spcBef>
                <a:spcPts val="1200"/>
              </a:spcBef>
              <a:spcAft>
                <a:spcPts val="0"/>
              </a:spcAft>
              <a:buNone/>
            </a:pPr>
            <a:r>
              <a:rPr b="1" lang="en-US" sz="2200"/>
              <a:t>E. Technical Implementation of the Survey Form Reset Function</a:t>
            </a:r>
            <a:endParaRPr b="1" sz="2200"/>
          </a:p>
          <a:p>
            <a:pPr indent="0" lvl="0" marL="0" rtl="0" algn="l">
              <a:lnSpc>
                <a:spcPct val="115000"/>
              </a:lnSpc>
              <a:spcBef>
                <a:spcPts val="1200"/>
              </a:spcBef>
              <a:spcAft>
                <a:spcPts val="1200"/>
              </a:spcAft>
              <a:buNone/>
            </a:pPr>
            <a:r>
              <a:rPr lang="en-US" sz="1800"/>
              <a:t>To protect user privacy, the survey form resets automatically after each session, erasing prior entries. Conditional checks ensure all fields are completed before submission, maintaining data integrity and enhancing the accuracy of the sleep assessment and recommendations.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