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7" r:id="rId2"/>
    <p:sldId id="257" r:id="rId3"/>
    <p:sldId id="258" r:id="rId4"/>
    <p:sldId id="264" r:id="rId5"/>
    <p:sldId id="266" r:id="rId6"/>
    <p:sldId id="259" r:id="rId7"/>
    <p:sldId id="261" r:id="rId8"/>
    <p:sldId id="262" r:id="rId9"/>
    <p:sldId id="260" r:id="rId10"/>
    <p:sldId id="267" r:id="rId11"/>
    <p:sldId id="268" r:id="rId12"/>
    <p:sldId id="269" r:id="rId13"/>
    <p:sldId id="270" r:id="rId14"/>
    <p:sldId id="271" r:id="rId15"/>
    <p:sldId id="272" r:id="rId16"/>
    <p:sldId id="273"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94649-52EE-48FB-AA61-4740BEEF7F08}" type="datetimeFigureOut">
              <a:rPr lang="en-US" smtClean="0"/>
              <a:t>9/17/2015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AF579-AF08-4601-AF72-A494BECF3D0D}" type="slidenum">
              <a:rPr lang="en-US" smtClean="0"/>
              <a:t>‹#›</a:t>
            </a:fld>
            <a:endParaRPr lang="en-US"/>
          </a:p>
        </p:txBody>
      </p:sp>
    </p:spTree>
    <p:extLst>
      <p:ext uri="{BB962C8B-B14F-4D97-AF65-F5344CB8AC3E}">
        <p14:creationId xmlns:p14="http://schemas.microsoft.com/office/powerpoint/2010/main" val="4014548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2</a:t>
            </a:fld>
            <a:endParaRPr lang="en-US"/>
          </a:p>
        </p:txBody>
      </p:sp>
    </p:spTree>
    <p:extLst>
      <p:ext uri="{BB962C8B-B14F-4D97-AF65-F5344CB8AC3E}">
        <p14:creationId xmlns:p14="http://schemas.microsoft.com/office/powerpoint/2010/main" val="1264289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11</a:t>
            </a:fld>
            <a:endParaRPr lang="en-US"/>
          </a:p>
        </p:txBody>
      </p:sp>
    </p:spTree>
    <p:extLst>
      <p:ext uri="{BB962C8B-B14F-4D97-AF65-F5344CB8AC3E}">
        <p14:creationId xmlns:p14="http://schemas.microsoft.com/office/powerpoint/2010/main" val="1344064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12</a:t>
            </a:fld>
            <a:endParaRPr lang="en-US"/>
          </a:p>
        </p:txBody>
      </p:sp>
    </p:spTree>
    <p:extLst>
      <p:ext uri="{BB962C8B-B14F-4D97-AF65-F5344CB8AC3E}">
        <p14:creationId xmlns:p14="http://schemas.microsoft.com/office/powerpoint/2010/main" val="257867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13</a:t>
            </a:fld>
            <a:endParaRPr lang="en-US"/>
          </a:p>
        </p:txBody>
      </p:sp>
    </p:spTree>
    <p:extLst>
      <p:ext uri="{BB962C8B-B14F-4D97-AF65-F5344CB8AC3E}">
        <p14:creationId xmlns:p14="http://schemas.microsoft.com/office/powerpoint/2010/main" val="2331922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14</a:t>
            </a:fld>
            <a:endParaRPr lang="en-US"/>
          </a:p>
        </p:txBody>
      </p:sp>
    </p:spTree>
    <p:extLst>
      <p:ext uri="{BB962C8B-B14F-4D97-AF65-F5344CB8AC3E}">
        <p14:creationId xmlns:p14="http://schemas.microsoft.com/office/powerpoint/2010/main" val="2631703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15</a:t>
            </a:fld>
            <a:endParaRPr lang="en-US"/>
          </a:p>
        </p:txBody>
      </p:sp>
    </p:spTree>
    <p:extLst>
      <p:ext uri="{BB962C8B-B14F-4D97-AF65-F5344CB8AC3E}">
        <p14:creationId xmlns:p14="http://schemas.microsoft.com/office/powerpoint/2010/main" val="2281883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16</a:t>
            </a:fld>
            <a:endParaRPr lang="en-US"/>
          </a:p>
        </p:txBody>
      </p:sp>
    </p:spTree>
    <p:extLst>
      <p:ext uri="{BB962C8B-B14F-4D97-AF65-F5344CB8AC3E}">
        <p14:creationId xmlns:p14="http://schemas.microsoft.com/office/powerpoint/2010/main" val="4050870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9/17/2015 9:35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20750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measures</a:t>
            </a:r>
            <a:r>
              <a:rPr lang="en-US" baseline="0" dirty="0" smtClean="0"/>
              <a:t> the likelihood that any given request that function in the system produce the desired result and it does not produce an error </a:t>
            </a:r>
          </a:p>
          <a:p>
            <a:r>
              <a:rPr lang="en-US" baseline="0" dirty="0" smtClean="0"/>
              <a:t>Availability measures the likelihood that the system is open running and it is ready to handle a request at any given time and it is not gone to be time out.</a:t>
            </a:r>
          </a:p>
          <a:p>
            <a:r>
              <a:rPr lang="en-US" baseline="0" dirty="0" err="1" smtClean="0"/>
              <a:t>Maintbilty</a:t>
            </a:r>
            <a:r>
              <a:rPr lang="en-US" baseline="0" dirty="0" smtClean="0"/>
              <a:t> measures the ease to restore a system back to a state when it breakdown </a:t>
            </a:r>
            <a:endParaRPr lang="en-US" dirty="0"/>
          </a:p>
        </p:txBody>
      </p:sp>
      <p:sp>
        <p:nvSpPr>
          <p:cNvPr id="4" name="Slide Number Placeholder 3"/>
          <p:cNvSpPr>
            <a:spLocks noGrp="1"/>
          </p:cNvSpPr>
          <p:nvPr>
            <p:ph type="sldNum" sz="quarter" idx="10"/>
          </p:nvPr>
        </p:nvSpPr>
        <p:spPr/>
        <p:txBody>
          <a:bodyPr/>
          <a:lstStyle/>
          <a:p>
            <a:fld id="{F91AF579-AF08-4601-AF72-A494BECF3D0D}" type="slidenum">
              <a:rPr lang="en-US" smtClean="0"/>
              <a:t>3</a:t>
            </a:fld>
            <a:endParaRPr lang="en-US"/>
          </a:p>
        </p:txBody>
      </p:sp>
    </p:spTree>
    <p:extLst>
      <p:ext uri="{BB962C8B-B14F-4D97-AF65-F5344CB8AC3E}">
        <p14:creationId xmlns:p14="http://schemas.microsoft.com/office/powerpoint/2010/main" val="2400342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4</a:t>
            </a:fld>
            <a:endParaRPr lang="en-US"/>
          </a:p>
        </p:txBody>
      </p:sp>
    </p:spTree>
    <p:extLst>
      <p:ext uri="{BB962C8B-B14F-4D97-AF65-F5344CB8AC3E}">
        <p14:creationId xmlns:p14="http://schemas.microsoft.com/office/powerpoint/2010/main" val="8552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5</a:t>
            </a:fld>
            <a:endParaRPr lang="en-US"/>
          </a:p>
        </p:txBody>
      </p:sp>
    </p:spTree>
    <p:extLst>
      <p:ext uri="{BB962C8B-B14F-4D97-AF65-F5344CB8AC3E}">
        <p14:creationId xmlns:p14="http://schemas.microsoft.com/office/powerpoint/2010/main" val="646119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6</a:t>
            </a:fld>
            <a:endParaRPr lang="en-US"/>
          </a:p>
        </p:txBody>
      </p:sp>
    </p:spTree>
    <p:extLst>
      <p:ext uri="{BB962C8B-B14F-4D97-AF65-F5344CB8AC3E}">
        <p14:creationId xmlns:p14="http://schemas.microsoft.com/office/powerpoint/2010/main" val="3149997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7</a:t>
            </a:fld>
            <a:endParaRPr lang="en-US"/>
          </a:p>
        </p:txBody>
      </p:sp>
    </p:spTree>
    <p:extLst>
      <p:ext uri="{BB962C8B-B14F-4D97-AF65-F5344CB8AC3E}">
        <p14:creationId xmlns:p14="http://schemas.microsoft.com/office/powerpoint/2010/main" val="1525613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8</a:t>
            </a:fld>
            <a:endParaRPr lang="en-US"/>
          </a:p>
        </p:txBody>
      </p:sp>
    </p:spTree>
    <p:extLst>
      <p:ext uri="{BB962C8B-B14F-4D97-AF65-F5344CB8AC3E}">
        <p14:creationId xmlns:p14="http://schemas.microsoft.com/office/powerpoint/2010/main" val="965258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9</a:t>
            </a:fld>
            <a:endParaRPr lang="en-US"/>
          </a:p>
        </p:txBody>
      </p:sp>
    </p:spTree>
    <p:extLst>
      <p:ext uri="{BB962C8B-B14F-4D97-AF65-F5344CB8AC3E}">
        <p14:creationId xmlns:p14="http://schemas.microsoft.com/office/powerpoint/2010/main" val="3840413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1AF579-AF08-4601-AF72-A494BECF3D0D}" type="slidenum">
              <a:rPr lang="en-US" smtClean="0"/>
              <a:t>10</a:t>
            </a:fld>
            <a:endParaRPr lang="en-US"/>
          </a:p>
        </p:txBody>
      </p:sp>
    </p:spTree>
    <p:extLst>
      <p:ext uri="{BB962C8B-B14F-4D97-AF65-F5344CB8AC3E}">
        <p14:creationId xmlns:p14="http://schemas.microsoft.com/office/powerpoint/2010/main" val="84450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4C7C41-2BE3-47BC-982A-CF5BF5BE7107}" type="datetimeFigureOut">
              <a:rPr lang="en-US" smtClean="0"/>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11939714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C7C41-2BE3-47BC-982A-CF5BF5BE7107}" type="datetimeFigureOut">
              <a:rPr lang="en-US" smtClean="0"/>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336447396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C7C41-2BE3-47BC-982A-CF5BF5BE7107}" type="datetimeFigureOut">
              <a:rPr lang="en-US" smtClean="0"/>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2624343329"/>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4">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5543" r="565"/>
          <a:stretch/>
        </p:blipFill>
        <p:spPr>
          <a:xfrm>
            <a:off x="0" y="1"/>
            <a:ext cx="12192000" cy="6902487"/>
          </a:xfrm>
          <a:prstGeom prst="rect">
            <a:avLst/>
          </a:prstGeom>
        </p:spPr>
      </p:pic>
      <p:sp>
        <p:nvSpPr>
          <p:cNvPr id="18" name="Rectangle 17"/>
          <p:cNvSpPr/>
          <p:nvPr userDrawn="1"/>
        </p:nvSpPr>
        <p:spPr bwMode="gray">
          <a:xfrm>
            <a:off x="269239" y="2084172"/>
            <a:ext cx="7171399" cy="3586208"/>
          </a:xfrm>
          <a:prstGeom prst="rect">
            <a:avLst/>
          </a:prstGeom>
          <a:solidFill>
            <a:srgbClr val="E81123">
              <a:alpha val="8470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p>
          <a:p>
            <a:pPr lvl="0"/>
            <a:r>
              <a:rPr lang="en-US" dirty="0" smtClean="0"/>
              <a:t>Microsoft Certified Trainer</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7554768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7683" y="5960377"/>
            <a:ext cx="10758655"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1517898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a:p>
            <a:pPr lvl="0"/>
            <a:r>
              <a:rPr lang="en-US" dirty="0" smtClean="0"/>
              <a:t>Microsoft Certified Trainer</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solidFill>
                  <a:srgbClr val="505050"/>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36607361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C7C41-2BE3-47BC-982A-CF5BF5BE7107}" type="datetimeFigureOut">
              <a:rPr lang="en-US" smtClean="0"/>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234879193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C7C41-2BE3-47BC-982A-CF5BF5BE7107}" type="datetimeFigureOut">
              <a:rPr lang="en-US" smtClean="0"/>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245091430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4C7C41-2BE3-47BC-982A-CF5BF5BE7107}" type="datetimeFigureOut">
              <a:rPr lang="en-US" smtClean="0"/>
              <a:t>9/17/2015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17179424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C7C41-2BE3-47BC-982A-CF5BF5BE7107}" type="datetimeFigureOut">
              <a:rPr lang="en-US" smtClean="0"/>
              <a:t>9/17/2015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123211828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C7C41-2BE3-47BC-982A-CF5BF5BE7107}" type="datetimeFigureOut">
              <a:rPr lang="en-US" smtClean="0"/>
              <a:t>9/17/2015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224525383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C7C41-2BE3-47BC-982A-CF5BF5BE7107}" type="datetimeFigureOut">
              <a:rPr lang="en-US" smtClean="0"/>
              <a:t>9/17/2015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142595057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C7C41-2BE3-47BC-982A-CF5BF5BE7107}" type="datetimeFigureOut">
              <a:rPr lang="en-US" smtClean="0"/>
              <a:t>9/17/2015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337287221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C7C41-2BE3-47BC-982A-CF5BF5BE7107}" type="datetimeFigureOut">
              <a:rPr lang="en-US" smtClean="0"/>
              <a:t>9/17/2015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24E4B-961B-4360-A3CC-76EEC075D817}" type="slidenum">
              <a:rPr lang="en-US" smtClean="0"/>
              <a:t>‹#›</a:t>
            </a:fld>
            <a:endParaRPr lang="en-US"/>
          </a:p>
        </p:txBody>
      </p:sp>
    </p:spTree>
    <p:extLst>
      <p:ext uri="{BB962C8B-B14F-4D97-AF65-F5344CB8AC3E}">
        <p14:creationId xmlns:p14="http://schemas.microsoft.com/office/powerpoint/2010/main" val="165638694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C7C41-2BE3-47BC-982A-CF5BF5BE7107}" type="datetimeFigureOut">
              <a:rPr lang="en-US" smtClean="0"/>
              <a:t>9/17/2015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4E4B-961B-4360-A3CC-76EEC075D817}" type="slidenum">
              <a:rPr lang="en-US" smtClean="0"/>
              <a:t>‹#›</a:t>
            </a:fld>
            <a:endParaRPr lang="en-US"/>
          </a:p>
        </p:txBody>
      </p:sp>
    </p:spTree>
    <p:extLst>
      <p:ext uri="{BB962C8B-B14F-4D97-AF65-F5344CB8AC3E}">
        <p14:creationId xmlns:p14="http://schemas.microsoft.com/office/powerpoint/2010/main" val="108359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acebook.com/mdckeral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facebook.com/groups/mdckeral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Microsoft Azure Camp</a:t>
            </a:r>
            <a:endParaRPr lang="en-US" dirty="0"/>
          </a:p>
        </p:txBody>
      </p:sp>
      <p:sp>
        <p:nvSpPr>
          <p:cNvPr id="5" name="Text Placeholder 4"/>
          <p:cNvSpPr>
            <a:spLocks noGrp="1"/>
          </p:cNvSpPr>
          <p:nvPr>
            <p:ph type="body" sz="quarter" idx="14"/>
          </p:nvPr>
        </p:nvSpPr>
        <p:spPr/>
        <p:txBody>
          <a:bodyPr/>
          <a:lstStyle/>
          <a:p>
            <a:r>
              <a:rPr lang="en-US" dirty="0" smtClean="0"/>
              <a:t>Mohammed Ramees P</a:t>
            </a:r>
            <a:endParaRPr lang="en-US" dirty="0" smtClean="0"/>
          </a:p>
          <a:p>
            <a:r>
              <a:rPr lang="en-US" dirty="0" smtClean="0"/>
              <a:t>Microsoft Certified Trainer</a:t>
            </a:r>
            <a:endParaRPr lang="en-US" dirty="0"/>
          </a:p>
        </p:txBody>
      </p:sp>
    </p:spTree>
    <p:extLst>
      <p:ext uri="{BB962C8B-B14F-4D97-AF65-F5344CB8AC3E}">
        <p14:creationId xmlns:p14="http://schemas.microsoft.com/office/powerpoint/2010/main" val="4846442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854"/>
            <a:ext cx="10515600" cy="1325563"/>
          </a:xfrm>
        </p:spPr>
        <p:txBody>
          <a:bodyPr/>
          <a:lstStyle/>
          <a:p>
            <a:r>
              <a:rPr lang="en-US" dirty="0" smtClean="0">
                <a:solidFill>
                  <a:srgbClr val="FF0000"/>
                </a:solidFill>
              </a:rPr>
              <a:t>Types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Public</a:t>
            </a:r>
          </a:p>
          <a:p>
            <a:r>
              <a:rPr lang="en-US" dirty="0" smtClean="0"/>
              <a:t>Private</a:t>
            </a:r>
          </a:p>
          <a:p>
            <a:r>
              <a:rPr lang="en-US" dirty="0" smtClean="0"/>
              <a:t>Hybrid </a:t>
            </a:r>
          </a:p>
          <a:p>
            <a:r>
              <a:rPr lang="en-US" dirty="0" smtClean="0"/>
              <a:t>Community </a:t>
            </a:r>
            <a:endParaRPr lang="en-US" dirty="0"/>
          </a:p>
        </p:txBody>
      </p:sp>
    </p:spTree>
    <p:extLst>
      <p:ext uri="{BB962C8B-B14F-4D97-AF65-F5344CB8AC3E}">
        <p14:creationId xmlns:p14="http://schemas.microsoft.com/office/powerpoint/2010/main" val="416436616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Public </a:t>
            </a:r>
            <a:r>
              <a:rPr lang="en-US" dirty="0" smtClean="0">
                <a:solidFill>
                  <a:srgbClr val="FF0000"/>
                </a:solidFill>
              </a:rPr>
              <a:t>cloud</a:t>
            </a:r>
            <a:endParaRPr lang="en-US" dirty="0">
              <a:solidFill>
                <a:srgbClr val="FF0000"/>
              </a:solidFill>
            </a:endParaRPr>
          </a:p>
        </p:txBody>
      </p:sp>
      <p:sp>
        <p:nvSpPr>
          <p:cNvPr id="3" name="Content Placeholder 2"/>
          <p:cNvSpPr>
            <a:spLocks noGrp="1"/>
          </p:cNvSpPr>
          <p:nvPr>
            <p:ph idx="1"/>
          </p:nvPr>
        </p:nvSpPr>
        <p:spPr/>
        <p:txBody>
          <a:bodyPr/>
          <a:lstStyle/>
          <a:p>
            <a:pPr lvl="0"/>
            <a:r>
              <a:rPr lang="en-US" dirty="0"/>
              <a:t>Public cloud (off-site and remote) describes cloud computing where resources are dynamically provisioned on an on-demand, self-service basis over the Internet, via web applications/web services, open API,  from a third-party provider who bills on a utility computing basis.</a:t>
            </a:r>
          </a:p>
          <a:p>
            <a:endParaRPr lang="en-US" dirty="0"/>
          </a:p>
        </p:txBody>
      </p:sp>
    </p:spTree>
    <p:extLst>
      <p:ext uri="{BB962C8B-B14F-4D97-AF65-F5344CB8AC3E}">
        <p14:creationId xmlns:p14="http://schemas.microsoft.com/office/powerpoint/2010/main" val="237196634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Private Cloud </a:t>
            </a:r>
            <a:endParaRPr lang="en-US" dirty="0">
              <a:solidFill>
                <a:srgbClr val="FF0000"/>
              </a:solidFill>
            </a:endParaRPr>
          </a:p>
        </p:txBody>
      </p:sp>
      <p:sp>
        <p:nvSpPr>
          <p:cNvPr id="3" name="Content Placeholder 2"/>
          <p:cNvSpPr>
            <a:spLocks noGrp="1"/>
          </p:cNvSpPr>
          <p:nvPr>
            <p:ph idx="1"/>
          </p:nvPr>
        </p:nvSpPr>
        <p:spPr/>
        <p:txBody>
          <a:bodyPr/>
          <a:lstStyle/>
          <a:p>
            <a:r>
              <a:rPr lang="en-US" dirty="0"/>
              <a:t>In a private cloud, the cloud infrastructure is operated solely for a specific organization, and is managed by the organization or a third party.</a:t>
            </a:r>
          </a:p>
          <a:p>
            <a:pPr lvl="0"/>
            <a:r>
              <a:rPr lang="en-US" dirty="0"/>
              <a:t>A private cloud environment is often the first step for a corporation prior to adopting a public cloud initiative. Corporations have discovered the benefits of consolidating shared services on virtualized hardware deployed from a primary datacenter to serve local and remote users. </a:t>
            </a:r>
          </a:p>
          <a:p>
            <a:endParaRPr lang="en-US" dirty="0"/>
          </a:p>
        </p:txBody>
      </p:sp>
    </p:spTree>
    <p:extLst>
      <p:ext uri="{BB962C8B-B14F-4D97-AF65-F5344CB8AC3E}">
        <p14:creationId xmlns:p14="http://schemas.microsoft.com/office/powerpoint/2010/main" val="351385816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Hybrid Cloud</a:t>
            </a:r>
            <a:endParaRPr lang="en-US" dirty="0">
              <a:solidFill>
                <a:srgbClr val="FF0000"/>
              </a:solidFill>
            </a:endParaRPr>
          </a:p>
        </p:txBody>
      </p:sp>
      <p:sp>
        <p:nvSpPr>
          <p:cNvPr id="3" name="Content Placeholder 2"/>
          <p:cNvSpPr>
            <a:spLocks noGrp="1"/>
          </p:cNvSpPr>
          <p:nvPr>
            <p:ph idx="1"/>
          </p:nvPr>
        </p:nvSpPr>
        <p:spPr/>
        <p:txBody>
          <a:bodyPr/>
          <a:lstStyle/>
          <a:p>
            <a:pPr lvl="0"/>
            <a:r>
              <a:rPr lang="en-US" dirty="0"/>
              <a:t>A hybrid cloud environment consists of some portion of computing resources on-site (on premise) and off-site (public cloud). By integrating public cloud services, users can leverage cloud solutions for specific functions that are too costly to maintain </a:t>
            </a:r>
            <a:r>
              <a:rPr lang="en-US" dirty="0" err="1"/>
              <a:t>on-premise</a:t>
            </a:r>
            <a:r>
              <a:rPr lang="en-US" dirty="0"/>
              <a:t> such as virtual server disaster recovery, backups and test/development environments.  </a:t>
            </a:r>
          </a:p>
          <a:p>
            <a:endParaRPr lang="en-US" dirty="0"/>
          </a:p>
        </p:txBody>
      </p:sp>
    </p:spTree>
    <p:extLst>
      <p:ext uri="{BB962C8B-B14F-4D97-AF65-F5344CB8AC3E}">
        <p14:creationId xmlns:p14="http://schemas.microsoft.com/office/powerpoint/2010/main" val="88945398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Community Cloud </a:t>
            </a:r>
            <a:endParaRPr lang="en-US" dirty="0">
              <a:solidFill>
                <a:srgbClr val="FF0000"/>
              </a:solidFill>
            </a:endParaRPr>
          </a:p>
        </p:txBody>
      </p:sp>
      <p:sp>
        <p:nvSpPr>
          <p:cNvPr id="3" name="Content Placeholder 2"/>
          <p:cNvSpPr>
            <a:spLocks noGrp="1"/>
          </p:cNvSpPr>
          <p:nvPr>
            <p:ph idx="1"/>
          </p:nvPr>
        </p:nvSpPr>
        <p:spPr/>
        <p:txBody>
          <a:bodyPr/>
          <a:lstStyle/>
          <a:p>
            <a:r>
              <a:rPr lang="en-US" dirty="0"/>
              <a:t>Community clouds usually exist where a limited number of customers with similar IT requirements share an infrastructure provided by a single supplier. The costs of the services are spread between the customers so this model is better, from an economic point of view, than a single tenant arrangement. Although the cost savings are likely to be greater in a public cloud environment, community cloud users generally benefit from greater security and privacy, which may be important for policy reasons.</a:t>
            </a:r>
          </a:p>
        </p:txBody>
      </p:sp>
    </p:spTree>
    <p:extLst>
      <p:ext uri="{BB962C8B-B14F-4D97-AF65-F5344CB8AC3E}">
        <p14:creationId xmlns:p14="http://schemas.microsoft.com/office/powerpoint/2010/main" val="47372389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Advantages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Access to resources </a:t>
            </a:r>
          </a:p>
          <a:p>
            <a:r>
              <a:rPr lang="en-US" dirty="0" smtClean="0"/>
              <a:t>Mobility </a:t>
            </a:r>
          </a:p>
          <a:p>
            <a:r>
              <a:rPr lang="en-US" dirty="0"/>
              <a:t>Easily </a:t>
            </a:r>
            <a:r>
              <a:rPr lang="en-US" dirty="0" smtClean="0"/>
              <a:t>scalable</a:t>
            </a:r>
          </a:p>
          <a:p>
            <a:r>
              <a:rPr lang="en-US" dirty="0"/>
              <a:t>Data security and storage </a:t>
            </a:r>
            <a:r>
              <a:rPr lang="en-US" dirty="0" smtClean="0"/>
              <a:t>capacity</a:t>
            </a:r>
          </a:p>
          <a:p>
            <a:r>
              <a:rPr lang="en-US" dirty="0"/>
              <a:t>Cost </a:t>
            </a:r>
            <a:r>
              <a:rPr lang="en-US" dirty="0" smtClean="0"/>
              <a:t>savings</a:t>
            </a:r>
          </a:p>
          <a:p>
            <a:r>
              <a:rPr lang="en-US" dirty="0"/>
              <a:t>Maintenance and </a:t>
            </a:r>
            <a:r>
              <a:rPr lang="en-US" dirty="0" smtClean="0"/>
              <a:t>support</a:t>
            </a:r>
          </a:p>
          <a:p>
            <a:r>
              <a:rPr lang="en-US" dirty="0"/>
              <a:t>Environmentally </a:t>
            </a:r>
            <a:r>
              <a:rPr lang="en-US" dirty="0" smtClean="0"/>
              <a:t>friendly</a:t>
            </a:r>
          </a:p>
          <a:p>
            <a:r>
              <a:rPr lang="en-US" dirty="0"/>
              <a:t>Free trials</a:t>
            </a:r>
          </a:p>
        </p:txBody>
      </p:sp>
    </p:spTree>
    <p:extLst>
      <p:ext uri="{BB962C8B-B14F-4D97-AF65-F5344CB8AC3E}">
        <p14:creationId xmlns:p14="http://schemas.microsoft.com/office/powerpoint/2010/main" val="130983812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724" y="3288551"/>
            <a:ext cx="10515600" cy="4351338"/>
          </a:xfrm>
        </p:spPr>
        <p:txBody>
          <a:bodyPr/>
          <a:lstStyle/>
          <a:p>
            <a:pPr algn="ctr"/>
            <a:r>
              <a:rPr lang="en-US" dirty="0">
                <a:solidFill>
                  <a:schemeClr val="bg1"/>
                </a:solidFill>
                <a:hlinkClick r:id="rId3"/>
              </a:rPr>
              <a:t>https://</a:t>
            </a:r>
            <a:r>
              <a:rPr lang="en-US" dirty="0" smtClean="0">
                <a:solidFill>
                  <a:schemeClr val="bg1"/>
                </a:solidFill>
                <a:hlinkClick r:id="rId3"/>
              </a:rPr>
              <a:t>www.facebook.com/mdckerala</a:t>
            </a:r>
            <a:endParaRPr lang="en-US" dirty="0" smtClean="0">
              <a:solidFill>
                <a:schemeClr val="bg1"/>
              </a:solidFill>
            </a:endParaRPr>
          </a:p>
          <a:p>
            <a:pPr algn="ctr"/>
            <a:r>
              <a:rPr lang="en-US" dirty="0">
                <a:solidFill>
                  <a:schemeClr val="bg1"/>
                </a:solidFill>
                <a:hlinkClick r:id="rId4"/>
              </a:rPr>
              <a:t>https://www.facebook.com/groups/mdckerala</a:t>
            </a:r>
            <a:r>
              <a:rPr lang="en-US" dirty="0" smtClean="0">
                <a:solidFill>
                  <a:schemeClr val="bg1"/>
                </a:solidFill>
                <a:hlinkClick r:id="rId4"/>
              </a:rPr>
              <a:t>/</a:t>
            </a:r>
            <a:endParaRPr lang="en-US" dirty="0" smtClean="0">
              <a:solidFill>
                <a:schemeClr val="bg1"/>
              </a:solidFill>
            </a:endParaRPr>
          </a:p>
          <a:p>
            <a:pPr algn="ctr"/>
            <a:endParaRPr lang="en-US" dirty="0" smtClean="0">
              <a:solidFill>
                <a:schemeClr val="bg1"/>
              </a:solidFill>
            </a:endParaRPr>
          </a:p>
          <a:p>
            <a:endParaRPr lang="en-US" dirty="0">
              <a:solidFill>
                <a:schemeClr val="bg1"/>
              </a:solidFil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7661" y="109252"/>
            <a:ext cx="5436705" cy="2718353"/>
          </a:xfrm>
          <a:prstGeom prst="rect">
            <a:avLst/>
          </a:prstGeom>
        </p:spPr>
      </p:pic>
    </p:spTree>
    <p:extLst>
      <p:ext uri="{BB962C8B-B14F-4D97-AF65-F5344CB8AC3E}">
        <p14:creationId xmlns:p14="http://schemas.microsoft.com/office/powerpoint/2010/main" val="295037026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Mohammed Ramees P</a:t>
            </a:r>
            <a:endParaRPr lang="en-US" dirty="0"/>
          </a:p>
        </p:txBody>
      </p:sp>
      <p:pic>
        <p:nvPicPr>
          <p:cNvPr id="2" name="Picture 1"/>
          <p:cNvPicPr>
            <a:picLocks noChangeAspect="1"/>
          </p:cNvPicPr>
          <p:nvPr/>
        </p:nvPicPr>
        <p:blipFill>
          <a:blip r:embed="rId2"/>
          <a:stretch>
            <a:fillRect/>
          </a:stretch>
        </p:blipFill>
        <p:spPr>
          <a:xfrm>
            <a:off x="269303" y="3490253"/>
            <a:ext cx="6611303" cy="2404110"/>
          </a:xfrm>
          <a:prstGeom prst="rect">
            <a:avLst/>
          </a:prstGeom>
        </p:spPr>
      </p:pic>
    </p:spTree>
    <p:extLst>
      <p:ext uri="{BB962C8B-B14F-4D97-AF65-F5344CB8AC3E}">
        <p14:creationId xmlns:p14="http://schemas.microsoft.com/office/powerpoint/2010/main" val="21946619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84" y="5960018"/>
            <a:ext cx="10758655" cy="606470"/>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0203" y="3083702"/>
            <a:ext cx="3223861" cy="690597"/>
          </a:xfrm>
          <a:prstGeom prst="rect">
            <a:avLst/>
          </a:prstGeom>
        </p:spPr>
      </p:pic>
    </p:spTree>
    <p:extLst>
      <p:ext uri="{BB962C8B-B14F-4D97-AF65-F5344CB8AC3E}">
        <p14:creationId xmlns:p14="http://schemas.microsoft.com/office/powerpoint/2010/main" val="3053046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solidFill>
                  <a:srgbClr val="FF0000"/>
                </a:solidFill>
              </a:rPr>
              <a:t>What is Cloud Computing ?</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A Cloud computing is the one that allows you to perform virtually any compute or data storage operation by provisioning and scaling the necessary resources on demand on a pay-as-you-go basis.</a:t>
            </a:r>
          </a:p>
        </p:txBody>
      </p:sp>
    </p:spTree>
    <p:extLst>
      <p:ext uri="{BB962C8B-B14F-4D97-AF65-F5344CB8AC3E}">
        <p14:creationId xmlns:p14="http://schemas.microsoft.com/office/powerpoint/2010/main" val="84229286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you should know ?</a:t>
            </a:r>
          </a:p>
        </p:txBody>
      </p:sp>
      <p:sp>
        <p:nvSpPr>
          <p:cNvPr id="3" name="Content Placeholder 2"/>
          <p:cNvSpPr>
            <a:spLocks noGrp="1"/>
          </p:cNvSpPr>
          <p:nvPr>
            <p:ph idx="1"/>
          </p:nvPr>
        </p:nvSpPr>
        <p:spPr/>
        <p:txBody>
          <a:bodyPr>
            <a:normAutofit lnSpcReduction="10000"/>
          </a:bodyPr>
          <a:lstStyle/>
          <a:p>
            <a:r>
              <a:rPr lang="en-US" dirty="0"/>
              <a:t>Basics of client / server architecture</a:t>
            </a:r>
          </a:p>
          <a:p>
            <a:r>
              <a:rPr lang="en-US" dirty="0"/>
              <a:t>More clients =&gt; more load =&gt; more resources to handle it</a:t>
            </a:r>
          </a:p>
          <a:p>
            <a:r>
              <a:rPr lang="en-US" dirty="0"/>
              <a:t>Qualities of a well architected application:</a:t>
            </a:r>
          </a:p>
          <a:p>
            <a:pPr lvl="1"/>
            <a:r>
              <a:rPr lang="en-US" dirty="0"/>
              <a:t>Availability</a:t>
            </a:r>
          </a:p>
          <a:p>
            <a:pPr lvl="1"/>
            <a:r>
              <a:rPr lang="en-US" dirty="0"/>
              <a:t>Reliability</a:t>
            </a:r>
          </a:p>
          <a:p>
            <a:pPr lvl="1"/>
            <a:r>
              <a:rPr lang="en-US" dirty="0"/>
              <a:t>Maintainability</a:t>
            </a:r>
          </a:p>
          <a:p>
            <a:r>
              <a:rPr lang="en-US" dirty="0"/>
              <a:t>To manifest these qualities, you need a strategy for expanding compute resources quickly as need </a:t>
            </a:r>
            <a:r>
              <a:rPr lang="en-US" dirty="0" smtClean="0"/>
              <a:t>arises</a:t>
            </a:r>
          </a:p>
          <a:p>
            <a:pPr lvl="1"/>
            <a:r>
              <a:rPr lang="en-US" dirty="0"/>
              <a:t>Scale up</a:t>
            </a:r>
          </a:p>
          <a:p>
            <a:pPr lvl="1"/>
            <a:r>
              <a:rPr lang="en-US" dirty="0"/>
              <a:t>Scale out</a:t>
            </a:r>
          </a:p>
          <a:p>
            <a:endParaRPr lang="en-US" dirty="0"/>
          </a:p>
          <a:p>
            <a:endParaRPr lang="en-US" dirty="0"/>
          </a:p>
        </p:txBody>
      </p:sp>
    </p:spTree>
    <p:extLst>
      <p:ext uri="{BB962C8B-B14F-4D97-AF65-F5344CB8AC3E}">
        <p14:creationId xmlns:p14="http://schemas.microsoft.com/office/powerpoint/2010/main" val="242075017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Scale up and Scale Out</a:t>
            </a:r>
            <a:endParaRPr lang="en-US" dirty="0">
              <a:solidFill>
                <a:srgbClr val="FF0000"/>
              </a:solidFill>
            </a:endParaRPr>
          </a:p>
        </p:txBody>
      </p:sp>
      <p:sp>
        <p:nvSpPr>
          <p:cNvPr id="3" name="Content Placeholder 2"/>
          <p:cNvSpPr>
            <a:spLocks noGrp="1"/>
          </p:cNvSpPr>
          <p:nvPr>
            <p:ph idx="1"/>
          </p:nvPr>
        </p:nvSpPr>
        <p:spPr/>
        <p:txBody>
          <a:bodyPr/>
          <a:lstStyle/>
          <a:p>
            <a:r>
              <a:rPr lang="en-US" dirty="0"/>
              <a:t>You typically choose to scale up when any single request demands more memory and processing power to complete</a:t>
            </a:r>
          </a:p>
          <a:p>
            <a:r>
              <a:rPr lang="en-US" dirty="0"/>
              <a:t> Conversely, you typically scale out when any single request requires less memory and processing power to complete</a:t>
            </a:r>
          </a:p>
          <a:p>
            <a:endParaRPr lang="en-US" dirty="0"/>
          </a:p>
        </p:txBody>
      </p:sp>
    </p:spTree>
    <p:extLst>
      <p:ext uri="{BB962C8B-B14F-4D97-AF65-F5344CB8AC3E}">
        <p14:creationId xmlns:p14="http://schemas.microsoft.com/office/powerpoint/2010/main" val="236327061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Redundancy </a:t>
            </a:r>
          </a:p>
        </p:txBody>
      </p:sp>
      <p:sp>
        <p:nvSpPr>
          <p:cNvPr id="3" name="Content Placeholder 2"/>
          <p:cNvSpPr>
            <a:spLocks noGrp="1"/>
          </p:cNvSpPr>
          <p:nvPr>
            <p:ph idx="1"/>
          </p:nvPr>
        </p:nvSpPr>
        <p:spPr/>
        <p:txBody>
          <a:bodyPr/>
          <a:lstStyle/>
          <a:p>
            <a:r>
              <a:rPr lang="en-US" dirty="0"/>
              <a:t>Importance of redundancy, takes different forms at various parts in the system.</a:t>
            </a:r>
          </a:p>
          <a:p>
            <a:pPr lvl="1"/>
            <a:r>
              <a:rPr lang="en-US" dirty="0"/>
              <a:t>Failover</a:t>
            </a:r>
          </a:p>
          <a:p>
            <a:pPr lvl="1"/>
            <a:r>
              <a:rPr lang="en-US" dirty="0"/>
              <a:t>Clustering</a:t>
            </a:r>
          </a:p>
          <a:p>
            <a:pPr lvl="1"/>
            <a:r>
              <a:rPr lang="en-US" dirty="0" smtClean="0"/>
              <a:t>Geo-redundancy</a:t>
            </a:r>
            <a:endParaRPr lang="en-US" dirty="0"/>
          </a:p>
        </p:txBody>
      </p:sp>
    </p:spTree>
    <p:extLst>
      <p:ext uri="{BB962C8B-B14F-4D97-AF65-F5344CB8AC3E}">
        <p14:creationId xmlns:p14="http://schemas.microsoft.com/office/powerpoint/2010/main" val="244728178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Flavors </a:t>
            </a:r>
            <a:endParaRPr lang="en-US" dirty="0">
              <a:solidFill>
                <a:srgbClr val="FF0000"/>
              </a:solidFill>
            </a:endParaRPr>
          </a:p>
        </p:txBody>
      </p:sp>
      <p:sp>
        <p:nvSpPr>
          <p:cNvPr id="3" name="Content Placeholder 2"/>
          <p:cNvSpPr>
            <a:spLocks noGrp="1"/>
          </p:cNvSpPr>
          <p:nvPr>
            <p:ph idx="1"/>
          </p:nvPr>
        </p:nvSpPr>
        <p:spPr/>
        <p:txBody>
          <a:bodyPr/>
          <a:lstStyle/>
          <a:p>
            <a:r>
              <a:rPr lang="en-US" dirty="0"/>
              <a:t>Infrastructure as a Service (</a:t>
            </a:r>
            <a:r>
              <a:rPr lang="en-US" dirty="0" err="1"/>
              <a:t>IaaS</a:t>
            </a:r>
            <a:r>
              <a:rPr lang="en-US" dirty="0" smtClean="0"/>
              <a:t>) </a:t>
            </a:r>
          </a:p>
          <a:p>
            <a:r>
              <a:rPr lang="en-US" dirty="0" smtClean="0"/>
              <a:t>Software </a:t>
            </a:r>
            <a:r>
              <a:rPr lang="en-US" dirty="0"/>
              <a:t>as </a:t>
            </a:r>
            <a:r>
              <a:rPr lang="en-US" dirty="0" smtClean="0"/>
              <a:t>a Service </a:t>
            </a:r>
            <a:r>
              <a:rPr lang="en-US" dirty="0"/>
              <a:t>(</a:t>
            </a:r>
            <a:r>
              <a:rPr lang="en-US" dirty="0" smtClean="0"/>
              <a:t>SaaS)</a:t>
            </a:r>
          </a:p>
          <a:p>
            <a:r>
              <a:rPr lang="en-US" dirty="0" smtClean="0"/>
              <a:t>Platform </a:t>
            </a:r>
            <a:r>
              <a:rPr lang="en-US" dirty="0"/>
              <a:t>as a Service (</a:t>
            </a:r>
            <a:r>
              <a:rPr lang="en-US" dirty="0" err="1"/>
              <a:t>PaaS</a:t>
            </a:r>
            <a:r>
              <a:rPr lang="en-US" dirty="0" smtClean="0"/>
              <a:t>)</a:t>
            </a:r>
            <a:endParaRPr lang="en-US" dirty="0"/>
          </a:p>
        </p:txBody>
      </p:sp>
    </p:spTree>
    <p:extLst>
      <p:ext uri="{BB962C8B-B14F-4D97-AF65-F5344CB8AC3E}">
        <p14:creationId xmlns:p14="http://schemas.microsoft.com/office/powerpoint/2010/main" val="14214053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as a Service</a:t>
            </a:r>
          </a:p>
        </p:txBody>
      </p:sp>
      <p:sp>
        <p:nvSpPr>
          <p:cNvPr id="3" name="Content Placeholder 2"/>
          <p:cNvSpPr>
            <a:spLocks noGrp="1"/>
          </p:cNvSpPr>
          <p:nvPr>
            <p:ph idx="1"/>
          </p:nvPr>
        </p:nvSpPr>
        <p:spPr/>
        <p:txBody>
          <a:bodyPr/>
          <a:lstStyle/>
          <a:p>
            <a:r>
              <a:rPr lang="en-US" dirty="0"/>
              <a:t>A pre made application is offered to the user along with all the supporting software.</a:t>
            </a:r>
          </a:p>
          <a:p>
            <a:r>
              <a:rPr lang="en-US" dirty="0"/>
              <a:t>Its functions remotely as a Web-based service.</a:t>
            </a:r>
          </a:p>
          <a:p>
            <a:r>
              <a:rPr lang="en-US" dirty="0"/>
              <a:t>You do not have control over nor are you responsible for the hardware on which the service is installed.</a:t>
            </a:r>
          </a:p>
          <a:p>
            <a:r>
              <a:rPr lang="en-US" dirty="0"/>
              <a:t>A vendor provides everything required to run the application, shielding you from all the underlying components</a:t>
            </a:r>
          </a:p>
          <a:p>
            <a:pPr marL="228600" lvl="1">
              <a:spcBef>
                <a:spcPts val="1000"/>
              </a:spcBef>
            </a:pPr>
            <a:r>
              <a:rPr lang="en-US" sz="2800" dirty="0"/>
              <a:t>Usually billed based on usage</a:t>
            </a:r>
          </a:p>
          <a:p>
            <a:endParaRPr lang="en-US" dirty="0" smtClean="0"/>
          </a:p>
          <a:p>
            <a:endParaRPr lang="en-US" dirty="0" smtClean="0"/>
          </a:p>
          <a:p>
            <a:endParaRPr lang="en-US" dirty="0"/>
          </a:p>
        </p:txBody>
      </p:sp>
    </p:spTree>
    <p:extLst>
      <p:ext uri="{BB962C8B-B14F-4D97-AF65-F5344CB8AC3E}">
        <p14:creationId xmlns:p14="http://schemas.microsoft.com/office/powerpoint/2010/main" val="71153205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Platform as a Service</a:t>
            </a:r>
          </a:p>
        </p:txBody>
      </p:sp>
      <p:sp>
        <p:nvSpPr>
          <p:cNvPr id="3" name="Content Placeholder 2"/>
          <p:cNvSpPr>
            <a:spLocks noGrp="1"/>
          </p:cNvSpPr>
          <p:nvPr>
            <p:ph idx="1"/>
          </p:nvPr>
        </p:nvSpPr>
        <p:spPr/>
        <p:txBody>
          <a:bodyPr/>
          <a:lstStyle/>
          <a:p>
            <a:r>
              <a:rPr lang="en-US" dirty="0"/>
              <a:t>In </a:t>
            </a:r>
            <a:r>
              <a:rPr lang="en-US" dirty="0" err="1"/>
              <a:t>PaaS</a:t>
            </a:r>
            <a:r>
              <a:rPr lang="en-US" dirty="0"/>
              <a:t>, an operating system, hardware, and network are provided, and the customer installs or develops its own software and applications.</a:t>
            </a:r>
          </a:p>
          <a:p>
            <a:r>
              <a:rPr lang="en-US" dirty="0"/>
              <a:t>It provides all of the facilities required to support the complete life cycle of building and delivering web applications and services entirely from the Internet</a:t>
            </a:r>
            <a:r>
              <a:rPr lang="en-US" dirty="0" smtClean="0"/>
              <a:t>.</a:t>
            </a:r>
          </a:p>
          <a:p>
            <a:endParaRPr lang="en-US" dirty="0"/>
          </a:p>
        </p:txBody>
      </p:sp>
    </p:spTree>
    <p:extLst>
      <p:ext uri="{BB962C8B-B14F-4D97-AF65-F5344CB8AC3E}">
        <p14:creationId xmlns:p14="http://schemas.microsoft.com/office/powerpoint/2010/main" val="429267546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Infrastructure as a Service</a:t>
            </a:r>
          </a:p>
        </p:txBody>
      </p:sp>
      <p:sp>
        <p:nvSpPr>
          <p:cNvPr id="3" name="Content Placeholder 2"/>
          <p:cNvSpPr>
            <a:spLocks noGrp="1"/>
          </p:cNvSpPr>
          <p:nvPr>
            <p:ph idx="1"/>
          </p:nvPr>
        </p:nvSpPr>
        <p:spPr/>
        <p:txBody>
          <a:bodyPr>
            <a:normAutofit/>
          </a:bodyPr>
          <a:lstStyle/>
          <a:p>
            <a:r>
              <a:rPr lang="en-US" dirty="0" smtClean="0"/>
              <a:t>The </a:t>
            </a:r>
            <a:r>
              <a:rPr lang="en-US" dirty="0" err="1"/>
              <a:t>IaaS</a:t>
            </a:r>
            <a:r>
              <a:rPr lang="en-US" dirty="0"/>
              <a:t> model provides just the hardware and network; the customer installs or develops its own operating systems, software and applications.</a:t>
            </a:r>
          </a:p>
          <a:p>
            <a:r>
              <a:rPr lang="en-US" dirty="0"/>
              <a:t>It is the delivery of technology infrastructure as an on demand scalable service</a:t>
            </a:r>
          </a:p>
          <a:p>
            <a:r>
              <a:rPr lang="en-US" dirty="0"/>
              <a:t> The lower levels of the stack are managed by the vendor.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268825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969</Words>
  <Application>Microsoft Office PowerPoint</Application>
  <PresentationFormat>Widescreen</PresentationFormat>
  <Paragraphs>91</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vt:lpstr>
      <vt:lpstr>Office Theme</vt:lpstr>
      <vt:lpstr>Microsoft Azure Camp</vt:lpstr>
      <vt:lpstr>What is Cloud Computing ?</vt:lpstr>
      <vt:lpstr>What you should know ?</vt:lpstr>
      <vt:lpstr>Scale up and Scale Out</vt:lpstr>
      <vt:lpstr>Redundancy </vt:lpstr>
      <vt:lpstr>Flavors </vt:lpstr>
      <vt:lpstr>Software as a Service</vt:lpstr>
      <vt:lpstr>Platform as a Service</vt:lpstr>
      <vt:lpstr>Infrastructure as a Service</vt:lpstr>
      <vt:lpstr>Types </vt:lpstr>
      <vt:lpstr>Public cloud</vt:lpstr>
      <vt:lpstr>Private Cloud </vt:lpstr>
      <vt:lpstr>Hybrid Cloud</vt:lpstr>
      <vt:lpstr>Community Cloud </vt:lpstr>
      <vt:lpstr>Advantages</vt:lpstr>
      <vt:lpstr>PowerPoint Presentation</vt:lpstr>
      <vt:lpstr>Mohammed Ramees 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Mohammed Ramees</dc:creator>
  <cp:lastModifiedBy>Mohammed Ramees</cp:lastModifiedBy>
  <cp:revision>25</cp:revision>
  <dcterms:created xsi:type="dcterms:W3CDTF">2015-06-12T14:36:10Z</dcterms:created>
  <dcterms:modified xsi:type="dcterms:W3CDTF">2015-09-17T04:09:04Z</dcterms:modified>
</cp:coreProperties>
</file>