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4"/>
  </p:sldMasterIdLst>
  <p:sldIdLst>
    <p:sldId id="256" r:id="rId5"/>
    <p:sldId id="259" r:id="rId6"/>
    <p:sldId id="260" r:id="rId7"/>
    <p:sldId id="261" r:id="rId8"/>
    <p:sldId id="264" r:id="rId9"/>
    <p:sldId id="263" r:id="rId10"/>
    <p:sldId id="265" r:id="rId11"/>
    <p:sldId id="267" r:id="rId12"/>
    <p:sldId id="268" r:id="rId13"/>
    <p:sldId id="270" r:id="rId14"/>
    <p:sldId id="271" r:id="rId15"/>
    <p:sldId id="272" r:id="rId16"/>
    <p:sldId id="273" r:id="rId17"/>
    <p:sldId id="274" r:id="rId18"/>
    <p:sldId id="275" r:id="rId19"/>
    <p:sldId id="276" r:id="rId20"/>
    <p:sldId id="277" r:id="rId21"/>
    <p:sldId id="279" r:id="rId22"/>
    <p:sldId id="280" r:id="rId23"/>
    <p:sldId id="282" r:id="rId24"/>
    <p:sldId id="283" r:id="rId25"/>
    <p:sldId id="284" r:id="rId26"/>
    <p:sldId id="285" r:id="rId27"/>
    <p:sldId id="286" r:id="rId28"/>
    <p:sldId id="287" r:id="rId29"/>
    <p:sldId id="289" r:id="rId30"/>
    <p:sldId id="29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9" autoAdjust="0"/>
    <p:restoredTop sz="94619" autoAdjust="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90C5B-8BC8-A728-3969-2FAB6E0837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F829D5-D8C3-17B7-633D-C9F6C53BB1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DADC42-05AE-24B6-5AF3-346C009A9A0D}"/>
              </a:ext>
            </a:extLst>
          </p:cNvPr>
          <p:cNvSpPr>
            <a:spLocks noGrp="1"/>
          </p:cNvSpPr>
          <p:nvPr>
            <p:ph type="dt" sz="half" idx="10"/>
          </p:nvPr>
        </p:nvSpPr>
        <p:spPr/>
        <p:txBody>
          <a:bodyPr/>
          <a:lstStyle/>
          <a:p>
            <a:fld id="{EA0C0817-A112-4847-8014-A94B7D2A4EA3}" type="datetime1">
              <a:rPr lang="en-US" smtClean="0"/>
              <a:t>10/11/2023</a:t>
            </a:fld>
            <a:endParaRPr lang="en-US" dirty="0"/>
          </a:p>
        </p:txBody>
      </p:sp>
      <p:sp>
        <p:nvSpPr>
          <p:cNvPr id="5" name="Footer Placeholder 4">
            <a:extLst>
              <a:ext uri="{FF2B5EF4-FFF2-40B4-BE49-F238E27FC236}">
                <a16:creationId xmlns:a16="http://schemas.microsoft.com/office/drawing/2014/main" id="{B42ED8F2-07A7-6E9B-EBCB-CEBCC594C5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75AAA0C-C39F-901D-D9A1-39ABA78C6E39}"/>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83847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1315C-AFF9-E366-24C0-54B97ABBC1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D2F258-5D76-387B-55EC-4B1A9C7B8C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470931-2069-4384-C611-4D2E6BAF2F48}"/>
              </a:ext>
            </a:extLst>
          </p:cNvPr>
          <p:cNvSpPr>
            <a:spLocks noGrp="1"/>
          </p:cNvSpPr>
          <p:nvPr>
            <p:ph type="dt" sz="half" idx="10"/>
          </p:nvPr>
        </p:nvSpPr>
        <p:spPr/>
        <p:txBody>
          <a:bodyPr/>
          <a:lstStyle/>
          <a:p>
            <a:fld id="{134F40B7-36AB-4376-BE14-EF7004D79BB9}" type="datetime1">
              <a:rPr lang="en-US" smtClean="0"/>
              <a:t>10/11/2023</a:t>
            </a:fld>
            <a:endParaRPr lang="en-US" dirty="0"/>
          </a:p>
        </p:txBody>
      </p:sp>
      <p:sp>
        <p:nvSpPr>
          <p:cNvPr id="5" name="Footer Placeholder 4">
            <a:extLst>
              <a:ext uri="{FF2B5EF4-FFF2-40B4-BE49-F238E27FC236}">
                <a16:creationId xmlns:a16="http://schemas.microsoft.com/office/drawing/2014/main" id="{BB797B74-0290-CF5C-6D42-2D620D522E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F94A08-EA53-5D77-3BB0-402EA9742A40}"/>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55358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C8E7F5-95F1-99D3-FFD0-1F7C3C0D31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7B1F88-1A2E-6B91-DC28-EA5D837EF9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3C311C-4EA3-E7BD-ADC2-776EF7ECA93F}"/>
              </a:ext>
            </a:extLst>
          </p:cNvPr>
          <p:cNvSpPr>
            <a:spLocks noGrp="1"/>
          </p:cNvSpPr>
          <p:nvPr>
            <p:ph type="dt" sz="half" idx="10"/>
          </p:nvPr>
        </p:nvSpPr>
        <p:spPr/>
        <p:txBody>
          <a:bodyPr/>
          <a:lstStyle/>
          <a:p>
            <a:fld id="{FF87CAB8-DCAE-46A5-AADA-B3FAD11A54E0}" type="datetime1">
              <a:rPr lang="en-US" smtClean="0"/>
              <a:t>10/11/2023</a:t>
            </a:fld>
            <a:endParaRPr lang="en-US" dirty="0"/>
          </a:p>
        </p:txBody>
      </p:sp>
      <p:sp>
        <p:nvSpPr>
          <p:cNvPr id="5" name="Footer Placeholder 4">
            <a:extLst>
              <a:ext uri="{FF2B5EF4-FFF2-40B4-BE49-F238E27FC236}">
                <a16:creationId xmlns:a16="http://schemas.microsoft.com/office/drawing/2014/main" id="{6A589D0B-F0F6-E0FC-1D8E-3DADAB598CB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4F8350-0EFE-B1B6-9795-5B5372F80DD2}"/>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126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50C1-203F-F23C-F326-76372F2F9F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DC1CF4-DB33-BBF0-58D2-C8A20F7FC6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41C9C8-80E3-5B57-79CF-8017DFDCB9BA}"/>
              </a:ext>
            </a:extLst>
          </p:cNvPr>
          <p:cNvSpPr>
            <a:spLocks noGrp="1"/>
          </p:cNvSpPr>
          <p:nvPr>
            <p:ph type="dt" sz="half" idx="10"/>
          </p:nvPr>
        </p:nvSpPr>
        <p:spPr/>
        <p:txBody>
          <a:bodyPr/>
          <a:lstStyle/>
          <a:p>
            <a:fld id="{7332B432-ACDA-4023-A761-2BAB76577B62}" type="datetime1">
              <a:rPr lang="en-US" smtClean="0"/>
              <a:t>10/11/2023</a:t>
            </a:fld>
            <a:endParaRPr lang="en-US" dirty="0"/>
          </a:p>
        </p:txBody>
      </p:sp>
      <p:sp>
        <p:nvSpPr>
          <p:cNvPr id="5" name="Footer Placeholder 4">
            <a:extLst>
              <a:ext uri="{FF2B5EF4-FFF2-40B4-BE49-F238E27FC236}">
                <a16:creationId xmlns:a16="http://schemas.microsoft.com/office/drawing/2014/main" id="{90E53F26-38EF-69C7-2A33-6F3F329AA8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E2322B3-7715-D476-17FA-2237663C38BC}"/>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10072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E3587-1C93-D94C-E788-8CE58EBD22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547F03-B36A-64A7-51A6-AEB325EFE0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565E68-1C63-FD69-7FAD-0F33C67E0E2E}"/>
              </a:ext>
            </a:extLst>
          </p:cNvPr>
          <p:cNvSpPr>
            <a:spLocks noGrp="1"/>
          </p:cNvSpPr>
          <p:nvPr>
            <p:ph type="dt" sz="half" idx="10"/>
          </p:nvPr>
        </p:nvSpPr>
        <p:spPr/>
        <p:txBody>
          <a:bodyPr/>
          <a:lstStyle/>
          <a:p>
            <a:fld id="{D9C646AA-F36E-4540-911D-FFFC0A0EF24A}" type="datetime1">
              <a:rPr lang="en-US" smtClean="0"/>
              <a:t>10/11/2023</a:t>
            </a:fld>
            <a:endParaRPr lang="en-US" dirty="0"/>
          </a:p>
        </p:txBody>
      </p:sp>
      <p:sp>
        <p:nvSpPr>
          <p:cNvPr id="5" name="Footer Placeholder 4">
            <a:extLst>
              <a:ext uri="{FF2B5EF4-FFF2-40B4-BE49-F238E27FC236}">
                <a16:creationId xmlns:a16="http://schemas.microsoft.com/office/drawing/2014/main" id="{2D741AD1-E400-04E5-670F-4833FABE74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292AD6-0D48-8FA9-E759-9FCB4E19006C}"/>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96029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AAC04-4922-F92B-B55C-D8535F5721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38AE29-3983-9026-EEDD-905868A2C0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A92270-33C5-16FF-FCE2-E2F31A75FD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EFA415-D72D-CFAB-4BA2-4F6C727BD3AD}"/>
              </a:ext>
            </a:extLst>
          </p:cNvPr>
          <p:cNvSpPr>
            <a:spLocks noGrp="1"/>
          </p:cNvSpPr>
          <p:nvPr>
            <p:ph type="dt" sz="half" idx="10"/>
          </p:nvPr>
        </p:nvSpPr>
        <p:spPr/>
        <p:txBody>
          <a:bodyPr/>
          <a:lstStyle/>
          <a:p>
            <a:fld id="{69186D26-FA5F-4637-B602-B7C2DC34CFD4}" type="datetime1">
              <a:rPr lang="en-US" smtClean="0"/>
              <a:t>10/11/2023</a:t>
            </a:fld>
            <a:endParaRPr lang="en-US" dirty="0"/>
          </a:p>
        </p:txBody>
      </p:sp>
      <p:sp>
        <p:nvSpPr>
          <p:cNvPr id="6" name="Footer Placeholder 5">
            <a:extLst>
              <a:ext uri="{FF2B5EF4-FFF2-40B4-BE49-F238E27FC236}">
                <a16:creationId xmlns:a16="http://schemas.microsoft.com/office/drawing/2014/main" id="{60D1A1B7-64D1-75CD-EE31-304704417ED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96E64B2-928B-6B10-E2A3-DA1495F6EC0B}"/>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0197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108ED-9C99-975A-7EEA-1D9A7334BFB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3A655A-578F-7066-4503-4474BC670E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CA5DEF-2937-63C7-700F-00FFF59F9F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BBF2DE-1165-AA72-5317-484113D902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8B6664-F3C4-EB52-5787-CE30E27857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92CEE0-6BA5-67E1-CF17-E7845DD41C6B}"/>
              </a:ext>
            </a:extLst>
          </p:cNvPr>
          <p:cNvSpPr>
            <a:spLocks noGrp="1"/>
          </p:cNvSpPr>
          <p:nvPr>
            <p:ph type="dt" sz="half" idx="10"/>
          </p:nvPr>
        </p:nvSpPr>
        <p:spPr/>
        <p:txBody>
          <a:bodyPr/>
          <a:lstStyle/>
          <a:p>
            <a:fld id="{8A7F15D8-96D1-4781-BC50-CA8A088B2FE4}" type="datetime1">
              <a:rPr lang="en-US" smtClean="0"/>
              <a:t>10/11/2023</a:t>
            </a:fld>
            <a:endParaRPr lang="en-US" dirty="0"/>
          </a:p>
        </p:txBody>
      </p:sp>
      <p:sp>
        <p:nvSpPr>
          <p:cNvPr id="8" name="Footer Placeholder 7">
            <a:extLst>
              <a:ext uri="{FF2B5EF4-FFF2-40B4-BE49-F238E27FC236}">
                <a16:creationId xmlns:a16="http://schemas.microsoft.com/office/drawing/2014/main" id="{9E95F071-550F-B3FB-9FB8-0964305B5F0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954697A-10E0-3638-5E5D-114A40417D8F}"/>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36021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AEE21-D67B-BDAC-0B10-918019AEB9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789835-CE74-DE30-7FBC-9550796F9A94}"/>
              </a:ext>
            </a:extLst>
          </p:cNvPr>
          <p:cNvSpPr>
            <a:spLocks noGrp="1"/>
          </p:cNvSpPr>
          <p:nvPr>
            <p:ph type="dt" sz="half" idx="10"/>
          </p:nvPr>
        </p:nvSpPr>
        <p:spPr/>
        <p:txBody>
          <a:bodyPr/>
          <a:lstStyle/>
          <a:p>
            <a:fld id="{F9A96C99-B8F8-4528-BD05-0E16E943DC09}" type="datetime1">
              <a:rPr lang="en-US" smtClean="0"/>
              <a:t>10/11/2023</a:t>
            </a:fld>
            <a:endParaRPr lang="en-US" dirty="0"/>
          </a:p>
        </p:txBody>
      </p:sp>
      <p:sp>
        <p:nvSpPr>
          <p:cNvPr id="4" name="Footer Placeholder 3">
            <a:extLst>
              <a:ext uri="{FF2B5EF4-FFF2-40B4-BE49-F238E27FC236}">
                <a16:creationId xmlns:a16="http://schemas.microsoft.com/office/drawing/2014/main" id="{6566A1D7-D909-96F4-CD15-E2FC6FCCCD5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E7A771A-38A1-E7B5-A31E-A2CA53625DBD}"/>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96490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05E084-B1FD-8815-9DE1-ACC5C3671460}"/>
              </a:ext>
            </a:extLst>
          </p:cNvPr>
          <p:cNvSpPr>
            <a:spLocks noGrp="1"/>
          </p:cNvSpPr>
          <p:nvPr>
            <p:ph type="dt" sz="half" idx="10"/>
          </p:nvPr>
        </p:nvSpPr>
        <p:spPr/>
        <p:txBody>
          <a:bodyPr/>
          <a:lstStyle/>
          <a:p>
            <a:fld id="{03636942-C211-4B28-8DBD-C953E00AF71B}" type="datetime1">
              <a:rPr lang="en-US" smtClean="0"/>
              <a:t>10/11/2023</a:t>
            </a:fld>
            <a:endParaRPr lang="en-US" dirty="0"/>
          </a:p>
        </p:txBody>
      </p:sp>
      <p:sp>
        <p:nvSpPr>
          <p:cNvPr id="3" name="Footer Placeholder 2">
            <a:extLst>
              <a:ext uri="{FF2B5EF4-FFF2-40B4-BE49-F238E27FC236}">
                <a16:creationId xmlns:a16="http://schemas.microsoft.com/office/drawing/2014/main" id="{AF383728-DCA2-A082-819D-C61EB8A2EF5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6D6E08F-C81D-CB46-F036-CDFEE7DB923C}"/>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0082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CAB9E-F742-C240-3655-BDB116FD4D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0F8503-F680-5D5F-D95B-B6BC80008B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AD0C855-6852-646B-4A61-F1FCC82E7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780DB9-8308-D9A0-9316-BA139A78487C}"/>
              </a:ext>
            </a:extLst>
          </p:cNvPr>
          <p:cNvSpPr>
            <a:spLocks noGrp="1"/>
          </p:cNvSpPr>
          <p:nvPr>
            <p:ph type="dt" sz="half" idx="10"/>
          </p:nvPr>
        </p:nvSpPr>
        <p:spPr/>
        <p:txBody>
          <a:bodyPr/>
          <a:lstStyle/>
          <a:p>
            <a:fld id="{7E8D12A6-918A-48BD-8CB9-CA713993B0EA}" type="datetime1">
              <a:rPr lang="en-US" smtClean="0"/>
              <a:t>10/11/2023</a:t>
            </a:fld>
            <a:endParaRPr lang="en-US" dirty="0"/>
          </a:p>
        </p:txBody>
      </p:sp>
      <p:sp>
        <p:nvSpPr>
          <p:cNvPr id="6" name="Footer Placeholder 5">
            <a:extLst>
              <a:ext uri="{FF2B5EF4-FFF2-40B4-BE49-F238E27FC236}">
                <a16:creationId xmlns:a16="http://schemas.microsoft.com/office/drawing/2014/main" id="{BEF9A58E-DCB4-E3E1-8199-92CD68AF2BB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C172633-7BA4-C4B2-3901-3757E5B8A843}"/>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61443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6D74-615B-8BBF-3144-F69EBE887B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89D124-14DF-29E6-446A-8E60A9F54B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E39F46-F0B5-89A7-8F2C-BFF2709FC2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E9048-A1C0-0EA9-C854-869124DC8D97}"/>
              </a:ext>
            </a:extLst>
          </p:cNvPr>
          <p:cNvSpPr>
            <a:spLocks noGrp="1"/>
          </p:cNvSpPr>
          <p:nvPr>
            <p:ph type="dt" sz="half" idx="10"/>
          </p:nvPr>
        </p:nvSpPr>
        <p:spPr/>
        <p:txBody>
          <a:bodyPr/>
          <a:lstStyle/>
          <a:p>
            <a:fld id="{E778CE86-875F-4587-BCF6-FA054AFC0D53}" type="datetime1">
              <a:rPr lang="en-US" smtClean="0"/>
              <a:pPr/>
              <a:t>10/11/2023</a:t>
            </a:fld>
            <a:endParaRPr lang="en-US" dirty="0"/>
          </a:p>
        </p:txBody>
      </p:sp>
      <p:sp>
        <p:nvSpPr>
          <p:cNvPr id="6" name="Footer Placeholder 5">
            <a:extLst>
              <a:ext uri="{FF2B5EF4-FFF2-40B4-BE49-F238E27FC236}">
                <a16:creationId xmlns:a16="http://schemas.microsoft.com/office/drawing/2014/main" id="{51E4AC01-AA88-4945-3CCA-31D93C0200E6}"/>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AC4CE1B3-2FDD-724F-31D4-5BE23E1A38D4}"/>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226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7C59A6-D75B-8759-EFAB-A8461D8653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3A3874-8590-92B8-CB63-5C9070309E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9FDC59-8951-7116-62F7-187C9EDE63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t>10/11/2023</a:t>
            </a:fld>
            <a:endParaRPr lang="en-US" dirty="0"/>
          </a:p>
        </p:txBody>
      </p:sp>
      <p:sp>
        <p:nvSpPr>
          <p:cNvPr id="5" name="Footer Placeholder 4">
            <a:extLst>
              <a:ext uri="{FF2B5EF4-FFF2-40B4-BE49-F238E27FC236}">
                <a16:creationId xmlns:a16="http://schemas.microsoft.com/office/drawing/2014/main" id="{AE6B0681-D42B-57EB-7AB4-3E7C42C16E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DC3CE73-0D47-971A-41F1-10BA562F14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267507735"/>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kshayadayalan03@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C58B-C441-8381-8B3A-EA4ACE0227D2}"/>
              </a:ext>
            </a:extLst>
          </p:cNvPr>
          <p:cNvSpPr>
            <a:spLocks noGrp="1"/>
          </p:cNvSpPr>
          <p:nvPr>
            <p:ph type="ctrTitle"/>
          </p:nvPr>
        </p:nvSpPr>
        <p:spPr>
          <a:xfrm>
            <a:off x="2909111" y="1219200"/>
            <a:ext cx="5507102" cy="1980369"/>
          </a:xfrm>
        </p:spPr>
        <p:txBody>
          <a:bodyPr/>
          <a:lstStyle/>
          <a:p>
            <a:r>
              <a:rPr lang="en-IN" sz="3600" b="1" dirty="0"/>
              <a:t>INNOVATION  IN HOUSE PRICE PREDICT0R</a:t>
            </a:r>
            <a:br>
              <a:rPr lang="en-IN" sz="3600" b="1" dirty="0"/>
            </a:br>
            <a:r>
              <a:rPr lang="en-IN" sz="3600" b="1" dirty="0"/>
              <a:t>(PHASE 2)</a:t>
            </a:r>
          </a:p>
        </p:txBody>
      </p:sp>
      <p:sp>
        <p:nvSpPr>
          <p:cNvPr id="3" name="Subtitle 2">
            <a:extLst>
              <a:ext uri="{FF2B5EF4-FFF2-40B4-BE49-F238E27FC236}">
                <a16:creationId xmlns:a16="http://schemas.microsoft.com/office/drawing/2014/main" id="{4E06227F-644E-BF9A-48B1-510D1E527E9D}"/>
              </a:ext>
            </a:extLst>
          </p:cNvPr>
          <p:cNvSpPr>
            <a:spLocks noGrp="1"/>
          </p:cNvSpPr>
          <p:nvPr>
            <p:ph type="subTitle" idx="1"/>
          </p:nvPr>
        </p:nvSpPr>
        <p:spPr>
          <a:xfrm>
            <a:off x="3293706" y="4171616"/>
            <a:ext cx="8360230" cy="1655762"/>
          </a:xfrm>
        </p:spPr>
        <p:txBody>
          <a:bodyPr>
            <a:normAutofit fontScale="77500" lnSpcReduction="20000"/>
          </a:bodyPr>
          <a:lstStyle/>
          <a:p>
            <a:r>
              <a:rPr lang="en-IN" dirty="0"/>
              <a:t> NAME: D.AKSHAYA</a:t>
            </a:r>
          </a:p>
          <a:p>
            <a:r>
              <a:rPr lang="en-IN" dirty="0"/>
              <a:t>BE(CSE)3</a:t>
            </a:r>
            <a:r>
              <a:rPr lang="en-IN" baseline="30000" dirty="0"/>
              <a:t>RD</a:t>
            </a:r>
            <a:r>
              <a:rPr lang="en-IN" dirty="0"/>
              <a:t> YEAR</a:t>
            </a:r>
          </a:p>
          <a:p>
            <a:r>
              <a:rPr lang="en-IN" dirty="0"/>
              <a:t>                                        EMAIL ID: </a:t>
            </a:r>
            <a:r>
              <a:rPr lang="en-IN" dirty="0">
                <a:hlinkClick r:id="rId2"/>
              </a:rPr>
              <a:t>akshayadayalan03@gmail.com</a:t>
            </a:r>
            <a:endParaRPr lang="en-IN" dirty="0"/>
          </a:p>
          <a:p>
            <a:r>
              <a:rPr lang="en-IN" dirty="0"/>
              <a:t>           NM ID:au511321104004</a:t>
            </a:r>
          </a:p>
          <a:p>
            <a:r>
              <a:rPr lang="en-IN" dirty="0"/>
              <a:t>             </a:t>
            </a:r>
          </a:p>
        </p:txBody>
      </p:sp>
    </p:spTree>
    <p:extLst>
      <p:ext uri="{BB962C8B-B14F-4D97-AF65-F5344CB8AC3E}">
        <p14:creationId xmlns:p14="http://schemas.microsoft.com/office/powerpoint/2010/main" val="3420992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9940E-4579-8206-74E2-C6B944DAA7BA}"/>
              </a:ext>
            </a:extLst>
          </p:cNvPr>
          <p:cNvSpPr>
            <a:spLocks noGrp="1"/>
          </p:cNvSpPr>
          <p:nvPr>
            <p:ph type="title"/>
          </p:nvPr>
        </p:nvSpPr>
        <p:spPr/>
        <p:txBody>
          <a:bodyPr/>
          <a:lstStyle/>
          <a:p>
            <a:r>
              <a:rPr lang="en-IN" dirty="0"/>
              <a:t>                    THE PATH AHEAD</a:t>
            </a:r>
          </a:p>
        </p:txBody>
      </p:sp>
      <p:sp>
        <p:nvSpPr>
          <p:cNvPr id="4" name="TextBox 3">
            <a:extLst>
              <a:ext uri="{FF2B5EF4-FFF2-40B4-BE49-F238E27FC236}">
                <a16:creationId xmlns:a16="http://schemas.microsoft.com/office/drawing/2014/main" id="{6F1AD304-7601-6CDA-C084-646061A821E4}"/>
              </a:ext>
            </a:extLst>
          </p:cNvPr>
          <p:cNvSpPr txBox="1"/>
          <p:nvPr/>
        </p:nvSpPr>
        <p:spPr>
          <a:xfrm>
            <a:off x="2052320" y="1836261"/>
            <a:ext cx="7833360" cy="4832092"/>
          </a:xfrm>
          <a:prstGeom prst="rect">
            <a:avLst/>
          </a:prstGeom>
          <a:noFill/>
        </p:spPr>
        <p:txBody>
          <a:bodyPr wrap="square">
            <a:spAutoFit/>
          </a:bodyPr>
          <a:lstStyle/>
          <a:p>
            <a:r>
              <a:rPr lang="en-IN" sz="2800" dirty="0"/>
              <a:t>Our path ahead involves implementing Gradient Boosting and </a:t>
            </a:r>
            <a:r>
              <a:rPr lang="en-IN" sz="2800" dirty="0" err="1"/>
              <a:t>XGBoost</a:t>
            </a:r>
            <a:r>
              <a:rPr lang="en-IN" sz="2800" dirty="0"/>
              <a:t>, two</a:t>
            </a:r>
          </a:p>
          <a:p>
            <a:r>
              <a:rPr lang="en-IN" sz="2800" dirty="0"/>
              <a:t>advanced regression techniques.</a:t>
            </a:r>
          </a:p>
          <a:p>
            <a:endParaRPr lang="en-IN" sz="2800" dirty="0"/>
          </a:p>
          <a:p>
            <a:r>
              <a:rPr lang="en-IN" sz="2800" dirty="0"/>
              <a:t>We will closely </a:t>
            </a:r>
            <a:r>
              <a:rPr lang="en-IN" sz="2800" dirty="0" err="1"/>
              <a:t>analyze</a:t>
            </a:r>
            <a:r>
              <a:rPr lang="en-IN" sz="2800" dirty="0"/>
              <a:t> their performance, compare them with our baseline model,</a:t>
            </a:r>
          </a:p>
          <a:p>
            <a:r>
              <a:rPr lang="en-IN" sz="2800" dirty="0"/>
              <a:t>and adapt our strategy accordingly.</a:t>
            </a:r>
          </a:p>
          <a:p>
            <a:endParaRPr lang="en-IN" sz="2800" dirty="0"/>
          </a:p>
          <a:p>
            <a:r>
              <a:rPr lang="en-IN" sz="2800" dirty="0"/>
              <a:t>Remember, innovation in machine learning is a dynamic process, and we are</a:t>
            </a:r>
          </a:p>
          <a:p>
            <a:r>
              <a:rPr lang="en-IN" sz="2800" dirty="0"/>
              <a:t>committed to delivering the most accurate</a:t>
            </a:r>
          </a:p>
        </p:txBody>
      </p:sp>
    </p:spTree>
    <p:extLst>
      <p:ext uri="{BB962C8B-B14F-4D97-AF65-F5344CB8AC3E}">
        <p14:creationId xmlns:p14="http://schemas.microsoft.com/office/powerpoint/2010/main" val="3402916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87B2F-DA5C-BA0F-08FC-744878412A45}"/>
              </a:ext>
            </a:extLst>
          </p:cNvPr>
          <p:cNvSpPr>
            <a:spLocks noGrp="1"/>
          </p:cNvSpPr>
          <p:nvPr>
            <p:ph type="title"/>
          </p:nvPr>
        </p:nvSpPr>
        <p:spPr>
          <a:xfrm>
            <a:off x="894080" y="365125"/>
            <a:ext cx="10459720" cy="1325563"/>
          </a:xfrm>
        </p:spPr>
        <p:txBody>
          <a:bodyPr/>
          <a:lstStyle/>
          <a:p>
            <a:r>
              <a:rPr lang="en-IN" dirty="0"/>
              <a:t>                GRADIENT BOOSTING</a:t>
            </a:r>
          </a:p>
        </p:txBody>
      </p:sp>
      <p:sp>
        <p:nvSpPr>
          <p:cNvPr id="4" name="TextBox 3">
            <a:extLst>
              <a:ext uri="{FF2B5EF4-FFF2-40B4-BE49-F238E27FC236}">
                <a16:creationId xmlns:a16="http://schemas.microsoft.com/office/drawing/2014/main" id="{11A6A279-7DFC-877B-C47C-43BCC10D7145}"/>
              </a:ext>
            </a:extLst>
          </p:cNvPr>
          <p:cNvSpPr txBox="1"/>
          <p:nvPr/>
        </p:nvSpPr>
        <p:spPr>
          <a:xfrm>
            <a:off x="1513840" y="2259648"/>
            <a:ext cx="8768080" cy="3693319"/>
          </a:xfrm>
          <a:prstGeom prst="rect">
            <a:avLst/>
          </a:prstGeom>
          <a:noFill/>
        </p:spPr>
        <p:txBody>
          <a:bodyPr wrap="square">
            <a:spAutoFit/>
          </a:bodyPr>
          <a:lstStyle/>
          <a:p>
            <a:r>
              <a:rPr lang="en-IN" dirty="0"/>
              <a:t>Gradient Boosting is a powerful boosting algorithm that combines several weak learners</a:t>
            </a:r>
          </a:p>
          <a:p>
            <a:r>
              <a:rPr lang="en-IN" dirty="0"/>
              <a:t>into strong learners, in which each new model is trained to minimize the loss function</a:t>
            </a:r>
          </a:p>
          <a:p>
            <a:r>
              <a:rPr lang="en-IN" dirty="0"/>
              <a:t>such as mean squared error or cross-entropy of the previous model using gradient descent.</a:t>
            </a:r>
          </a:p>
          <a:p>
            <a:r>
              <a:rPr lang="en-IN" dirty="0"/>
              <a:t>In each iteration, the algorithm computes the gradient of the loss function with respect to</a:t>
            </a:r>
          </a:p>
          <a:p>
            <a:r>
              <a:rPr lang="en-IN" dirty="0"/>
              <a:t>the predictions of the current ensemble and then trains a new weak model to minimize this</a:t>
            </a:r>
          </a:p>
          <a:p>
            <a:r>
              <a:rPr lang="en-IN" dirty="0"/>
              <a:t>gradient. The predictions of the new model are then added to the ensemble, and the</a:t>
            </a:r>
          </a:p>
          <a:p>
            <a:r>
              <a:rPr lang="en-IN" dirty="0"/>
              <a:t>process is repeated until a stopping criterion is met.</a:t>
            </a:r>
          </a:p>
          <a:p>
            <a:endParaRPr lang="en-IN" dirty="0"/>
          </a:p>
          <a:p>
            <a:r>
              <a:rPr lang="en-IN" dirty="0"/>
              <a:t>In contrast to </a:t>
            </a:r>
            <a:r>
              <a:rPr lang="en-IN" dirty="0" err="1"/>
              <a:t>Adaboost</a:t>
            </a:r>
            <a:r>
              <a:rPr lang="en-IN" dirty="0"/>
              <a:t>, the weights of the training instances are not tweaked, instead,</a:t>
            </a:r>
          </a:p>
          <a:p>
            <a:r>
              <a:rPr lang="en-IN" dirty="0"/>
              <a:t>each predictor is trained using the residual errors of the predecessor as labels. There is a</a:t>
            </a:r>
          </a:p>
          <a:p>
            <a:r>
              <a:rPr lang="en-IN" dirty="0"/>
              <a:t>technique called the Gradient Boosted Trees whose base learner is CART (Classification</a:t>
            </a:r>
          </a:p>
          <a:p>
            <a:r>
              <a:rPr lang="en-IN" dirty="0"/>
              <a:t>and Regression Trees). The below diagram explains how gradient-boosted trees are</a:t>
            </a:r>
          </a:p>
          <a:p>
            <a:r>
              <a:rPr lang="en-IN" dirty="0"/>
              <a:t>trained for regression problems.</a:t>
            </a:r>
          </a:p>
        </p:txBody>
      </p:sp>
    </p:spTree>
    <p:extLst>
      <p:ext uri="{BB962C8B-B14F-4D97-AF65-F5344CB8AC3E}">
        <p14:creationId xmlns:p14="http://schemas.microsoft.com/office/powerpoint/2010/main" val="2268327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A6498A-4A64-E77A-8C50-4D4302D5CCA8}"/>
              </a:ext>
            </a:extLst>
          </p:cNvPr>
          <p:cNvPicPr>
            <a:picLocks noChangeAspect="1"/>
          </p:cNvPicPr>
          <p:nvPr/>
        </p:nvPicPr>
        <p:blipFill>
          <a:blip r:embed="rId2"/>
          <a:stretch>
            <a:fillRect/>
          </a:stretch>
        </p:blipFill>
        <p:spPr>
          <a:xfrm>
            <a:off x="284480" y="250812"/>
            <a:ext cx="11541760" cy="2736228"/>
          </a:xfrm>
          <a:prstGeom prst="rect">
            <a:avLst/>
          </a:prstGeom>
        </p:spPr>
      </p:pic>
      <p:sp>
        <p:nvSpPr>
          <p:cNvPr id="4" name="TextBox 3">
            <a:extLst>
              <a:ext uri="{FF2B5EF4-FFF2-40B4-BE49-F238E27FC236}">
                <a16:creationId xmlns:a16="http://schemas.microsoft.com/office/drawing/2014/main" id="{10AE61FE-63E6-40F6-C8B8-E6EBF0223ACF}"/>
              </a:ext>
            </a:extLst>
          </p:cNvPr>
          <p:cNvSpPr txBox="1"/>
          <p:nvPr/>
        </p:nvSpPr>
        <p:spPr>
          <a:xfrm>
            <a:off x="431800" y="3278219"/>
            <a:ext cx="11760200" cy="3170099"/>
          </a:xfrm>
          <a:prstGeom prst="rect">
            <a:avLst/>
          </a:prstGeom>
          <a:noFill/>
        </p:spPr>
        <p:txBody>
          <a:bodyPr wrap="square">
            <a:spAutoFit/>
          </a:bodyPr>
          <a:lstStyle/>
          <a:p>
            <a:r>
              <a:rPr lang="en-IN" sz="2000" dirty="0"/>
              <a:t>The ensemble consists of M trees. Tree1 is trained using the feature matrix X and the labels y. The predictions</a:t>
            </a:r>
          </a:p>
          <a:p>
            <a:r>
              <a:rPr lang="en-IN" sz="2000" dirty="0" err="1"/>
              <a:t>labeled</a:t>
            </a:r>
            <a:r>
              <a:rPr lang="en-IN" sz="2000" dirty="0"/>
              <a:t> y1(hat) are used to determine the training set residual errors r1. Tree2 is then trained using the feature</a:t>
            </a:r>
          </a:p>
          <a:p>
            <a:r>
              <a:rPr lang="en-IN" sz="2000" dirty="0"/>
              <a:t>matrix X and the residual errors r1 of Tree1 as labels. The predicted results r1(hat) are then used to determine the residual r2. The process is repeated until all the M trees forming the ensemble are trained. There is an important parameter used in this technique known as Shrinkage. Shrinkage refers to the fact that the prediction of each tree in the ensemble is shrunk after it is multiplied by the learning rate (eta) which ranges between 0 to 1. There is a trade-off between eta and the number of estimators, decreasing learning rate needs to be compensated with increasing estimators </a:t>
            </a:r>
            <a:r>
              <a:rPr lang="en-IN" sz="2000" dirty="0" err="1"/>
              <a:t>inorder</a:t>
            </a:r>
            <a:r>
              <a:rPr lang="en-IN" sz="2000" dirty="0"/>
              <a:t> to reach certain model performance. Since all trees are trained now, predictions can be made. Each tree predicts a label and the final prediction is given by the formula, (pred) = y1 + (eta * r1) + (eta * r2) + ....... +(eta * </a:t>
            </a:r>
            <a:r>
              <a:rPr lang="en-IN" sz="2000" dirty="0" err="1"/>
              <a:t>rN</a:t>
            </a:r>
            <a:r>
              <a:rPr lang="en-IN" sz="2000" dirty="0"/>
              <a:t>)</a:t>
            </a:r>
          </a:p>
        </p:txBody>
      </p:sp>
    </p:spTree>
    <p:extLst>
      <p:ext uri="{BB962C8B-B14F-4D97-AF65-F5344CB8AC3E}">
        <p14:creationId xmlns:p14="http://schemas.microsoft.com/office/powerpoint/2010/main" val="69291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96638-363F-7CB4-3D60-86F3213A22FF}"/>
              </a:ext>
            </a:extLst>
          </p:cNvPr>
          <p:cNvSpPr>
            <a:spLocks noGrp="1"/>
          </p:cNvSpPr>
          <p:nvPr>
            <p:ph type="title"/>
          </p:nvPr>
        </p:nvSpPr>
        <p:spPr/>
        <p:txBody>
          <a:bodyPr>
            <a:noAutofit/>
          </a:bodyPr>
          <a:lstStyle/>
          <a:p>
            <a:r>
              <a:rPr lang="en-IN" sz="5400" dirty="0"/>
              <a:t>SHRINKAGE IN GRADIENT BOOSTING</a:t>
            </a:r>
            <a:br>
              <a:rPr lang="en-IN" sz="5400" dirty="0"/>
            </a:br>
            <a:endParaRPr lang="en-IN" sz="5400" dirty="0"/>
          </a:p>
        </p:txBody>
      </p:sp>
      <p:sp>
        <p:nvSpPr>
          <p:cNvPr id="4" name="TextBox 3">
            <a:extLst>
              <a:ext uri="{FF2B5EF4-FFF2-40B4-BE49-F238E27FC236}">
                <a16:creationId xmlns:a16="http://schemas.microsoft.com/office/drawing/2014/main" id="{7F130162-7DF6-5DF5-6A0B-20860E7EB9F6}"/>
              </a:ext>
            </a:extLst>
          </p:cNvPr>
          <p:cNvSpPr txBox="1"/>
          <p:nvPr/>
        </p:nvSpPr>
        <p:spPr>
          <a:xfrm>
            <a:off x="1875452" y="2337891"/>
            <a:ext cx="10159481" cy="4154984"/>
          </a:xfrm>
          <a:prstGeom prst="rect">
            <a:avLst/>
          </a:prstGeom>
          <a:noFill/>
        </p:spPr>
        <p:txBody>
          <a:bodyPr wrap="square">
            <a:spAutoFit/>
          </a:bodyPr>
          <a:lstStyle/>
          <a:p>
            <a:r>
              <a:rPr lang="en-IN" sz="2400" dirty="0"/>
              <a:t>Shrinkage refers to the fact that the prediction of each</a:t>
            </a:r>
          </a:p>
          <a:p>
            <a:r>
              <a:rPr lang="en-IN" sz="2400" dirty="0"/>
              <a:t>tree in the ensemble is shrunk after it is multiplied by the</a:t>
            </a:r>
          </a:p>
          <a:p>
            <a:r>
              <a:rPr lang="en-IN" sz="2400" dirty="0"/>
              <a:t>learning rate (eta) which ranges between 0 to 1. There is</a:t>
            </a:r>
          </a:p>
          <a:p>
            <a:r>
              <a:rPr lang="en-IN" sz="2400" dirty="0"/>
              <a:t>a trade-off between eta and the number of estimators,</a:t>
            </a:r>
          </a:p>
          <a:p>
            <a:r>
              <a:rPr lang="en-IN" sz="2400" dirty="0"/>
              <a:t>decreasing learning rate needs to be compensated with</a:t>
            </a:r>
          </a:p>
          <a:p>
            <a:r>
              <a:rPr lang="en-IN" sz="2400" dirty="0"/>
              <a:t>increasing estimators in order to reach certain model</a:t>
            </a:r>
          </a:p>
          <a:p>
            <a:r>
              <a:rPr lang="en-IN" sz="2400" dirty="0"/>
              <a:t>performance. Since all trees are trained now, predictions</a:t>
            </a:r>
          </a:p>
          <a:p>
            <a:r>
              <a:rPr lang="en-IN" sz="2400" dirty="0"/>
              <a:t>can be made. Each tree predicts a label and the final</a:t>
            </a:r>
          </a:p>
          <a:p>
            <a:r>
              <a:rPr lang="en-IN" sz="2400" dirty="0"/>
              <a:t>prediction is given by the formula,</a:t>
            </a:r>
          </a:p>
          <a:p>
            <a:endParaRPr lang="en-IN" sz="2400" dirty="0"/>
          </a:p>
          <a:p>
            <a:r>
              <a:rPr lang="en-IN" sz="2400" dirty="0"/>
              <a:t>y(pred) = y1 + (eta * r1) + (eta * r2) + ....... + (eta * </a:t>
            </a:r>
            <a:r>
              <a:rPr lang="en-IN" sz="2400" dirty="0" err="1"/>
              <a:t>rN</a:t>
            </a:r>
            <a:r>
              <a:rPr lang="en-IN" sz="2400" dirty="0"/>
              <a:t>)</a:t>
            </a:r>
          </a:p>
        </p:txBody>
      </p:sp>
    </p:spTree>
    <p:extLst>
      <p:ext uri="{BB962C8B-B14F-4D97-AF65-F5344CB8AC3E}">
        <p14:creationId xmlns:p14="http://schemas.microsoft.com/office/powerpoint/2010/main" val="1292699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CBA6-B103-7DAC-041D-6D049432CC80}"/>
              </a:ext>
            </a:extLst>
          </p:cNvPr>
          <p:cNvSpPr>
            <a:spLocks noGrp="1"/>
          </p:cNvSpPr>
          <p:nvPr>
            <p:ph type="title"/>
          </p:nvPr>
        </p:nvSpPr>
        <p:spPr/>
        <p:txBody>
          <a:bodyPr/>
          <a:lstStyle/>
          <a:p>
            <a:r>
              <a:rPr lang="en-IN" dirty="0"/>
              <a:t>BENEFITS OF GRADIENT BOOSTING:</a:t>
            </a:r>
            <a:br>
              <a:rPr lang="en-IN" dirty="0"/>
            </a:br>
            <a:endParaRPr lang="en-IN" dirty="0"/>
          </a:p>
        </p:txBody>
      </p:sp>
      <p:sp>
        <p:nvSpPr>
          <p:cNvPr id="4" name="TextBox 3">
            <a:extLst>
              <a:ext uri="{FF2B5EF4-FFF2-40B4-BE49-F238E27FC236}">
                <a16:creationId xmlns:a16="http://schemas.microsoft.com/office/drawing/2014/main" id="{89B9A461-9F9E-44E4-86D2-ADAC961CFEF8}"/>
              </a:ext>
            </a:extLst>
          </p:cNvPr>
          <p:cNvSpPr txBox="1"/>
          <p:nvPr/>
        </p:nvSpPr>
        <p:spPr>
          <a:xfrm>
            <a:off x="2500605" y="2308668"/>
            <a:ext cx="6804348" cy="3785652"/>
          </a:xfrm>
          <a:prstGeom prst="rect">
            <a:avLst/>
          </a:prstGeom>
          <a:noFill/>
        </p:spPr>
        <p:txBody>
          <a:bodyPr wrap="square">
            <a:spAutoFit/>
          </a:bodyPr>
          <a:lstStyle/>
          <a:p>
            <a:r>
              <a:rPr lang="en-IN" sz="2000" dirty="0"/>
              <a:t>Improved Accuracy: Gradient Boosting is known for its</a:t>
            </a:r>
          </a:p>
          <a:p>
            <a:r>
              <a:rPr lang="en-IN" sz="2000" dirty="0"/>
              <a:t>impressive predictive accuracy. By iteratively correcting errors</a:t>
            </a:r>
          </a:p>
          <a:p>
            <a:r>
              <a:rPr lang="en-IN" sz="2000" dirty="0"/>
              <a:t>in predictions, it fine-tunes the model and brings it closer to</a:t>
            </a:r>
          </a:p>
          <a:p>
            <a:r>
              <a:rPr lang="en-IN" sz="2000" dirty="0"/>
              <a:t>the true relationship between features and the target</a:t>
            </a:r>
          </a:p>
          <a:p>
            <a:r>
              <a:rPr lang="en-IN" sz="2000" dirty="0"/>
              <a:t>variable.</a:t>
            </a:r>
          </a:p>
          <a:p>
            <a:endParaRPr lang="en-IN" sz="2000" dirty="0"/>
          </a:p>
          <a:p>
            <a:r>
              <a:rPr lang="en-IN" sz="2000" dirty="0"/>
              <a:t>Handling Complex Relationships: Real-world data often</a:t>
            </a:r>
          </a:p>
          <a:p>
            <a:r>
              <a:rPr lang="en-IN" sz="2000" dirty="0"/>
              <a:t>contains intricate and nonlinear relationships. Gradient</a:t>
            </a:r>
          </a:p>
          <a:p>
            <a:r>
              <a:rPr lang="en-IN" sz="2000" dirty="0"/>
              <a:t>Boosting is well-equipped to capture these complexities,</a:t>
            </a:r>
          </a:p>
          <a:p>
            <a:r>
              <a:rPr lang="en-IN" sz="2000" dirty="0"/>
              <a:t>making it suitable for the multifaceted nature of house price</a:t>
            </a:r>
          </a:p>
          <a:p>
            <a:r>
              <a:rPr lang="en-IN" sz="2000" dirty="0"/>
              <a:t>prediction. It excels in </a:t>
            </a:r>
            <a:r>
              <a:rPr lang="en-IN" sz="2000" dirty="0" err="1"/>
              <a:t>modeling</a:t>
            </a:r>
            <a:r>
              <a:rPr lang="en-IN" sz="2000" dirty="0"/>
              <a:t> intricate market dynamics</a:t>
            </a:r>
          </a:p>
          <a:p>
            <a:r>
              <a:rPr lang="en-IN" sz="2000" dirty="0"/>
              <a:t>and local trends.</a:t>
            </a:r>
          </a:p>
        </p:txBody>
      </p:sp>
    </p:spTree>
    <p:extLst>
      <p:ext uri="{BB962C8B-B14F-4D97-AF65-F5344CB8AC3E}">
        <p14:creationId xmlns:p14="http://schemas.microsoft.com/office/powerpoint/2010/main" val="339040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D313E-7AC1-4CA3-F404-454A34B3EDB0}"/>
              </a:ext>
            </a:extLst>
          </p:cNvPr>
          <p:cNvSpPr>
            <a:spLocks noGrp="1"/>
          </p:cNvSpPr>
          <p:nvPr>
            <p:ph type="title"/>
          </p:nvPr>
        </p:nvSpPr>
        <p:spPr/>
        <p:txBody>
          <a:bodyPr/>
          <a:lstStyle/>
          <a:p>
            <a:endParaRPr lang="en-IN"/>
          </a:p>
        </p:txBody>
      </p:sp>
      <p:sp>
        <p:nvSpPr>
          <p:cNvPr id="4" name="TextBox 3">
            <a:extLst>
              <a:ext uri="{FF2B5EF4-FFF2-40B4-BE49-F238E27FC236}">
                <a16:creationId xmlns:a16="http://schemas.microsoft.com/office/drawing/2014/main" id="{35895342-8DA4-8EEF-6EFF-5FBCF85E1188}"/>
              </a:ext>
            </a:extLst>
          </p:cNvPr>
          <p:cNvSpPr txBox="1"/>
          <p:nvPr/>
        </p:nvSpPr>
        <p:spPr>
          <a:xfrm>
            <a:off x="3004456" y="-311458"/>
            <a:ext cx="5805973" cy="8125301"/>
          </a:xfrm>
          <a:prstGeom prst="rect">
            <a:avLst/>
          </a:prstGeom>
          <a:noFill/>
        </p:spPr>
        <p:txBody>
          <a:bodyPr wrap="square">
            <a:spAutoFit/>
          </a:bodyPr>
          <a:lstStyle/>
          <a:p>
            <a:r>
              <a:rPr lang="en-IN" dirty="0"/>
              <a:t>Resilience to Over fitting: Gradient Boosting incorporates</a:t>
            </a:r>
          </a:p>
          <a:p>
            <a:r>
              <a:rPr lang="en-IN" dirty="0"/>
              <a:t>techniques like regularization and shrinkage, which help prevent</a:t>
            </a:r>
          </a:p>
          <a:p>
            <a:r>
              <a:rPr lang="en-IN" dirty="0"/>
              <a:t>over fitting. This ensures that the model generalizes well to unseen</a:t>
            </a:r>
          </a:p>
          <a:p>
            <a:r>
              <a:rPr lang="en-IN" dirty="0"/>
              <a:t>data, enhancing its reliability.</a:t>
            </a:r>
          </a:p>
          <a:p>
            <a:endParaRPr lang="en-IN" dirty="0"/>
          </a:p>
          <a:p>
            <a:r>
              <a:rPr lang="en-IN" dirty="0"/>
              <a:t>Feature Importance: Gradient Boosting provides insights into</a:t>
            </a:r>
          </a:p>
          <a:p>
            <a:r>
              <a:rPr lang="en-IN" dirty="0"/>
              <a:t>feature importance. We can assess which features have the most</a:t>
            </a:r>
          </a:p>
          <a:p>
            <a:r>
              <a:rPr lang="en-IN" dirty="0"/>
              <a:t>significant impact on house prices, aiding in feature selection and</a:t>
            </a:r>
          </a:p>
          <a:p>
            <a:r>
              <a:rPr lang="en-IN" dirty="0"/>
              <a:t>understanding market dynamics.</a:t>
            </a:r>
          </a:p>
          <a:p>
            <a:endParaRPr lang="en-IN" dirty="0"/>
          </a:p>
          <a:p>
            <a:r>
              <a:rPr lang="en-IN" dirty="0"/>
              <a:t>Robustness: It is robust against outliers and noisy data, making it a</a:t>
            </a:r>
          </a:p>
          <a:p>
            <a:r>
              <a:rPr lang="en-IN" dirty="0"/>
              <a:t>robust choice for real-world datasets, which often have</a:t>
            </a:r>
          </a:p>
          <a:p>
            <a:r>
              <a:rPr lang="en-IN" dirty="0"/>
              <a:t>inconsistencies.</a:t>
            </a:r>
          </a:p>
          <a:p>
            <a:endParaRPr lang="en-IN" dirty="0"/>
          </a:p>
          <a:p>
            <a:r>
              <a:rPr lang="en-IN" dirty="0"/>
              <a:t>Gradient Boosting is a powerful ensemble method that sequentially</a:t>
            </a:r>
          </a:p>
          <a:p>
            <a:r>
              <a:rPr lang="en-IN" dirty="0"/>
              <a:t>combines weak learners to create a robust and highly accurate</a:t>
            </a:r>
          </a:p>
          <a:p>
            <a:r>
              <a:rPr lang="en-IN" dirty="0"/>
              <a:t>predictive model. Its ability to handle complex relationships and</a:t>
            </a:r>
          </a:p>
          <a:p>
            <a:r>
              <a:rPr lang="en-IN" dirty="0"/>
              <a:t>deliver superior performance makes it a valuable tool for house</a:t>
            </a:r>
          </a:p>
          <a:p>
            <a:r>
              <a:rPr lang="en-IN" dirty="0"/>
              <a:t>price prediction in dynamic real estate markets.</a:t>
            </a:r>
          </a:p>
        </p:txBody>
      </p:sp>
    </p:spTree>
    <p:extLst>
      <p:ext uri="{BB962C8B-B14F-4D97-AF65-F5344CB8AC3E}">
        <p14:creationId xmlns:p14="http://schemas.microsoft.com/office/powerpoint/2010/main" val="3993591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BD3F6D-2D70-DFA9-516B-A11474C4F651}"/>
              </a:ext>
            </a:extLst>
          </p:cNvPr>
          <p:cNvSpPr txBox="1"/>
          <p:nvPr/>
        </p:nvSpPr>
        <p:spPr>
          <a:xfrm>
            <a:off x="1184988" y="528295"/>
            <a:ext cx="7408506" cy="5940088"/>
          </a:xfrm>
          <a:prstGeom prst="rect">
            <a:avLst/>
          </a:prstGeom>
          <a:noFill/>
        </p:spPr>
        <p:txBody>
          <a:bodyPr wrap="square">
            <a:spAutoFit/>
          </a:bodyPr>
          <a:lstStyle/>
          <a:p>
            <a:r>
              <a:rPr lang="en-IN" sz="2000" dirty="0"/>
              <a:t>Resilience to Over fitting: Gradient Boosting incorporates</a:t>
            </a:r>
          </a:p>
          <a:p>
            <a:r>
              <a:rPr lang="en-IN" sz="2000" dirty="0"/>
              <a:t>techniques like regularization and shrinkage, which help prevent</a:t>
            </a:r>
          </a:p>
          <a:p>
            <a:r>
              <a:rPr lang="en-IN" sz="2000" dirty="0"/>
              <a:t>over fitting. This ensures that the model generalizes well to unseen</a:t>
            </a:r>
          </a:p>
          <a:p>
            <a:r>
              <a:rPr lang="en-IN" sz="2000" dirty="0"/>
              <a:t>data, enhancing its reliability.</a:t>
            </a:r>
          </a:p>
          <a:p>
            <a:endParaRPr lang="en-IN" sz="2000" dirty="0"/>
          </a:p>
          <a:p>
            <a:r>
              <a:rPr lang="en-IN" sz="2000" dirty="0"/>
              <a:t>Feature Importance: Gradient Boosting provides insights into</a:t>
            </a:r>
          </a:p>
          <a:p>
            <a:r>
              <a:rPr lang="en-IN" sz="2000" dirty="0"/>
              <a:t>feature importance. We can assess which features have the most</a:t>
            </a:r>
          </a:p>
          <a:p>
            <a:r>
              <a:rPr lang="en-IN" sz="2000" dirty="0"/>
              <a:t>significant impact on house prices, aiding in feature selection and</a:t>
            </a:r>
          </a:p>
          <a:p>
            <a:r>
              <a:rPr lang="en-IN" sz="2000" dirty="0"/>
              <a:t>understanding market dynamics.</a:t>
            </a:r>
          </a:p>
          <a:p>
            <a:endParaRPr lang="en-IN" sz="2000" dirty="0"/>
          </a:p>
          <a:p>
            <a:r>
              <a:rPr lang="en-IN" sz="2000" dirty="0"/>
              <a:t>Robustness: It is robust against outliers and noisy data, making it a</a:t>
            </a:r>
          </a:p>
          <a:p>
            <a:r>
              <a:rPr lang="en-IN" sz="2000" dirty="0"/>
              <a:t>robust choice for real-world datasets, which often have</a:t>
            </a:r>
          </a:p>
          <a:p>
            <a:r>
              <a:rPr lang="en-IN" sz="2000" dirty="0"/>
              <a:t>inconsistencies.</a:t>
            </a:r>
          </a:p>
          <a:p>
            <a:endParaRPr lang="en-IN" sz="2000" dirty="0"/>
          </a:p>
          <a:p>
            <a:r>
              <a:rPr lang="en-IN" sz="2000" dirty="0"/>
              <a:t>Gradient Boosting is a powerful ensemble method that sequentially</a:t>
            </a:r>
          </a:p>
          <a:p>
            <a:r>
              <a:rPr lang="en-IN" sz="2000" dirty="0"/>
              <a:t>combines weak learners to create a robust and highly accurate</a:t>
            </a:r>
          </a:p>
          <a:p>
            <a:r>
              <a:rPr lang="en-IN" sz="2000" dirty="0"/>
              <a:t>predictive model. Its ability to handle complex relationships and</a:t>
            </a:r>
          </a:p>
          <a:p>
            <a:r>
              <a:rPr lang="en-IN" sz="2000" dirty="0"/>
              <a:t>deliver superior performance makes it a valuable tool for house</a:t>
            </a:r>
          </a:p>
          <a:p>
            <a:r>
              <a:rPr lang="en-IN" sz="2000" dirty="0"/>
              <a:t>price prediction in dynamic real estate markets.</a:t>
            </a:r>
          </a:p>
        </p:txBody>
      </p:sp>
    </p:spTree>
    <p:extLst>
      <p:ext uri="{BB962C8B-B14F-4D97-AF65-F5344CB8AC3E}">
        <p14:creationId xmlns:p14="http://schemas.microsoft.com/office/powerpoint/2010/main" val="378481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CC056-D009-2FFA-5339-120801ED09CF}"/>
              </a:ext>
            </a:extLst>
          </p:cNvPr>
          <p:cNvSpPr>
            <a:spLocks noGrp="1"/>
          </p:cNvSpPr>
          <p:nvPr>
            <p:ph type="title"/>
          </p:nvPr>
        </p:nvSpPr>
        <p:spPr>
          <a:xfrm>
            <a:off x="922176" y="64369"/>
            <a:ext cx="10515600" cy="1007707"/>
          </a:xfrm>
        </p:spPr>
        <p:txBody>
          <a:bodyPr>
            <a:normAutofit fontScale="90000"/>
          </a:bodyPr>
          <a:lstStyle/>
          <a:p>
            <a:r>
              <a:rPr lang="en-IN" dirty="0"/>
              <a:t>2. XGBOOST (EXTREME GRADIENT BOOSTING)</a:t>
            </a:r>
            <a:br>
              <a:rPr lang="en-IN" dirty="0"/>
            </a:br>
            <a:endParaRPr lang="en-IN" dirty="0"/>
          </a:p>
        </p:txBody>
      </p:sp>
      <p:sp>
        <p:nvSpPr>
          <p:cNvPr id="4" name="TextBox 3">
            <a:extLst>
              <a:ext uri="{FF2B5EF4-FFF2-40B4-BE49-F238E27FC236}">
                <a16:creationId xmlns:a16="http://schemas.microsoft.com/office/drawing/2014/main" id="{1444F86F-5D19-6888-1F3B-8CBF73EC250B}"/>
              </a:ext>
            </a:extLst>
          </p:cNvPr>
          <p:cNvSpPr txBox="1"/>
          <p:nvPr/>
        </p:nvSpPr>
        <p:spPr>
          <a:xfrm>
            <a:off x="1800809" y="1305341"/>
            <a:ext cx="7054720" cy="4708981"/>
          </a:xfrm>
          <a:prstGeom prst="rect">
            <a:avLst/>
          </a:prstGeom>
          <a:noFill/>
        </p:spPr>
        <p:txBody>
          <a:bodyPr wrap="square">
            <a:spAutoFit/>
          </a:bodyPr>
          <a:lstStyle/>
          <a:p>
            <a:r>
              <a:rPr lang="en-IN" sz="2000" dirty="0" err="1"/>
              <a:t>XGBoost</a:t>
            </a:r>
            <a:r>
              <a:rPr lang="en-IN" sz="2000" dirty="0"/>
              <a:t>, which stands for Extreme Gradient Boosting, is a</a:t>
            </a:r>
          </a:p>
          <a:p>
            <a:r>
              <a:rPr lang="en-IN" sz="2000" dirty="0"/>
              <a:t>scalable, distributed gradient-boosted decision tree (GBDT)</a:t>
            </a:r>
          </a:p>
          <a:p>
            <a:r>
              <a:rPr lang="en-IN" sz="2000" dirty="0"/>
              <a:t>machine learning library. It provides parallel tree boosting and</a:t>
            </a:r>
          </a:p>
          <a:p>
            <a:r>
              <a:rPr lang="en-IN" sz="2000" dirty="0"/>
              <a:t>is the leading machine learning library for regression,</a:t>
            </a:r>
          </a:p>
          <a:p>
            <a:r>
              <a:rPr lang="en-IN" sz="2000" dirty="0"/>
              <a:t>classification, and ranking problems.</a:t>
            </a:r>
          </a:p>
          <a:p>
            <a:endParaRPr lang="en-IN" sz="2000" dirty="0"/>
          </a:p>
          <a:p>
            <a:r>
              <a:rPr lang="en-IN" sz="2000" dirty="0"/>
              <a:t>It’s vital to an understanding of </a:t>
            </a:r>
            <a:r>
              <a:rPr lang="en-IN" sz="2000" dirty="0" err="1"/>
              <a:t>XGBoost</a:t>
            </a:r>
            <a:r>
              <a:rPr lang="en-IN" sz="2000" dirty="0"/>
              <a:t> to first grasp the</a:t>
            </a:r>
          </a:p>
          <a:p>
            <a:r>
              <a:rPr lang="en-IN" sz="2000" dirty="0"/>
              <a:t>machine learning concepts and algorithms that </a:t>
            </a:r>
            <a:r>
              <a:rPr lang="en-IN" sz="2000" dirty="0" err="1"/>
              <a:t>XGBoost</a:t>
            </a:r>
            <a:endParaRPr lang="en-IN" sz="2000" dirty="0"/>
          </a:p>
          <a:p>
            <a:r>
              <a:rPr lang="en-IN" sz="2000" dirty="0"/>
              <a:t>builds upon: supervised machine learning, decision trees,</a:t>
            </a:r>
          </a:p>
          <a:p>
            <a:r>
              <a:rPr lang="en-IN" sz="2000" dirty="0"/>
              <a:t>ensemble learning, and gradient boosting.</a:t>
            </a:r>
          </a:p>
          <a:p>
            <a:endParaRPr lang="en-IN" sz="2000" dirty="0"/>
          </a:p>
          <a:p>
            <a:r>
              <a:rPr lang="en-IN" sz="2000" dirty="0"/>
              <a:t>Supervised machine learning uses algorithms to train a model</a:t>
            </a:r>
          </a:p>
          <a:p>
            <a:r>
              <a:rPr lang="en-IN" sz="2000" dirty="0"/>
              <a:t>to find patterns in a dataset with labels and features and then</a:t>
            </a:r>
          </a:p>
          <a:p>
            <a:r>
              <a:rPr lang="en-IN" sz="2000" dirty="0"/>
              <a:t>uses the trained model to predict the labels on a new</a:t>
            </a:r>
          </a:p>
          <a:p>
            <a:r>
              <a:rPr lang="en-IN" sz="2000" dirty="0"/>
              <a:t>dataset’s features.</a:t>
            </a:r>
          </a:p>
        </p:txBody>
      </p:sp>
    </p:spTree>
    <p:extLst>
      <p:ext uri="{BB962C8B-B14F-4D97-AF65-F5344CB8AC3E}">
        <p14:creationId xmlns:p14="http://schemas.microsoft.com/office/powerpoint/2010/main" val="3182752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15FA64-BCDB-7385-2D62-F03A77E4862C}"/>
              </a:ext>
            </a:extLst>
          </p:cNvPr>
          <p:cNvSpPr txBox="1"/>
          <p:nvPr/>
        </p:nvSpPr>
        <p:spPr>
          <a:xfrm>
            <a:off x="2360645" y="1305342"/>
            <a:ext cx="6785687" cy="4708981"/>
          </a:xfrm>
          <a:prstGeom prst="rect">
            <a:avLst/>
          </a:prstGeom>
          <a:noFill/>
        </p:spPr>
        <p:txBody>
          <a:bodyPr wrap="square">
            <a:spAutoFit/>
          </a:bodyPr>
          <a:lstStyle/>
          <a:p>
            <a:r>
              <a:rPr lang="en-IN" sz="2000" dirty="0" err="1"/>
              <a:t>XGBoost</a:t>
            </a:r>
            <a:r>
              <a:rPr lang="en-IN" sz="2000" dirty="0"/>
              <a:t> is a scalable and highly accurate implementation of gradient</a:t>
            </a:r>
          </a:p>
          <a:p>
            <a:r>
              <a:rPr lang="en-IN" sz="2000" dirty="0"/>
              <a:t>boosting that pushes the limits of computing power for boosted tree</a:t>
            </a:r>
          </a:p>
          <a:p>
            <a:r>
              <a:rPr lang="en-IN" sz="2000" dirty="0"/>
              <a:t>algorithms, being built largely for energizing machine learning model</a:t>
            </a:r>
          </a:p>
          <a:p>
            <a:r>
              <a:rPr lang="en-IN" sz="2000" dirty="0"/>
              <a:t>performance and computational speed. With </a:t>
            </a:r>
            <a:r>
              <a:rPr lang="en-IN" sz="2000" dirty="0" err="1"/>
              <a:t>XGBoost</a:t>
            </a:r>
            <a:r>
              <a:rPr lang="en-IN" sz="2000" dirty="0"/>
              <a:t>, trees are built in</a:t>
            </a:r>
          </a:p>
          <a:p>
            <a:r>
              <a:rPr lang="en-IN" sz="2000" dirty="0"/>
              <a:t>parallel, instead of sequentially like GBDT(Gradient Boosting Decision</a:t>
            </a:r>
          </a:p>
          <a:p>
            <a:r>
              <a:rPr lang="en-IN" sz="2000" dirty="0"/>
              <a:t>Trees). It follows a level-wise strategy, scanning across gradient values</a:t>
            </a:r>
          </a:p>
          <a:p>
            <a:r>
              <a:rPr lang="en-IN" sz="2000" dirty="0"/>
              <a:t>and using these partial sums to evaluate the quality of splits at every</a:t>
            </a:r>
          </a:p>
          <a:p>
            <a:r>
              <a:rPr lang="en-IN" sz="2000" dirty="0"/>
              <a:t>possible split in the training set.</a:t>
            </a:r>
          </a:p>
        </p:txBody>
      </p:sp>
    </p:spTree>
    <p:extLst>
      <p:ext uri="{BB962C8B-B14F-4D97-AF65-F5344CB8AC3E}">
        <p14:creationId xmlns:p14="http://schemas.microsoft.com/office/powerpoint/2010/main" val="4124625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B9B65-0938-DFA4-3F68-89ABFC52445C}"/>
              </a:ext>
            </a:extLst>
          </p:cNvPr>
          <p:cNvSpPr>
            <a:spLocks noGrp="1"/>
          </p:cNvSpPr>
          <p:nvPr>
            <p:ph type="title"/>
          </p:nvPr>
        </p:nvSpPr>
        <p:spPr/>
        <p:txBody>
          <a:bodyPr/>
          <a:lstStyle/>
          <a:p>
            <a:r>
              <a:rPr lang="en-IN" dirty="0"/>
              <a:t>           ADVANTAGES OF XGBOOST</a:t>
            </a:r>
          </a:p>
        </p:txBody>
      </p:sp>
      <p:sp>
        <p:nvSpPr>
          <p:cNvPr id="4" name="TextBox 3">
            <a:extLst>
              <a:ext uri="{FF2B5EF4-FFF2-40B4-BE49-F238E27FC236}">
                <a16:creationId xmlns:a16="http://schemas.microsoft.com/office/drawing/2014/main" id="{98186310-BD6F-3B1F-2A87-4AF483474FFC}"/>
              </a:ext>
            </a:extLst>
          </p:cNvPr>
          <p:cNvSpPr txBox="1"/>
          <p:nvPr/>
        </p:nvSpPr>
        <p:spPr>
          <a:xfrm>
            <a:off x="2516934" y="1849437"/>
            <a:ext cx="6097554" cy="4801314"/>
          </a:xfrm>
          <a:prstGeom prst="rect">
            <a:avLst/>
          </a:prstGeom>
          <a:noFill/>
        </p:spPr>
        <p:txBody>
          <a:bodyPr wrap="square">
            <a:spAutoFit/>
          </a:bodyPr>
          <a:lstStyle/>
          <a:p>
            <a:r>
              <a:rPr lang="en-IN" dirty="0"/>
              <a:t>Efficiency and Scalability: </a:t>
            </a:r>
            <a:r>
              <a:rPr lang="en-IN" dirty="0" err="1"/>
              <a:t>XGBoost</a:t>
            </a:r>
            <a:r>
              <a:rPr lang="en-IN" dirty="0"/>
              <a:t> is highly efficient and</a:t>
            </a:r>
          </a:p>
          <a:p>
            <a:r>
              <a:rPr lang="en-IN" dirty="0"/>
              <a:t>scalable. It is optimized for speed and can handle large</a:t>
            </a:r>
          </a:p>
          <a:p>
            <a:r>
              <a:rPr lang="en-IN" dirty="0"/>
              <a:t>datasets with ease. This efficiency makes it a valuable choice</a:t>
            </a:r>
          </a:p>
          <a:p>
            <a:r>
              <a:rPr lang="en-IN" dirty="0"/>
              <a:t>when dealing with substantial real estate datasets containing</a:t>
            </a:r>
          </a:p>
          <a:p>
            <a:r>
              <a:rPr lang="en-IN" dirty="0"/>
              <a:t>numerous properties and features.</a:t>
            </a:r>
          </a:p>
          <a:p>
            <a:endParaRPr lang="en-IN" dirty="0"/>
          </a:p>
          <a:p>
            <a:r>
              <a:rPr lang="en-IN" dirty="0"/>
              <a:t>Regularization Techniques: </a:t>
            </a:r>
            <a:r>
              <a:rPr lang="en-IN" dirty="0" err="1"/>
              <a:t>XGBoost</a:t>
            </a:r>
            <a:r>
              <a:rPr lang="en-IN" dirty="0"/>
              <a:t> incorporates L1 (Lasso)</a:t>
            </a:r>
          </a:p>
          <a:p>
            <a:r>
              <a:rPr lang="en-IN" dirty="0"/>
              <a:t>and L2 (Ridge) regularization techniques. These regularization</a:t>
            </a:r>
          </a:p>
          <a:p>
            <a:r>
              <a:rPr lang="en-IN" dirty="0"/>
              <a:t>methods help prevent over fitting by adding penalty terms to</a:t>
            </a:r>
          </a:p>
          <a:p>
            <a:r>
              <a:rPr lang="en-IN" dirty="0"/>
              <a:t>the loss function. This makes the model less likely to fit noise</a:t>
            </a:r>
          </a:p>
          <a:p>
            <a:r>
              <a:rPr lang="en-IN" dirty="0"/>
              <a:t>in the data, enhancing its generalization ability.</a:t>
            </a:r>
          </a:p>
          <a:p>
            <a:endParaRPr lang="en-IN" dirty="0"/>
          </a:p>
          <a:p>
            <a:r>
              <a:rPr lang="en-IN" dirty="0"/>
              <a:t>High Performance: </a:t>
            </a:r>
            <a:r>
              <a:rPr lang="en-IN" dirty="0" err="1"/>
              <a:t>XGBoost</a:t>
            </a:r>
            <a:r>
              <a:rPr lang="en-IN" dirty="0"/>
              <a:t> consistently delivers high</a:t>
            </a:r>
          </a:p>
          <a:p>
            <a:r>
              <a:rPr lang="en-IN" dirty="0"/>
              <a:t>predictive performance. It often outperforms other algorithms</a:t>
            </a:r>
          </a:p>
          <a:p>
            <a:r>
              <a:rPr lang="en-IN" dirty="0"/>
              <a:t>in various machine learning tasks, including house price</a:t>
            </a:r>
          </a:p>
          <a:p>
            <a:r>
              <a:rPr lang="en-IN" dirty="0"/>
              <a:t>prediction. This means that we can expect more accurate</a:t>
            </a:r>
          </a:p>
          <a:p>
            <a:r>
              <a:rPr lang="en-IN" dirty="0"/>
              <a:t>price estimates when using </a:t>
            </a:r>
            <a:r>
              <a:rPr lang="en-IN" dirty="0" err="1"/>
              <a:t>XGBoost</a:t>
            </a:r>
            <a:r>
              <a:rPr lang="en-IN" dirty="0"/>
              <a:t>.</a:t>
            </a:r>
          </a:p>
        </p:txBody>
      </p:sp>
    </p:spTree>
    <p:extLst>
      <p:ext uri="{BB962C8B-B14F-4D97-AF65-F5344CB8AC3E}">
        <p14:creationId xmlns:p14="http://schemas.microsoft.com/office/powerpoint/2010/main" val="1287943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FDF8-6714-5DF9-6157-EC35903C0D01}"/>
              </a:ext>
            </a:extLst>
          </p:cNvPr>
          <p:cNvSpPr>
            <a:spLocks noGrp="1"/>
          </p:cNvSpPr>
          <p:nvPr>
            <p:ph type="title"/>
          </p:nvPr>
        </p:nvSpPr>
        <p:spPr/>
        <p:txBody>
          <a:bodyPr/>
          <a:lstStyle/>
          <a:p>
            <a:r>
              <a:rPr lang="en-IN" dirty="0"/>
              <a:t>                INTRODUCTION</a:t>
            </a:r>
          </a:p>
        </p:txBody>
      </p:sp>
      <p:graphicFrame>
        <p:nvGraphicFramePr>
          <p:cNvPr id="4" name="Content Placeholder 3">
            <a:extLst>
              <a:ext uri="{FF2B5EF4-FFF2-40B4-BE49-F238E27FC236}">
                <a16:creationId xmlns:a16="http://schemas.microsoft.com/office/drawing/2014/main" id="{B9EAAB8D-230B-479A-EB8C-A0DCD594E99C}"/>
              </a:ext>
            </a:extLst>
          </p:cNvPr>
          <p:cNvGraphicFramePr>
            <a:graphicFrameLocks noGrp="1"/>
          </p:cNvGraphicFramePr>
          <p:nvPr>
            <p:ph idx="1"/>
            <p:extLst>
              <p:ext uri="{D42A27DB-BD31-4B8C-83A1-F6EECF244321}">
                <p14:modId xmlns:p14="http://schemas.microsoft.com/office/powerpoint/2010/main" val="2860590374"/>
              </p:ext>
            </p:extLst>
          </p:nvPr>
        </p:nvGraphicFramePr>
        <p:xfrm>
          <a:off x="1143000" y="3406934"/>
          <a:ext cx="9906000" cy="365760"/>
        </p:xfrm>
        <a:graphic>
          <a:graphicData uri="http://schemas.openxmlformats.org/drawingml/2006/table">
            <a:tbl>
              <a:tblPr/>
              <a:tblGrid>
                <a:gridCol w="335280">
                  <a:extLst>
                    <a:ext uri="{9D8B030D-6E8A-4147-A177-3AD203B41FA5}">
                      <a16:colId xmlns:a16="http://schemas.microsoft.com/office/drawing/2014/main" val="281570573"/>
                    </a:ext>
                  </a:extLst>
                </a:gridCol>
                <a:gridCol w="9570720">
                  <a:extLst>
                    <a:ext uri="{9D8B030D-6E8A-4147-A177-3AD203B41FA5}">
                      <a16:colId xmlns:a16="http://schemas.microsoft.com/office/drawing/2014/main" val="3143908965"/>
                    </a:ext>
                  </a:extLst>
                </a:gridCol>
              </a:tblGrid>
              <a:tr h="0">
                <a:tc>
                  <a:txBody>
                    <a:bodyPr/>
                    <a:lstStyle/>
                    <a:p>
                      <a:pPr fontAlgn="t"/>
                      <a:endParaRPr lang="en-IN">
                        <a:effectLst/>
                      </a:endParaRPr>
                    </a:p>
                  </a:txBody>
                  <a:tcPr marL="121920" marR="121920">
                    <a:lnL>
                      <a:noFill/>
                    </a:lnL>
                    <a:lnR>
                      <a:noFill/>
                    </a:lnR>
                    <a:lnT>
                      <a:noFill/>
                    </a:lnT>
                    <a:lnB>
                      <a:noFill/>
                    </a:lnB>
                  </a:tcPr>
                </a:tc>
                <a:tc>
                  <a:txBody>
                    <a:bodyPr/>
                    <a:lstStyle/>
                    <a:p>
                      <a:endParaRPr lang="en-US" dirty="0">
                        <a:solidFill>
                          <a:srgbClr val="222222"/>
                        </a:solidFill>
                        <a:effectLst/>
                      </a:endParaRPr>
                    </a:p>
                  </a:txBody>
                  <a:tcPr anchor="ctr">
                    <a:lnL>
                      <a:noFill/>
                    </a:lnL>
                    <a:lnR>
                      <a:noFill/>
                    </a:lnR>
                    <a:lnT>
                      <a:noFill/>
                    </a:lnT>
                    <a:lnB>
                      <a:noFill/>
                    </a:lnB>
                  </a:tcPr>
                </a:tc>
                <a:extLst>
                  <a:ext uri="{0D108BD9-81ED-4DB2-BD59-A6C34878D82A}">
                    <a16:rowId xmlns:a16="http://schemas.microsoft.com/office/drawing/2014/main" val="3886944245"/>
                  </a:ext>
                </a:extLst>
              </a:tr>
            </a:tbl>
          </a:graphicData>
        </a:graphic>
      </p:graphicFrame>
      <p:sp>
        <p:nvSpPr>
          <p:cNvPr id="6" name="TextBox 5">
            <a:extLst>
              <a:ext uri="{FF2B5EF4-FFF2-40B4-BE49-F238E27FC236}">
                <a16:creationId xmlns:a16="http://schemas.microsoft.com/office/drawing/2014/main" id="{BC34B9CD-C6C5-235E-7F8E-02200DAB3573}"/>
              </a:ext>
            </a:extLst>
          </p:cNvPr>
          <p:cNvSpPr txBox="1"/>
          <p:nvPr/>
        </p:nvSpPr>
        <p:spPr>
          <a:xfrm>
            <a:off x="1143000" y="1418203"/>
            <a:ext cx="10408298" cy="4524315"/>
          </a:xfrm>
          <a:prstGeom prst="rect">
            <a:avLst/>
          </a:prstGeom>
          <a:noFill/>
        </p:spPr>
        <p:txBody>
          <a:bodyPr wrap="square">
            <a:spAutoFit/>
          </a:bodyPr>
          <a:lstStyle/>
          <a:p>
            <a:pPr marL="0" algn="l" rtl="0" latinLnBrk="0">
              <a:spcBef>
                <a:spcPts val="0"/>
              </a:spcBef>
              <a:spcAft>
                <a:spcPts val="0"/>
              </a:spcAft>
            </a:pPr>
            <a:r>
              <a:rPr lang="en-US" sz="2000" b="0" i="0" dirty="0">
                <a:solidFill>
                  <a:schemeClr val="tx1">
                    <a:lumMod val="95000"/>
                    <a:lumOff val="5000"/>
                  </a:schemeClr>
                </a:solidFill>
                <a:effectLst/>
                <a:latin typeface="Arial" panose="020B0604020202020204" pitchFamily="34" charset="0"/>
              </a:rPr>
              <a:t>•</a:t>
            </a:r>
            <a:r>
              <a:rPr lang="en-US" sz="2400" b="0" i="0" dirty="0">
                <a:solidFill>
                  <a:schemeClr val="tx1">
                    <a:lumMod val="95000"/>
                    <a:lumOff val="5000"/>
                  </a:schemeClr>
                </a:solidFill>
                <a:effectLst/>
                <a:latin typeface="Century Gothic" panose="020B0502020202020204" pitchFamily="34" charset="0"/>
              </a:rPr>
              <a:t>We will begin by revisiting the problem definition.</a:t>
            </a:r>
            <a:endParaRPr lang="en-US" sz="2400" b="0" i="0" dirty="0">
              <a:solidFill>
                <a:schemeClr val="tx1">
                  <a:lumMod val="95000"/>
                  <a:lumOff val="5000"/>
                </a:schemeClr>
              </a:solidFill>
              <a:effectLst/>
              <a:latin typeface="Arial" panose="020B0604020202020204" pitchFamily="34" charset="0"/>
            </a:endParaRPr>
          </a:p>
          <a:p>
            <a:pPr marL="0" algn="l" rtl="0" latinLnBrk="0">
              <a:spcBef>
                <a:spcPts val="0"/>
              </a:spcBef>
              <a:spcAft>
                <a:spcPts val="0"/>
              </a:spcAft>
            </a:pPr>
            <a:r>
              <a:rPr lang="en-US" sz="2400" b="0" i="0" dirty="0">
                <a:solidFill>
                  <a:schemeClr val="tx1">
                    <a:lumMod val="95000"/>
                    <a:lumOff val="5000"/>
                  </a:schemeClr>
                </a:solidFill>
                <a:effectLst/>
                <a:latin typeface="Arial" panose="020B0604020202020204" pitchFamily="34" charset="0"/>
              </a:rPr>
              <a:t>•</a:t>
            </a:r>
            <a:r>
              <a:rPr lang="en-US" sz="2400" b="0" i="0" dirty="0">
                <a:solidFill>
                  <a:schemeClr val="tx1">
                    <a:lumMod val="95000"/>
                    <a:lumOff val="5000"/>
                  </a:schemeClr>
                </a:solidFill>
                <a:effectLst/>
                <a:latin typeface="Century Gothic" panose="020B0502020202020204" pitchFamily="34" charset="0"/>
              </a:rPr>
              <a:t>Our goal is to predict house prices using machine learning.</a:t>
            </a:r>
            <a:endParaRPr lang="en-US" sz="2400" b="0" i="0" dirty="0">
              <a:solidFill>
                <a:schemeClr val="tx1">
                  <a:lumMod val="95000"/>
                  <a:lumOff val="5000"/>
                </a:schemeClr>
              </a:solidFill>
              <a:effectLst/>
              <a:latin typeface="Arial" panose="020B0604020202020204" pitchFamily="34" charset="0"/>
            </a:endParaRPr>
          </a:p>
          <a:p>
            <a:pPr marL="0" algn="l" rtl="0" latinLnBrk="0">
              <a:spcBef>
                <a:spcPts val="0"/>
              </a:spcBef>
              <a:spcAft>
                <a:spcPts val="0"/>
              </a:spcAft>
            </a:pPr>
            <a:endParaRPr lang="en-US" sz="2400" b="0" i="0" dirty="0">
              <a:solidFill>
                <a:schemeClr val="tx1">
                  <a:lumMod val="95000"/>
                  <a:lumOff val="5000"/>
                </a:schemeClr>
              </a:solidFill>
              <a:effectLst/>
              <a:latin typeface="Arial" panose="020B0604020202020204" pitchFamily="34" charset="0"/>
            </a:endParaRPr>
          </a:p>
          <a:p>
            <a:pPr marL="0" algn="l" rtl="0" latinLnBrk="0">
              <a:spcBef>
                <a:spcPts val="0"/>
              </a:spcBef>
              <a:spcAft>
                <a:spcPts val="0"/>
              </a:spcAft>
            </a:pPr>
            <a:r>
              <a:rPr lang="en-US" sz="2400" b="0" i="0" dirty="0">
                <a:solidFill>
                  <a:schemeClr val="tx1">
                    <a:lumMod val="95000"/>
                    <a:lumOff val="5000"/>
                  </a:schemeClr>
                </a:solidFill>
                <a:effectLst/>
                <a:latin typeface="Century Gothic" panose="020B0502020202020204" pitchFamily="34" charset="0"/>
              </a:rPr>
              <a:t>PROBLEM DEFINITION:</a:t>
            </a:r>
            <a:endParaRPr lang="en-US" sz="2400" b="0" i="0" dirty="0">
              <a:solidFill>
                <a:schemeClr val="tx1">
                  <a:lumMod val="95000"/>
                  <a:lumOff val="5000"/>
                </a:schemeClr>
              </a:solidFill>
              <a:effectLst/>
              <a:latin typeface="Arial" panose="020B0604020202020204" pitchFamily="34" charset="0"/>
            </a:endParaRPr>
          </a:p>
          <a:p>
            <a:pPr marL="0" algn="l" rtl="0" latinLnBrk="0">
              <a:spcBef>
                <a:spcPts val="0"/>
              </a:spcBef>
              <a:spcAft>
                <a:spcPts val="0"/>
              </a:spcAft>
            </a:pPr>
            <a:r>
              <a:rPr lang="en-US" sz="2400" b="0" i="0" dirty="0">
                <a:solidFill>
                  <a:schemeClr val="tx1">
                    <a:lumMod val="95000"/>
                    <a:lumOff val="5000"/>
                  </a:schemeClr>
                </a:solidFill>
                <a:effectLst/>
                <a:latin typeface="Century Gothic" panose="020B0502020202020204" pitchFamily="34" charset="0"/>
              </a:rPr>
              <a:t>The problem is to predict house prices using machine learning techniques. The objective is to develop a model that accurately predicts the prices of houses based on a set of features such as location, square footage, number of bedrooms and bathrooms, and other relevant factors. This project involves data preprocessing, feature engineering, model selection, training, and evaluation. In Phase 1, we designed a framework involving data preprocessing, feature engineering, model selection, training, and evaluation.</a:t>
            </a:r>
            <a:endParaRPr lang="en-US" sz="2400" b="0" i="0" dirty="0">
              <a:solidFill>
                <a:schemeClr val="tx1">
                  <a:lumMod val="95000"/>
                  <a:lumOff val="5000"/>
                </a:schemeClr>
              </a:solidFill>
              <a:effectLst/>
              <a:latin typeface="Arial" panose="020B0604020202020204" pitchFamily="34" charset="0"/>
            </a:endParaRPr>
          </a:p>
        </p:txBody>
      </p:sp>
    </p:spTree>
    <p:extLst>
      <p:ext uri="{BB962C8B-B14F-4D97-AF65-F5344CB8AC3E}">
        <p14:creationId xmlns:p14="http://schemas.microsoft.com/office/powerpoint/2010/main" val="1744977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B783C8-EE64-692D-8015-3A2CA78FAE93}"/>
              </a:ext>
            </a:extLst>
          </p:cNvPr>
          <p:cNvSpPr txBox="1"/>
          <p:nvPr/>
        </p:nvSpPr>
        <p:spPr>
          <a:xfrm>
            <a:off x="3048778" y="335846"/>
            <a:ext cx="6097554" cy="6186309"/>
          </a:xfrm>
          <a:prstGeom prst="rect">
            <a:avLst/>
          </a:prstGeom>
          <a:noFill/>
        </p:spPr>
        <p:txBody>
          <a:bodyPr wrap="square">
            <a:spAutoFit/>
          </a:bodyPr>
          <a:lstStyle/>
          <a:p>
            <a:r>
              <a:rPr lang="en-IN" dirty="0"/>
              <a:t>Robustness to Overfitting: Thanks to its regularization</a:t>
            </a:r>
          </a:p>
          <a:p>
            <a:r>
              <a:rPr lang="en-IN" dirty="0"/>
              <a:t>techniques and built-in capabilities, </a:t>
            </a:r>
            <a:r>
              <a:rPr lang="en-IN" dirty="0" err="1"/>
              <a:t>XGBoost</a:t>
            </a:r>
            <a:r>
              <a:rPr lang="en-IN" dirty="0"/>
              <a:t> is robust against</a:t>
            </a:r>
          </a:p>
          <a:p>
            <a:r>
              <a:rPr lang="en-IN" dirty="0"/>
              <a:t>over fitting, even in the presence of noisy or incomplete data.</a:t>
            </a:r>
          </a:p>
          <a:p>
            <a:r>
              <a:rPr lang="en-IN" dirty="0"/>
              <a:t>This ensures that our predictions maintain accuracy and</a:t>
            </a:r>
          </a:p>
          <a:p>
            <a:r>
              <a:rPr lang="en-IN" dirty="0"/>
              <a:t>reliability.</a:t>
            </a:r>
          </a:p>
          <a:p>
            <a:endParaRPr lang="en-IN" dirty="0"/>
          </a:p>
          <a:p>
            <a:r>
              <a:rPr lang="en-IN" dirty="0"/>
              <a:t>Feature Importance: </a:t>
            </a:r>
            <a:r>
              <a:rPr lang="en-IN" dirty="0" err="1"/>
              <a:t>XGBoost</a:t>
            </a:r>
            <a:r>
              <a:rPr lang="en-IN" dirty="0"/>
              <a:t> provides a valuable feature</a:t>
            </a:r>
          </a:p>
          <a:p>
            <a:r>
              <a:rPr lang="en-IN" dirty="0"/>
              <a:t>importance score, allowing us to understand which features</a:t>
            </a:r>
          </a:p>
          <a:p>
            <a:r>
              <a:rPr lang="en-IN" dirty="0"/>
              <a:t>contribute the most to house price predictions. This insight</a:t>
            </a:r>
          </a:p>
          <a:p>
            <a:r>
              <a:rPr lang="en-IN" dirty="0"/>
              <a:t>aids in feature selection and market analysis.</a:t>
            </a:r>
          </a:p>
          <a:p>
            <a:endParaRPr lang="en-IN" dirty="0"/>
          </a:p>
          <a:p>
            <a:r>
              <a:rPr lang="en-IN" dirty="0"/>
              <a:t>Flexibility: </a:t>
            </a:r>
            <a:r>
              <a:rPr lang="en-IN" dirty="0" err="1"/>
              <a:t>XGBoost</a:t>
            </a:r>
            <a:r>
              <a:rPr lang="en-IN" dirty="0"/>
              <a:t> can be used for both regression and</a:t>
            </a:r>
          </a:p>
          <a:p>
            <a:r>
              <a:rPr lang="en-IN" dirty="0"/>
              <a:t>classification tasks. Its flexibility allows us to adapt it to</a:t>
            </a:r>
          </a:p>
          <a:p>
            <a:r>
              <a:rPr lang="en-IN" dirty="0"/>
              <a:t>various aspects of real estate prediction beyond price</a:t>
            </a:r>
          </a:p>
          <a:p>
            <a:r>
              <a:rPr lang="en-IN" dirty="0"/>
              <a:t>forecasting, such as property classification or market trend</a:t>
            </a:r>
          </a:p>
          <a:p>
            <a:r>
              <a:rPr lang="en-IN" dirty="0"/>
              <a:t>analysis.</a:t>
            </a:r>
          </a:p>
          <a:p>
            <a:endParaRPr lang="en-IN" dirty="0"/>
          </a:p>
          <a:p>
            <a:r>
              <a:rPr lang="en-IN" dirty="0" err="1"/>
              <a:t>XGBoost</a:t>
            </a:r>
            <a:r>
              <a:rPr lang="en-IN" dirty="0"/>
              <a:t> is a versatile and efficient algorithm known for its</a:t>
            </a:r>
          </a:p>
          <a:p>
            <a:r>
              <a:rPr lang="en-IN" dirty="0"/>
              <a:t>high performance, scalability, and robustness to over fitting.</a:t>
            </a:r>
          </a:p>
          <a:p>
            <a:r>
              <a:rPr lang="en-IN" dirty="0"/>
              <a:t>Its incorporation of regularization techniques makes it</a:t>
            </a:r>
          </a:p>
          <a:p>
            <a:r>
              <a:rPr lang="en-IN" dirty="0"/>
              <a:t>particularly well-suited for complex real estate datasets,</a:t>
            </a:r>
          </a:p>
          <a:p>
            <a:r>
              <a:rPr lang="en-IN" dirty="0"/>
              <a:t>where accurate predictions and generalization are paramount.</a:t>
            </a:r>
          </a:p>
        </p:txBody>
      </p:sp>
    </p:spTree>
    <p:extLst>
      <p:ext uri="{BB962C8B-B14F-4D97-AF65-F5344CB8AC3E}">
        <p14:creationId xmlns:p14="http://schemas.microsoft.com/office/powerpoint/2010/main" val="2007169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D92A-2B49-520C-9E2A-F306F72236AD}"/>
              </a:ext>
            </a:extLst>
          </p:cNvPr>
          <p:cNvSpPr>
            <a:spLocks noGrp="1"/>
          </p:cNvSpPr>
          <p:nvPr>
            <p:ph type="title"/>
          </p:nvPr>
        </p:nvSpPr>
        <p:spPr/>
        <p:txBody>
          <a:bodyPr/>
          <a:lstStyle/>
          <a:p>
            <a:r>
              <a:rPr lang="en-IN" dirty="0"/>
              <a:t>            3. ADABOOST</a:t>
            </a:r>
          </a:p>
        </p:txBody>
      </p:sp>
      <p:sp>
        <p:nvSpPr>
          <p:cNvPr id="4" name="TextBox 3">
            <a:extLst>
              <a:ext uri="{FF2B5EF4-FFF2-40B4-BE49-F238E27FC236}">
                <a16:creationId xmlns:a16="http://schemas.microsoft.com/office/drawing/2014/main" id="{14E7A284-6CD1-0970-CA89-2FF7E6A23A85}"/>
              </a:ext>
            </a:extLst>
          </p:cNvPr>
          <p:cNvSpPr txBox="1"/>
          <p:nvPr/>
        </p:nvSpPr>
        <p:spPr>
          <a:xfrm>
            <a:off x="1054359" y="2259984"/>
            <a:ext cx="7830716" cy="4093428"/>
          </a:xfrm>
          <a:prstGeom prst="rect">
            <a:avLst/>
          </a:prstGeom>
          <a:noFill/>
        </p:spPr>
        <p:txBody>
          <a:bodyPr wrap="square">
            <a:spAutoFit/>
          </a:bodyPr>
          <a:lstStyle/>
          <a:p>
            <a:r>
              <a:rPr lang="en-IN" sz="2000" dirty="0"/>
              <a:t>AdaBoost, short for Adaptive Boosting, is a versatile ensemble</a:t>
            </a:r>
          </a:p>
          <a:p>
            <a:r>
              <a:rPr lang="en-IN" sz="2000" dirty="0"/>
              <a:t>learning algorithm that focuses on improving predictive</a:t>
            </a:r>
          </a:p>
          <a:p>
            <a:r>
              <a:rPr lang="en-IN" sz="2000" dirty="0"/>
              <a:t>performance by strategically combining multiple weak models.</a:t>
            </a:r>
          </a:p>
          <a:p>
            <a:endParaRPr lang="en-IN" sz="2000" dirty="0"/>
          </a:p>
          <a:p>
            <a:r>
              <a:rPr lang="en-IN" sz="2000" dirty="0"/>
              <a:t>What is AdaBoost?</a:t>
            </a:r>
          </a:p>
          <a:p>
            <a:endParaRPr lang="en-IN" sz="2000" dirty="0"/>
          </a:p>
          <a:p>
            <a:r>
              <a:rPr lang="en-IN" sz="2000" dirty="0"/>
              <a:t>AdaBoost begins with a base model (often a simple decision tree),</a:t>
            </a:r>
          </a:p>
          <a:p>
            <a:r>
              <a:rPr lang="en-IN" sz="2000" dirty="0"/>
              <a:t>and it sequentially builds a series of models, each aiming to correct</a:t>
            </a:r>
          </a:p>
          <a:p>
            <a:r>
              <a:rPr lang="en-IN" sz="2000" dirty="0"/>
              <a:t>the errors made by the previous ones.</a:t>
            </a:r>
          </a:p>
          <a:p>
            <a:endParaRPr lang="en-IN" sz="2000" dirty="0"/>
          </a:p>
          <a:p>
            <a:r>
              <a:rPr lang="en-IN" sz="2000" dirty="0"/>
              <a:t>During each iteration, AdaBoost assigns higher weights to the data</a:t>
            </a:r>
          </a:p>
          <a:p>
            <a:r>
              <a:rPr lang="en-IN" sz="2000" dirty="0"/>
              <a:t>points that were misclassified by the previous model, effectively</a:t>
            </a:r>
          </a:p>
          <a:p>
            <a:r>
              <a:rPr lang="en-IN" sz="2000" dirty="0"/>
              <a:t>shifting the focus toward difficult-to-learn instances.</a:t>
            </a:r>
          </a:p>
        </p:txBody>
      </p:sp>
    </p:spTree>
    <p:extLst>
      <p:ext uri="{BB962C8B-B14F-4D97-AF65-F5344CB8AC3E}">
        <p14:creationId xmlns:p14="http://schemas.microsoft.com/office/powerpoint/2010/main" val="4223316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E5B9A-BF10-66D0-DFE9-0966E5C6E4D6}"/>
              </a:ext>
            </a:extLst>
          </p:cNvPr>
          <p:cNvSpPr>
            <a:spLocks noGrp="1"/>
          </p:cNvSpPr>
          <p:nvPr>
            <p:ph type="title"/>
          </p:nvPr>
        </p:nvSpPr>
        <p:spPr/>
        <p:txBody>
          <a:bodyPr/>
          <a:lstStyle/>
          <a:p>
            <a:r>
              <a:rPr lang="en-IN" dirty="0"/>
              <a:t>            ADVANTAGES OF ADABOOST</a:t>
            </a:r>
          </a:p>
        </p:txBody>
      </p:sp>
      <p:sp>
        <p:nvSpPr>
          <p:cNvPr id="4" name="TextBox 3">
            <a:extLst>
              <a:ext uri="{FF2B5EF4-FFF2-40B4-BE49-F238E27FC236}">
                <a16:creationId xmlns:a16="http://schemas.microsoft.com/office/drawing/2014/main" id="{BC41FB19-7A34-1413-0128-3B1B52CBFA87}"/>
              </a:ext>
            </a:extLst>
          </p:cNvPr>
          <p:cNvSpPr txBox="1"/>
          <p:nvPr/>
        </p:nvSpPr>
        <p:spPr>
          <a:xfrm>
            <a:off x="2221852" y="2138557"/>
            <a:ext cx="7748295" cy="5632311"/>
          </a:xfrm>
          <a:prstGeom prst="rect">
            <a:avLst/>
          </a:prstGeom>
          <a:noFill/>
        </p:spPr>
        <p:txBody>
          <a:bodyPr wrap="square">
            <a:spAutoFit/>
          </a:bodyPr>
          <a:lstStyle/>
          <a:p>
            <a:r>
              <a:rPr lang="en-IN" dirty="0"/>
              <a:t>Efficiency and Scalability: AdaBoost is computationally efficient</a:t>
            </a:r>
          </a:p>
          <a:p>
            <a:r>
              <a:rPr lang="en-IN" dirty="0"/>
              <a:t>and scales well to large datasets.</a:t>
            </a:r>
          </a:p>
          <a:p>
            <a:endParaRPr lang="en-IN" dirty="0"/>
          </a:p>
          <a:p>
            <a:r>
              <a:rPr lang="en-IN" dirty="0"/>
              <a:t>Regularization Techniques: AdaBoost incorporates regularization</a:t>
            </a:r>
          </a:p>
          <a:p>
            <a:r>
              <a:rPr lang="en-IN" dirty="0"/>
              <a:t>techniques to prevent over fitting.</a:t>
            </a:r>
          </a:p>
          <a:p>
            <a:endParaRPr lang="en-IN" dirty="0"/>
          </a:p>
          <a:p>
            <a:r>
              <a:rPr lang="en-IN" dirty="0"/>
              <a:t>High Performance: AdaBoost often leads to high predictive</a:t>
            </a:r>
          </a:p>
          <a:p>
            <a:r>
              <a:rPr lang="en-IN" dirty="0"/>
              <a:t>performance.</a:t>
            </a:r>
          </a:p>
          <a:p>
            <a:endParaRPr lang="en-IN" dirty="0"/>
          </a:p>
          <a:p>
            <a:r>
              <a:rPr lang="en-IN" dirty="0"/>
              <a:t>Robustness to Over fitting: AdaBoost is robust against over fitting.</a:t>
            </a:r>
          </a:p>
          <a:p>
            <a:endParaRPr lang="en-IN" dirty="0"/>
          </a:p>
          <a:p>
            <a:r>
              <a:rPr lang="en-IN" dirty="0"/>
              <a:t>Weighted Model Aggregation: AdaBoost assigns different weights</a:t>
            </a:r>
          </a:p>
          <a:p>
            <a:r>
              <a:rPr lang="en-IN" dirty="0"/>
              <a:t>to individual models based on their performance.</a:t>
            </a:r>
          </a:p>
          <a:p>
            <a:endParaRPr lang="en-IN" dirty="0"/>
          </a:p>
          <a:p>
            <a:r>
              <a:rPr lang="en-IN" dirty="0"/>
              <a:t>Adaptive Learning: AdaBoost can adapt to difficult-to-learn data</a:t>
            </a:r>
          </a:p>
          <a:p>
            <a:r>
              <a:rPr lang="en-IN" dirty="0"/>
              <a:t>points.</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190235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780B2-46CC-8139-AAA7-C03925C71314}"/>
              </a:ext>
            </a:extLst>
          </p:cNvPr>
          <p:cNvSpPr>
            <a:spLocks noGrp="1"/>
          </p:cNvSpPr>
          <p:nvPr>
            <p:ph type="title"/>
          </p:nvPr>
        </p:nvSpPr>
        <p:spPr>
          <a:xfrm>
            <a:off x="726233" y="234497"/>
            <a:ext cx="10515600" cy="1325563"/>
          </a:xfrm>
        </p:spPr>
        <p:txBody>
          <a:bodyPr>
            <a:noAutofit/>
          </a:bodyPr>
          <a:lstStyle/>
          <a:p>
            <a:r>
              <a:rPr lang="en-IN" sz="3600" dirty="0"/>
              <a:t>          NEUTRAL NETWORKS(DEEPLEARNING)</a:t>
            </a:r>
          </a:p>
        </p:txBody>
      </p:sp>
      <p:sp>
        <p:nvSpPr>
          <p:cNvPr id="4" name="TextBox 3">
            <a:extLst>
              <a:ext uri="{FF2B5EF4-FFF2-40B4-BE49-F238E27FC236}">
                <a16:creationId xmlns:a16="http://schemas.microsoft.com/office/drawing/2014/main" id="{1F987A45-1768-FD9A-5D64-35613CF0C7E2}"/>
              </a:ext>
            </a:extLst>
          </p:cNvPr>
          <p:cNvSpPr txBox="1"/>
          <p:nvPr/>
        </p:nvSpPr>
        <p:spPr>
          <a:xfrm>
            <a:off x="838200" y="1690688"/>
            <a:ext cx="8446536" cy="4801314"/>
          </a:xfrm>
          <a:prstGeom prst="rect">
            <a:avLst/>
          </a:prstGeom>
          <a:noFill/>
        </p:spPr>
        <p:txBody>
          <a:bodyPr wrap="square">
            <a:spAutoFit/>
          </a:bodyPr>
          <a:lstStyle/>
          <a:p>
            <a:r>
              <a:rPr lang="en-IN" dirty="0"/>
              <a:t>Ky Features of Neural Networks (Deep Learning):</a:t>
            </a:r>
          </a:p>
          <a:p>
            <a:endParaRPr lang="en-IN" dirty="0"/>
          </a:p>
          <a:p>
            <a:r>
              <a:rPr lang="en-IN" dirty="0"/>
              <a:t>Complex Pattern Recognition: Neural networks excel at capturing intricate</a:t>
            </a:r>
          </a:p>
          <a:p>
            <a:r>
              <a:rPr lang="en-IN" dirty="0"/>
              <a:t>and non-linear patterns within the data, making them well-suited for</a:t>
            </a:r>
          </a:p>
          <a:p>
            <a:r>
              <a:rPr lang="en-IN" dirty="0"/>
              <a:t>understanding the nuances of real estate markets.</a:t>
            </a:r>
          </a:p>
          <a:p>
            <a:endParaRPr lang="en-IN" dirty="0"/>
          </a:p>
          <a:p>
            <a:r>
              <a:rPr lang="en-IN" dirty="0"/>
              <a:t>Feature Extraction: Neural networks automatically extract relevant</a:t>
            </a:r>
          </a:p>
          <a:p>
            <a:r>
              <a:rPr lang="en-IN" dirty="0"/>
              <a:t>features from diverse data types, facilitating improved prediction by</a:t>
            </a:r>
          </a:p>
          <a:p>
            <a:r>
              <a:rPr lang="en-IN" dirty="0"/>
              <a:t>reducing the need for extensive feature engineering.</a:t>
            </a:r>
          </a:p>
          <a:p>
            <a:endParaRPr lang="en-IN" dirty="0"/>
          </a:p>
          <a:p>
            <a:r>
              <a:rPr lang="en-IN" dirty="0"/>
              <a:t>Adaptability: Neural networks can process various data types, including</a:t>
            </a:r>
          </a:p>
          <a:p>
            <a:r>
              <a:rPr lang="en-IN" dirty="0"/>
              <a:t>images and structured data, providing a holistic approach to data analysis.</a:t>
            </a:r>
          </a:p>
          <a:p>
            <a:endParaRPr lang="en-IN" dirty="0"/>
          </a:p>
          <a:p>
            <a:r>
              <a:rPr lang="en-IN" dirty="0"/>
              <a:t>Ensemble Integration: They can be seamlessly integrated into ensemble</a:t>
            </a:r>
          </a:p>
          <a:p>
            <a:r>
              <a:rPr lang="en-IN" dirty="0"/>
              <a:t>techniques, enhancing overall prediction accuracy by combining their</a:t>
            </a:r>
          </a:p>
          <a:p>
            <a:r>
              <a:rPr lang="en-IN" dirty="0"/>
              <a:t>strengths with other models.</a:t>
            </a:r>
          </a:p>
          <a:p>
            <a:endParaRPr lang="en-IN" dirty="0"/>
          </a:p>
        </p:txBody>
      </p:sp>
    </p:spTree>
    <p:extLst>
      <p:ext uri="{BB962C8B-B14F-4D97-AF65-F5344CB8AC3E}">
        <p14:creationId xmlns:p14="http://schemas.microsoft.com/office/powerpoint/2010/main" val="3400815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7C016-3C2F-2F8F-7285-99B42CE8A899}"/>
              </a:ext>
            </a:extLst>
          </p:cNvPr>
          <p:cNvSpPr>
            <a:spLocks noGrp="1"/>
          </p:cNvSpPr>
          <p:nvPr>
            <p:ph type="title"/>
          </p:nvPr>
        </p:nvSpPr>
        <p:spPr/>
        <p:txBody>
          <a:bodyPr/>
          <a:lstStyle/>
          <a:p>
            <a:r>
              <a:rPr lang="en-IN" dirty="0"/>
              <a:t>ADVANTAGES OF NEURALNETWORKS</a:t>
            </a:r>
          </a:p>
        </p:txBody>
      </p:sp>
      <p:sp>
        <p:nvSpPr>
          <p:cNvPr id="4" name="TextBox 3">
            <a:extLst>
              <a:ext uri="{FF2B5EF4-FFF2-40B4-BE49-F238E27FC236}">
                <a16:creationId xmlns:a16="http://schemas.microsoft.com/office/drawing/2014/main" id="{7E9266A0-8F32-F8F5-13CA-7EAAB08B9C24}"/>
              </a:ext>
            </a:extLst>
          </p:cNvPr>
          <p:cNvSpPr txBox="1"/>
          <p:nvPr/>
        </p:nvSpPr>
        <p:spPr>
          <a:xfrm>
            <a:off x="1390263" y="2278517"/>
            <a:ext cx="10515599" cy="4401205"/>
          </a:xfrm>
          <a:prstGeom prst="rect">
            <a:avLst/>
          </a:prstGeom>
          <a:noFill/>
        </p:spPr>
        <p:txBody>
          <a:bodyPr wrap="square">
            <a:spAutoFit/>
          </a:bodyPr>
          <a:lstStyle/>
          <a:p>
            <a:r>
              <a:rPr lang="en-IN" sz="2000" dirty="0"/>
              <a:t>Pattern Recognition: They excel at capturing complex and non-linear</a:t>
            </a:r>
          </a:p>
          <a:p>
            <a:r>
              <a:rPr lang="en-IN" sz="2000" dirty="0"/>
              <a:t>patterns in real estate data, allowing us to identify intricate relationships</a:t>
            </a:r>
          </a:p>
          <a:p>
            <a:r>
              <a:rPr lang="en-IN" sz="2000" dirty="0"/>
              <a:t>and market trends.</a:t>
            </a:r>
          </a:p>
          <a:p>
            <a:endParaRPr lang="en-IN" sz="2000" dirty="0"/>
          </a:p>
          <a:p>
            <a:r>
              <a:rPr lang="en-IN" sz="2000" dirty="0"/>
              <a:t>Feature Extraction: Neural networks automatically extract relevant</a:t>
            </a:r>
          </a:p>
          <a:p>
            <a:r>
              <a:rPr lang="en-IN" sz="2000" dirty="0"/>
              <a:t>features, reducing the need for extensive manual feature engineering.</a:t>
            </a:r>
          </a:p>
          <a:p>
            <a:r>
              <a:rPr lang="en-IN" sz="2000" dirty="0"/>
              <a:t>This ability is particularly valuable in the diverse data landscape of real</a:t>
            </a:r>
          </a:p>
          <a:p>
            <a:r>
              <a:rPr lang="en-IN" sz="2000" dirty="0"/>
              <a:t>estate, encompassing images, text descriptions, and structured data.</a:t>
            </a:r>
          </a:p>
          <a:p>
            <a:endParaRPr lang="en-IN" sz="2000" dirty="0"/>
          </a:p>
          <a:p>
            <a:r>
              <a:rPr lang="en-IN" sz="2000" dirty="0"/>
              <a:t>Data Adaptability: They can process various data types, making them</a:t>
            </a:r>
          </a:p>
          <a:p>
            <a:r>
              <a:rPr lang="en-IN" sz="2000" dirty="0"/>
              <a:t>versatile for different aspects of real estate prediction. For example,</a:t>
            </a:r>
          </a:p>
          <a:p>
            <a:r>
              <a:rPr lang="en-IN" sz="2000" dirty="0"/>
              <a:t>Convolutional Neural Networks (CNNs) are well-suited for property</a:t>
            </a:r>
          </a:p>
          <a:p>
            <a:r>
              <a:rPr lang="en-IN" sz="2000" dirty="0"/>
              <a:t>image analysis, while Recurrent Neural Networks (RNNs) can handle</a:t>
            </a:r>
          </a:p>
          <a:p>
            <a:r>
              <a:rPr lang="en-IN" sz="2000" dirty="0"/>
              <a:t>sequential data, such as time series of house prices.</a:t>
            </a:r>
          </a:p>
        </p:txBody>
      </p:sp>
    </p:spTree>
    <p:extLst>
      <p:ext uri="{BB962C8B-B14F-4D97-AF65-F5344CB8AC3E}">
        <p14:creationId xmlns:p14="http://schemas.microsoft.com/office/powerpoint/2010/main" val="1906231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61D25-1E50-B41D-1209-0FDC1F710CE2}"/>
              </a:ext>
            </a:extLst>
          </p:cNvPr>
          <p:cNvSpPr>
            <a:spLocks noGrp="1"/>
          </p:cNvSpPr>
          <p:nvPr>
            <p:ph type="title"/>
          </p:nvPr>
        </p:nvSpPr>
        <p:spPr>
          <a:xfrm>
            <a:off x="933060" y="365125"/>
            <a:ext cx="10420739" cy="1325563"/>
          </a:xfrm>
        </p:spPr>
        <p:txBody>
          <a:bodyPr/>
          <a:lstStyle/>
          <a:p>
            <a:r>
              <a:rPr lang="en-IN" dirty="0"/>
              <a:t>          5. LASSO REGRESSION</a:t>
            </a:r>
          </a:p>
        </p:txBody>
      </p:sp>
      <p:sp>
        <p:nvSpPr>
          <p:cNvPr id="6" name="TextBox 5">
            <a:extLst>
              <a:ext uri="{FF2B5EF4-FFF2-40B4-BE49-F238E27FC236}">
                <a16:creationId xmlns:a16="http://schemas.microsoft.com/office/drawing/2014/main" id="{BE94A986-69DF-FDF7-D224-3DE29B79B7A6}"/>
              </a:ext>
            </a:extLst>
          </p:cNvPr>
          <p:cNvSpPr txBox="1"/>
          <p:nvPr/>
        </p:nvSpPr>
        <p:spPr>
          <a:xfrm>
            <a:off x="2118050" y="1690688"/>
            <a:ext cx="7382846" cy="5509200"/>
          </a:xfrm>
          <a:prstGeom prst="rect">
            <a:avLst/>
          </a:prstGeom>
          <a:noFill/>
        </p:spPr>
        <p:txBody>
          <a:bodyPr wrap="square">
            <a:spAutoFit/>
          </a:bodyPr>
          <a:lstStyle/>
          <a:p>
            <a:r>
              <a:rPr lang="en-IN" sz="1600" dirty="0"/>
              <a:t>Lasso Regression, an abbreviation for "Least Absolute Shrinkage and Selection</a:t>
            </a:r>
          </a:p>
          <a:p>
            <a:r>
              <a:rPr lang="en-IN" sz="1600" dirty="0"/>
              <a:t>Operator," is a versatile and powerful regression technique that is particularly</a:t>
            </a:r>
          </a:p>
          <a:p>
            <a:r>
              <a:rPr lang="en-IN" sz="1600" dirty="0"/>
              <a:t>well-suited for house price prediction tasks. It has several distinctive features</a:t>
            </a:r>
          </a:p>
          <a:p>
            <a:r>
              <a:rPr lang="en-IN" sz="1600" dirty="0"/>
              <a:t>that set it apart from other regression methods.</a:t>
            </a:r>
          </a:p>
          <a:p>
            <a:endParaRPr lang="en-IN" sz="1600" dirty="0"/>
          </a:p>
          <a:p>
            <a:r>
              <a:rPr lang="en-IN" sz="1600" dirty="0"/>
              <a:t>Key Features of Lasso Regression:</a:t>
            </a:r>
          </a:p>
          <a:p>
            <a:endParaRPr lang="en-IN" sz="1600" dirty="0"/>
          </a:p>
          <a:p>
            <a:r>
              <a:rPr lang="en-IN" sz="1600" dirty="0"/>
              <a:t>Sparsity and Feature Selection: Lasso encourages some coefficients to be</a:t>
            </a:r>
          </a:p>
          <a:p>
            <a:r>
              <a:rPr lang="en-IN" sz="1600" dirty="0"/>
              <a:t>exactly zero, automatically selecting the most influential features, making it</a:t>
            </a:r>
          </a:p>
          <a:p>
            <a:r>
              <a:rPr lang="en-IN" sz="1600" dirty="0"/>
              <a:t>well-suited for real estate datasets with numerous attributes.</a:t>
            </a:r>
          </a:p>
          <a:p>
            <a:endParaRPr lang="en-IN" sz="1600" dirty="0"/>
          </a:p>
          <a:p>
            <a:r>
              <a:rPr lang="en-IN" sz="1600" dirty="0"/>
              <a:t>Regularization for Enhanced Generalization: Lasso employs L1 regularization to</a:t>
            </a:r>
          </a:p>
          <a:p>
            <a:r>
              <a:rPr lang="en-IN" sz="1600" dirty="0"/>
              <a:t>prevent over fitting and ensure the model generalizes effectively to unseen</a:t>
            </a:r>
          </a:p>
          <a:p>
            <a:r>
              <a:rPr lang="en-IN" sz="1600" dirty="0"/>
              <a:t>property data.</a:t>
            </a:r>
          </a:p>
          <a:p>
            <a:endParaRPr lang="en-IN" sz="1600" dirty="0"/>
          </a:p>
          <a:p>
            <a:r>
              <a:rPr lang="en-IN" sz="1600" dirty="0"/>
              <a:t>Balancing Complexity: Lasso strikes a balance between model complexity and</a:t>
            </a:r>
          </a:p>
          <a:p>
            <a:r>
              <a:rPr lang="en-IN" sz="1600" dirty="0"/>
              <a:t>accuracy, creating a more interpretable yet effective representation of the</a:t>
            </a:r>
          </a:p>
          <a:p>
            <a:r>
              <a:rPr lang="en-IN" sz="1600" dirty="0"/>
              <a:t>relationship between features and house prices.</a:t>
            </a:r>
          </a:p>
          <a:p>
            <a:endParaRPr lang="en-IN" sz="1600" dirty="0"/>
          </a:p>
          <a:p>
            <a:r>
              <a:rPr lang="en-IN" sz="1600" dirty="0"/>
              <a:t>Handling Multi collinearity: Lasso addresses multi collinearity by selecting the</a:t>
            </a:r>
          </a:p>
          <a:p>
            <a:r>
              <a:rPr lang="en-IN" sz="1600" dirty="0"/>
              <a:t>most relevant features, reducing redundancy, and maintaining model integrity.</a:t>
            </a:r>
          </a:p>
          <a:p>
            <a:endParaRPr lang="en-IN" sz="1600" dirty="0"/>
          </a:p>
        </p:txBody>
      </p:sp>
    </p:spTree>
    <p:extLst>
      <p:ext uri="{BB962C8B-B14F-4D97-AF65-F5344CB8AC3E}">
        <p14:creationId xmlns:p14="http://schemas.microsoft.com/office/powerpoint/2010/main" val="4032036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9DC67-4A93-552C-4B1E-07D111F177CF}"/>
              </a:ext>
            </a:extLst>
          </p:cNvPr>
          <p:cNvSpPr>
            <a:spLocks noGrp="1"/>
          </p:cNvSpPr>
          <p:nvPr>
            <p:ph type="title"/>
          </p:nvPr>
        </p:nvSpPr>
        <p:spPr/>
        <p:txBody>
          <a:bodyPr/>
          <a:lstStyle/>
          <a:p>
            <a:r>
              <a:rPr lang="en-IN" dirty="0"/>
              <a:t>ADVANTAGES OF LASSO REGRESSION</a:t>
            </a:r>
          </a:p>
        </p:txBody>
      </p:sp>
      <p:sp>
        <p:nvSpPr>
          <p:cNvPr id="4" name="TextBox 3">
            <a:extLst>
              <a:ext uri="{FF2B5EF4-FFF2-40B4-BE49-F238E27FC236}">
                <a16:creationId xmlns:a16="http://schemas.microsoft.com/office/drawing/2014/main" id="{05158B3C-A438-7D97-02BE-78A7EF2DD905}"/>
              </a:ext>
            </a:extLst>
          </p:cNvPr>
          <p:cNvSpPr txBox="1"/>
          <p:nvPr/>
        </p:nvSpPr>
        <p:spPr>
          <a:xfrm>
            <a:off x="2547257" y="1840107"/>
            <a:ext cx="6608405" cy="4801314"/>
          </a:xfrm>
          <a:prstGeom prst="rect">
            <a:avLst/>
          </a:prstGeom>
          <a:noFill/>
        </p:spPr>
        <p:txBody>
          <a:bodyPr wrap="square">
            <a:spAutoFit/>
          </a:bodyPr>
          <a:lstStyle/>
          <a:p>
            <a:r>
              <a:rPr lang="en-IN" dirty="0"/>
              <a:t>Efficiency and Scalability: Lasso Regression is computationally</a:t>
            </a:r>
          </a:p>
          <a:p>
            <a:r>
              <a:rPr lang="en-IN" dirty="0"/>
              <a:t>efficient and scales well, making it suitable for large datasets.</a:t>
            </a:r>
          </a:p>
          <a:p>
            <a:endParaRPr lang="en-IN" dirty="0"/>
          </a:p>
          <a:p>
            <a:r>
              <a:rPr lang="en-IN" dirty="0"/>
              <a:t>Regularization Techniques: Lasso incorporates L1</a:t>
            </a:r>
          </a:p>
          <a:p>
            <a:r>
              <a:rPr lang="en-IN" dirty="0"/>
              <a:t>regularization, effectively promoting feature selection and</a:t>
            </a:r>
          </a:p>
          <a:p>
            <a:r>
              <a:rPr lang="en-IN" dirty="0"/>
              <a:t>mitigating over fitting.</a:t>
            </a:r>
          </a:p>
          <a:p>
            <a:endParaRPr lang="en-IN" dirty="0"/>
          </a:p>
          <a:p>
            <a:r>
              <a:rPr lang="en-IN" dirty="0"/>
              <a:t>High Performance: It focuses on relevant features, often</a:t>
            </a:r>
          </a:p>
          <a:p>
            <a:r>
              <a:rPr lang="en-IN" dirty="0"/>
              <a:t>leading to improved predictive accuracy for house prices.</a:t>
            </a:r>
          </a:p>
          <a:p>
            <a:endParaRPr lang="en-IN" dirty="0"/>
          </a:p>
          <a:p>
            <a:r>
              <a:rPr lang="en-IN" dirty="0"/>
              <a:t>Interpretability: Lasso produces sparse models, making it</a:t>
            </a:r>
          </a:p>
          <a:p>
            <a:r>
              <a:rPr lang="en-IN" dirty="0"/>
              <a:t>easier to interpret the impact of individual features on</a:t>
            </a:r>
          </a:p>
          <a:p>
            <a:r>
              <a:rPr lang="en-IN" dirty="0"/>
              <a:t>property prices.</a:t>
            </a:r>
          </a:p>
          <a:p>
            <a:endParaRPr lang="en-IN" dirty="0"/>
          </a:p>
          <a:p>
            <a:r>
              <a:rPr lang="en-IN" dirty="0"/>
              <a:t>Lasso Regression efficiently combines regularization with high</a:t>
            </a:r>
          </a:p>
          <a:p>
            <a:r>
              <a:rPr lang="en-IN" dirty="0"/>
              <a:t>performance, aiding in feature selection and enhancing model</a:t>
            </a:r>
          </a:p>
          <a:p>
            <a:r>
              <a:rPr lang="en-IN" dirty="0"/>
              <a:t>interpretability.</a:t>
            </a:r>
          </a:p>
        </p:txBody>
      </p:sp>
    </p:spTree>
    <p:extLst>
      <p:ext uri="{BB962C8B-B14F-4D97-AF65-F5344CB8AC3E}">
        <p14:creationId xmlns:p14="http://schemas.microsoft.com/office/powerpoint/2010/main" val="1893967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AA0B5B-F785-FC6E-FF20-05042D239028}"/>
              </a:ext>
            </a:extLst>
          </p:cNvPr>
          <p:cNvSpPr txBox="1"/>
          <p:nvPr/>
        </p:nvSpPr>
        <p:spPr>
          <a:xfrm>
            <a:off x="2323322" y="3244334"/>
            <a:ext cx="6823010" cy="1569660"/>
          </a:xfrm>
          <a:prstGeom prst="rect">
            <a:avLst/>
          </a:prstGeom>
          <a:noFill/>
        </p:spPr>
        <p:txBody>
          <a:bodyPr wrap="square">
            <a:spAutoFit/>
          </a:bodyPr>
          <a:lstStyle/>
          <a:p>
            <a:r>
              <a:rPr lang="en-IN" sz="9600" dirty="0"/>
              <a:t>THANK YOU</a:t>
            </a:r>
          </a:p>
        </p:txBody>
      </p:sp>
    </p:spTree>
    <p:extLst>
      <p:ext uri="{BB962C8B-B14F-4D97-AF65-F5344CB8AC3E}">
        <p14:creationId xmlns:p14="http://schemas.microsoft.com/office/powerpoint/2010/main" val="1803451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8EDB-7DA6-2F48-DF28-3F193342C09C}"/>
              </a:ext>
            </a:extLst>
          </p:cNvPr>
          <p:cNvSpPr>
            <a:spLocks noGrp="1"/>
          </p:cNvSpPr>
          <p:nvPr>
            <p:ph type="ctrTitle"/>
          </p:nvPr>
        </p:nvSpPr>
        <p:spPr>
          <a:xfrm>
            <a:off x="1706880" y="3219265"/>
            <a:ext cx="9144000" cy="2715630"/>
          </a:xfrm>
        </p:spPr>
        <p:txBody>
          <a:bodyPr>
            <a:noAutofit/>
          </a:bodyPr>
          <a:lstStyle/>
          <a:p>
            <a:pPr marL="0" rtl="0" latinLnBrk="0">
              <a:spcBef>
                <a:spcPts val="0"/>
              </a:spcBef>
              <a:spcAft>
                <a:spcPts val="0"/>
              </a:spcAft>
            </a:pPr>
            <a:r>
              <a:rPr lang="en-US" sz="2800" b="0" i="0" dirty="0">
                <a:solidFill>
                  <a:schemeClr val="tx1">
                    <a:lumMod val="95000"/>
                    <a:lumOff val="5000"/>
                  </a:schemeClr>
                </a:solidFill>
                <a:effectLst/>
                <a:latin typeface="Arial" panose="020B0604020202020204" pitchFamily="34" charset="0"/>
              </a:rPr>
              <a:t>•</a:t>
            </a:r>
            <a:r>
              <a:rPr lang="en-US" sz="2800" b="0" i="0" dirty="0">
                <a:solidFill>
                  <a:schemeClr val="tx1">
                    <a:lumMod val="95000"/>
                    <a:lumOff val="5000"/>
                  </a:schemeClr>
                </a:solidFill>
                <a:effectLst/>
                <a:latin typeface="Söhne"/>
              </a:rPr>
              <a:t>We have already seen in the previous presentation that we selected our dataset, cleaned and preprocessed the data, handled missing values, and converted categorical features into numerical representations.</a:t>
            </a:r>
            <a:br>
              <a:rPr lang="en-US" sz="2800" b="0" i="0" dirty="0">
                <a:solidFill>
                  <a:schemeClr val="tx1">
                    <a:lumMod val="95000"/>
                    <a:lumOff val="5000"/>
                  </a:schemeClr>
                </a:solidFill>
                <a:effectLst/>
                <a:latin typeface="Arial" panose="020B0604020202020204" pitchFamily="34" charset="0"/>
              </a:rPr>
            </a:br>
            <a:r>
              <a:rPr lang="en-US" sz="2800" b="0" i="0" dirty="0">
                <a:solidFill>
                  <a:schemeClr val="tx1">
                    <a:lumMod val="95000"/>
                    <a:lumOff val="5000"/>
                  </a:schemeClr>
                </a:solidFill>
                <a:effectLst/>
                <a:latin typeface="Arial" panose="020B0604020202020204" pitchFamily="34" charset="0"/>
              </a:rPr>
              <a:t>•</a:t>
            </a:r>
            <a:r>
              <a:rPr lang="en-US" sz="2800" b="0" i="0" dirty="0">
                <a:solidFill>
                  <a:schemeClr val="tx1">
                    <a:lumMod val="95000"/>
                    <a:lumOff val="5000"/>
                  </a:schemeClr>
                </a:solidFill>
                <a:effectLst/>
                <a:latin typeface="Söhne"/>
              </a:rPr>
              <a:t>We have performed feature selection, choosing the most relevant features, and selected a suitable regression algorithm for prediction.</a:t>
            </a:r>
            <a:br>
              <a:rPr lang="en-US" sz="2800" b="0" i="0" dirty="0">
                <a:solidFill>
                  <a:schemeClr val="tx1">
                    <a:lumMod val="95000"/>
                    <a:lumOff val="5000"/>
                  </a:schemeClr>
                </a:solidFill>
                <a:effectLst/>
                <a:latin typeface="Arial" panose="020B0604020202020204" pitchFamily="34" charset="0"/>
              </a:rPr>
            </a:br>
            <a:r>
              <a:rPr lang="en-US" sz="2800" b="0" i="0" dirty="0">
                <a:solidFill>
                  <a:schemeClr val="tx1">
                    <a:lumMod val="95000"/>
                    <a:lumOff val="5000"/>
                  </a:schemeClr>
                </a:solidFill>
                <a:effectLst/>
                <a:latin typeface="Arial" panose="020B0604020202020204" pitchFamily="34" charset="0"/>
              </a:rPr>
              <a:t>•</a:t>
            </a:r>
            <a:r>
              <a:rPr lang="en-US" sz="2800" b="0" i="0" dirty="0">
                <a:solidFill>
                  <a:schemeClr val="tx1">
                    <a:lumMod val="95000"/>
                    <a:lumOff val="5000"/>
                  </a:schemeClr>
                </a:solidFill>
                <a:effectLst/>
                <a:latin typeface="Söhne"/>
              </a:rPr>
              <a:t>Our model has been trained using the preprocessed data, and we have evaluated its performance using metrics like MAE, RMSE, and R-squared.</a:t>
            </a:r>
            <a:br>
              <a:rPr lang="en-US" sz="2800" b="0" i="0" dirty="0">
                <a:solidFill>
                  <a:schemeClr val="tx1">
                    <a:lumMod val="95000"/>
                    <a:lumOff val="5000"/>
                  </a:schemeClr>
                </a:solidFill>
                <a:effectLst/>
                <a:latin typeface="Arial" panose="020B0604020202020204" pitchFamily="34" charset="0"/>
              </a:rPr>
            </a:br>
            <a:endParaRPr lang="en-IN" sz="2800" dirty="0">
              <a:solidFill>
                <a:schemeClr val="tx1">
                  <a:lumMod val="95000"/>
                  <a:lumOff val="5000"/>
                </a:schemeClr>
              </a:solidFill>
            </a:endParaRPr>
          </a:p>
        </p:txBody>
      </p:sp>
      <p:sp>
        <p:nvSpPr>
          <p:cNvPr id="3" name="Subtitle 2">
            <a:extLst>
              <a:ext uri="{FF2B5EF4-FFF2-40B4-BE49-F238E27FC236}">
                <a16:creationId xmlns:a16="http://schemas.microsoft.com/office/drawing/2014/main" id="{8697BA2B-7A3A-E398-5736-E020B0FABC55}"/>
              </a:ext>
            </a:extLst>
          </p:cNvPr>
          <p:cNvSpPr>
            <a:spLocks noGrp="1"/>
          </p:cNvSpPr>
          <p:nvPr>
            <p:ph type="subTitle" idx="1"/>
          </p:nvPr>
        </p:nvSpPr>
        <p:spPr>
          <a:xfrm>
            <a:off x="1524000" y="0"/>
            <a:ext cx="9144000" cy="1655762"/>
          </a:xfrm>
        </p:spPr>
        <p:txBody>
          <a:bodyPr>
            <a:normAutofit/>
          </a:bodyPr>
          <a:lstStyle/>
          <a:p>
            <a:r>
              <a:rPr lang="en-IN" sz="4400" dirty="0"/>
              <a:t>RECAP OF PHASE 1</a:t>
            </a:r>
          </a:p>
        </p:txBody>
      </p:sp>
    </p:spTree>
    <p:extLst>
      <p:ext uri="{BB962C8B-B14F-4D97-AF65-F5344CB8AC3E}">
        <p14:creationId xmlns:p14="http://schemas.microsoft.com/office/powerpoint/2010/main" val="2602481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0F8D0-45C9-D1C7-3C96-63C76CDC5DC7}"/>
              </a:ext>
            </a:extLst>
          </p:cNvPr>
          <p:cNvSpPr>
            <a:spLocks noGrp="1"/>
          </p:cNvSpPr>
          <p:nvPr>
            <p:ph type="title"/>
          </p:nvPr>
        </p:nvSpPr>
        <p:spPr>
          <a:xfrm>
            <a:off x="523240" y="1127761"/>
            <a:ext cx="10515600" cy="5537200"/>
          </a:xfrm>
        </p:spPr>
        <p:txBody>
          <a:bodyPr>
            <a:noAutofit/>
          </a:bodyPr>
          <a:lstStyle/>
          <a:p>
            <a:pPr marL="0" rtl="0" latinLnBrk="0">
              <a:spcBef>
                <a:spcPts val="0"/>
              </a:spcBef>
              <a:spcAft>
                <a:spcPts val="0"/>
              </a:spcAft>
            </a:pPr>
            <a:r>
              <a:rPr lang="en-IN" sz="2800" b="0" i="0" dirty="0">
                <a:solidFill>
                  <a:schemeClr val="tx1">
                    <a:lumMod val="95000"/>
                    <a:lumOff val="5000"/>
                  </a:schemeClr>
                </a:solidFill>
                <a:effectLst/>
                <a:latin typeface="Arial" panose="020B0604020202020204" pitchFamily="34" charset="0"/>
              </a:rPr>
              <a:t>•</a:t>
            </a:r>
            <a:r>
              <a:rPr lang="en-IN" sz="2800" b="1" i="0" dirty="0">
                <a:solidFill>
                  <a:schemeClr val="tx1">
                    <a:lumMod val="95000"/>
                    <a:lumOff val="5000"/>
                  </a:schemeClr>
                </a:solidFill>
                <a:effectLst/>
                <a:latin typeface="Söhne"/>
              </a:rPr>
              <a:t>Objective:</a:t>
            </a:r>
            <a:r>
              <a:rPr lang="en-IN" sz="2800" b="0" i="0" dirty="0">
                <a:solidFill>
                  <a:schemeClr val="tx1">
                    <a:lumMod val="95000"/>
                    <a:lumOff val="5000"/>
                  </a:schemeClr>
                </a:solidFill>
                <a:effectLst/>
                <a:latin typeface="Söhne"/>
              </a:rPr>
              <a:t> Accurate house price prediction using machine learning.</a:t>
            </a:r>
            <a:br>
              <a:rPr lang="en-IN" sz="2800" b="0" i="0" dirty="0">
                <a:solidFill>
                  <a:schemeClr val="tx1">
                    <a:lumMod val="95000"/>
                    <a:lumOff val="5000"/>
                  </a:schemeClr>
                </a:solidFill>
                <a:effectLst/>
                <a:latin typeface="Arial" panose="020B0604020202020204" pitchFamily="34" charset="0"/>
              </a:rPr>
            </a:br>
            <a:r>
              <a:rPr lang="en-IN" sz="2800" b="0" i="0" dirty="0">
                <a:solidFill>
                  <a:schemeClr val="tx1">
                    <a:lumMod val="95000"/>
                    <a:lumOff val="5000"/>
                  </a:schemeClr>
                </a:solidFill>
                <a:effectLst/>
                <a:latin typeface="Arial" panose="020B0604020202020204" pitchFamily="34" charset="0"/>
              </a:rPr>
              <a:t>•</a:t>
            </a:r>
            <a:r>
              <a:rPr lang="en-IN" sz="2800" b="1" i="0" dirty="0">
                <a:solidFill>
                  <a:schemeClr val="tx1">
                    <a:lumMod val="95000"/>
                    <a:lumOff val="5000"/>
                  </a:schemeClr>
                </a:solidFill>
                <a:effectLst/>
                <a:latin typeface="Söhne"/>
              </a:rPr>
              <a:t>Phases:</a:t>
            </a:r>
            <a:br>
              <a:rPr lang="en-IN" sz="2800" b="0" i="0" dirty="0">
                <a:solidFill>
                  <a:schemeClr val="tx1">
                    <a:lumMod val="95000"/>
                    <a:lumOff val="5000"/>
                  </a:schemeClr>
                </a:solidFill>
                <a:effectLst/>
                <a:latin typeface="Arial" panose="020B0604020202020204" pitchFamily="34" charset="0"/>
              </a:rPr>
            </a:br>
            <a:r>
              <a:rPr lang="en-IN" sz="2800" b="0" i="0" dirty="0">
                <a:solidFill>
                  <a:schemeClr val="tx1">
                    <a:lumMod val="95000"/>
                    <a:lumOff val="5000"/>
                  </a:schemeClr>
                </a:solidFill>
                <a:effectLst/>
                <a:latin typeface="Arial" panose="020B0604020202020204" pitchFamily="34" charset="0"/>
              </a:rPr>
              <a:t>•</a:t>
            </a:r>
            <a:r>
              <a:rPr lang="en-IN" sz="2800" b="0" i="0" dirty="0">
                <a:solidFill>
                  <a:schemeClr val="tx1">
                    <a:lumMod val="95000"/>
                    <a:lumOff val="5000"/>
                  </a:schemeClr>
                </a:solidFill>
                <a:effectLst/>
                <a:latin typeface="Söhne"/>
              </a:rPr>
              <a:t>Data Preprocessing</a:t>
            </a:r>
            <a:br>
              <a:rPr lang="en-IN" sz="2800" b="0" i="0" dirty="0">
                <a:solidFill>
                  <a:schemeClr val="tx1">
                    <a:lumMod val="95000"/>
                    <a:lumOff val="5000"/>
                  </a:schemeClr>
                </a:solidFill>
                <a:effectLst/>
                <a:latin typeface="Arial" panose="020B0604020202020204" pitchFamily="34" charset="0"/>
              </a:rPr>
            </a:br>
            <a:r>
              <a:rPr lang="en-IN" sz="2800" b="0" i="0" dirty="0">
                <a:solidFill>
                  <a:schemeClr val="tx1">
                    <a:lumMod val="95000"/>
                    <a:lumOff val="5000"/>
                  </a:schemeClr>
                </a:solidFill>
                <a:effectLst/>
                <a:latin typeface="Arial" panose="020B0604020202020204" pitchFamily="34" charset="0"/>
              </a:rPr>
              <a:t>•</a:t>
            </a:r>
            <a:r>
              <a:rPr lang="en-IN" sz="2800" b="0" i="0" dirty="0">
                <a:solidFill>
                  <a:schemeClr val="tx1">
                    <a:lumMod val="95000"/>
                    <a:lumOff val="5000"/>
                  </a:schemeClr>
                </a:solidFill>
                <a:effectLst/>
                <a:latin typeface="Söhne"/>
              </a:rPr>
              <a:t>Feature Selection</a:t>
            </a:r>
            <a:br>
              <a:rPr lang="en-IN" sz="2800" b="0" i="0" dirty="0">
                <a:solidFill>
                  <a:schemeClr val="tx1">
                    <a:lumMod val="95000"/>
                    <a:lumOff val="5000"/>
                  </a:schemeClr>
                </a:solidFill>
                <a:effectLst/>
                <a:latin typeface="Arial" panose="020B0604020202020204" pitchFamily="34" charset="0"/>
              </a:rPr>
            </a:br>
            <a:r>
              <a:rPr lang="en-IN" sz="2800" b="0" i="0" dirty="0">
                <a:solidFill>
                  <a:schemeClr val="tx1">
                    <a:lumMod val="95000"/>
                    <a:lumOff val="5000"/>
                  </a:schemeClr>
                </a:solidFill>
                <a:effectLst/>
                <a:latin typeface="Arial" panose="020B0604020202020204" pitchFamily="34" charset="0"/>
              </a:rPr>
              <a:t>•</a:t>
            </a:r>
            <a:r>
              <a:rPr lang="en-IN" sz="2800" b="0" i="0" dirty="0">
                <a:solidFill>
                  <a:schemeClr val="tx1">
                    <a:lumMod val="95000"/>
                    <a:lumOff val="5000"/>
                  </a:schemeClr>
                </a:solidFill>
                <a:effectLst/>
                <a:latin typeface="Söhne"/>
              </a:rPr>
              <a:t>Model Selection</a:t>
            </a:r>
            <a:br>
              <a:rPr lang="en-IN" sz="2800" b="0" i="0" dirty="0">
                <a:solidFill>
                  <a:schemeClr val="tx1">
                    <a:lumMod val="95000"/>
                    <a:lumOff val="5000"/>
                  </a:schemeClr>
                </a:solidFill>
                <a:effectLst/>
                <a:latin typeface="Arial" panose="020B0604020202020204" pitchFamily="34" charset="0"/>
              </a:rPr>
            </a:br>
            <a:r>
              <a:rPr lang="en-IN" sz="2800" b="0" i="0" dirty="0">
                <a:solidFill>
                  <a:schemeClr val="tx1">
                    <a:lumMod val="95000"/>
                    <a:lumOff val="5000"/>
                  </a:schemeClr>
                </a:solidFill>
                <a:effectLst/>
                <a:latin typeface="Arial" panose="020B0604020202020204" pitchFamily="34" charset="0"/>
              </a:rPr>
              <a:t>•</a:t>
            </a:r>
            <a:r>
              <a:rPr lang="en-IN" sz="2800" b="0" i="0" dirty="0">
                <a:solidFill>
                  <a:schemeClr val="tx1">
                    <a:lumMod val="95000"/>
                    <a:lumOff val="5000"/>
                  </a:schemeClr>
                </a:solidFill>
                <a:effectLst/>
                <a:latin typeface="Söhne"/>
              </a:rPr>
              <a:t>Model Training</a:t>
            </a:r>
            <a:br>
              <a:rPr lang="en-IN" sz="2800" b="0" i="0" dirty="0">
                <a:solidFill>
                  <a:schemeClr val="tx1">
                    <a:lumMod val="95000"/>
                    <a:lumOff val="5000"/>
                  </a:schemeClr>
                </a:solidFill>
                <a:effectLst/>
                <a:latin typeface="Arial" panose="020B0604020202020204" pitchFamily="34" charset="0"/>
              </a:rPr>
            </a:br>
            <a:r>
              <a:rPr lang="en-IN" sz="2800" b="0" i="0" dirty="0">
                <a:solidFill>
                  <a:schemeClr val="tx1">
                    <a:lumMod val="95000"/>
                    <a:lumOff val="5000"/>
                  </a:schemeClr>
                </a:solidFill>
                <a:effectLst/>
                <a:latin typeface="Arial" panose="020B0604020202020204" pitchFamily="34" charset="0"/>
              </a:rPr>
              <a:t>•</a:t>
            </a:r>
            <a:r>
              <a:rPr lang="en-IN" sz="2800" b="0" i="0" dirty="0">
                <a:solidFill>
                  <a:schemeClr val="tx1">
                    <a:lumMod val="95000"/>
                    <a:lumOff val="5000"/>
                  </a:schemeClr>
                </a:solidFill>
                <a:effectLst/>
                <a:latin typeface="Söhne"/>
              </a:rPr>
              <a:t>Evaluation</a:t>
            </a:r>
            <a:br>
              <a:rPr lang="en-IN" sz="2800" b="0" i="0" dirty="0">
                <a:solidFill>
                  <a:schemeClr val="tx1">
                    <a:lumMod val="95000"/>
                    <a:lumOff val="5000"/>
                  </a:schemeClr>
                </a:solidFill>
                <a:effectLst/>
                <a:latin typeface="Arial" panose="020B0604020202020204" pitchFamily="34" charset="0"/>
              </a:rPr>
            </a:br>
            <a:r>
              <a:rPr lang="en-IN" sz="2800" b="0" i="0" dirty="0">
                <a:solidFill>
                  <a:schemeClr val="tx1">
                    <a:lumMod val="95000"/>
                    <a:lumOff val="5000"/>
                  </a:schemeClr>
                </a:solidFill>
                <a:effectLst/>
                <a:latin typeface="Arial" panose="020B0604020202020204" pitchFamily="34" charset="0"/>
              </a:rPr>
              <a:t>•</a:t>
            </a:r>
            <a:r>
              <a:rPr lang="en-IN" sz="2800" b="1" i="0" dirty="0">
                <a:solidFill>
                  <a:schemeClr val="tx1">
                    <a:lumMod val="95000"/>
                    <a:lumOff val="5000"/>
                  </a:schemeClr>
                </a:solidFill>
                <a:effectLst/>
                <a:latin typeface="Söhne"/>
              </a:rPr>
              <a:t>Tools/Modules:</a:t>
            </a:r>
            <a:r>
              <a:rPr lang="en-IN" sz="2800" b="0" i="0" dirty="0">
                <a:solidFill>
                  <a:schemeClr val="tx1">
                    <a:lumMod val="95000"/>
                    <a:lumOff val="5000"/>
                  </a:schemeClr>
                </a:solidFill>
                <a:effectLst/>
                <a:latin typeface="Söhne"/>
              </a:rPr>
              <a:t> Pandas, NumPy, Scikit-Learn, Matplotlib for data manipulation, modelling, and evaluation.</a:t>
            </a:r>
            <a:br>
              <a:rPr lang="en-IN" sz="2800" b="0" i="0" dirty="0">
                <a:solidFill>
                  <a:schemeClr val="tx1">
                    <a:lumMod val="95000"/>
                    <a:lumOff val="5000"/>
                  </a:schemeClr>
                </a:solidFill>
                <a:effectLst/>
                <a:latin typeface="Arial" panose="020B0604020202020204" pitchFamily="34" charset="0"/>
              </a:rPr>
            </a:br>
            <a:r>
              <a:rPr lang="en-IN" sz="2800" b="0" i="0" dirty="0">
                <a:solidFill>
                  <a:schemeClr val="tx1">
                    <a:lumMod val="95000"/>
                    <a:lumOff val="5000"/>
                  </a:schemeClr>
                </a:solidFill>
                <a:effectLst/>
                <a:latin typeface="Arial" panose="020B0604020202020204" pitchFamily="34" charset="0"/>
              </a:rPr>
              <a:t>•</a:t>
            </a:r>
            <a:r>
              <a:rPr lang="en-IN" sz="2800" b="1" i="0" dirty="0">
                <a:solidFill>
                  <a:schemeClr val="tx1">
                    <a:lumMod val="95000"/>
                    <a:lumOff val="5000"/>
                  </a:schemeClr>
                </a:solidFill>
                <a:effectLst/>
                <a:latin typeface="Söhne"/>
              </a:rPr>
              <a:t>Key Deliverables:</a:t>
            </a:r>
            <a:r>
              <a:rPr lang="en-IN" sz="2800" b="0" i="0" dirty="0">
                <a:solidFill>
                  <a:schemeClr val="tx1">
                    <a:lumMod val="95000"/>
                    <a:lumOff val="5000"/>
                  </a:schemeClr>
                </a:solidFill>
                <a:effectLst/>
                <a:latin typeface="Söhne"/>
              </a:rPr>
              <a:t> Cleaned dataset, selected features, trained models, evaluation metrics (MAE, RMSE, R-squared).</a:t>
            </a:r>
            <a:br>
              <a:rPr lang="en-IN" sz="2800" b="0" i="0" dirty="0">
                <a:solidFill>
                  <a:schemeClr val="tx1">
                    <a:lumMod val="95000"/>
                    <a:lumOff val="5000"/>
                  </a:schemeClr>
                </a:solidFill>
                <a:effectLst/>
                <a:latin typeface="Arial" panose="020B0604020202020204" pitchFamily="34" charset="0"/>
              </a:rPr>
            </a:br>
            <a:r>
              <a:rPr lang="en-IN" sz="2800" b="0" i="0" dirty="0">
                <a:solidFill>
                  <a:schemeClr val="tx1">
                    <a:lumMod val="95000"/>
                    <a:lumOff val="5000"/>
                  </a:schemeClr>
                </a:solidFill>
                <a:effectLst/>
                <a:latin typeface="Arial" panose="020B0604020202020204" pitchFamily="34" charset="0"/>
              </a:rPr>
              <a:t>•</a:t>
            </a:r>
            <a:r>
              <a:rPr lang="en-IN" sz="2800" b="1" i="0" dirty="0">
                <a:solidFill>
                  <a:schemeClr val="tx1">
                    <a:lumMod val="95000"/>
                    <a:lumOff val="5000"/>
                  </a:schemeClr>
                </a:solidFill>
                <a:effectLst/>
                <a:latin typeface="Söhne"/>
              </a:rPr>
              <a:t>Outcomes:</a:t>
            </a:r>
            <a:r>
              <a:rPr lang="en-IN" sz="2800" b="0" i="0" dirty="0">
                <a:solidFill>
                  <a:schemeClr val="tx1">
                    <a:lumMod val="95000"/>
                    <a:lumOff val="5000"/>
                  </a:schemeClr>
                </a:solidFill>
                <a:effectLst/>
                <a:latin typeface="Söhne"/>
              </a:rPr>
              <a:t> Baseline models for house price prediction.</a:t>
            </a:r>
            <a:br>
              <a:rPr lang="en-IN" sz="2800" b="0" i="0" dirty="0">
                <a:solidFill>
                  <a:schemeClr val="tx1">
                    <a:lumMod val="95000"/>
                    <a:lumOff val="5000"/>
                  </a:schemeClr>
                </a:solidFill>
                <a:effectLst/>
                <a:latin typeface="Arial" panose="020B0604020202020204" pitchFamily="34" charset="0"/>
              </a:rPr>
            </a:br>
            <a:br>
              <a:rPr lang="en-IN" sz="2800" b="0" i="0" dirty="0">
                <a:solidFill>
                  <a:schemeClr val="tx1">
                    <a:lumMod val="95000"/>
                    <a:lumOff val="5000"/>
                  </a:schemeClr>
                </a:solidFill>
                <a:effectLst/>
                <a:latin typeface="Google Sans"/>
              </a:rPr>
            </a:br>
            <a:endParaRPr lang="en-IN" sz="2800" dirty="0">
              <a:solidFill>
                <a:schemeClr val="tx1">
                  <a:lumMod val="95000"/>
                  <a:lumOff val="5000"/>
                </a:schemeClr>
              </a:solidFill>
            </a:endParaRPr>
          </a:p>
        </p:txBody>
      </p:sp>
      <p:sp>
        <p:nvSpPr>
          <p:cNvPr id="3" name="TextBox 2">
            <a:extLst>
              <a:ext uri="{FF2B5EF4-FFF2-40B4-BE49-F238E27FC236}">
                <a16:creationId xmlns:a16="http://schemas.microsoft.com/office/drawing/2014/main" id="{2C37228A-4C6D-1AC9-43D0-5D18E1877AD7}"/>
              </a:ext>
            </a:extLst>
          </p:cNvPr>
          <p:cNvSpPr txBox="1"/>
          <p:nvPr/>
        </p:nvSpPr>
        <p:spPr>
          <a:xfrm>
            <a:off x="1838960" y="335279"/>
            <a:ext cx="8503920" cy="584775"/>
          </a:xfrm>
          <a:prstGeom prst="rect">
            <a:avLst/>
          </a:prstGeom>
          <a:noFill/>
        </p:spPr>
        <p:txBody>
          <a:bodyPr wrap="square" rtlCol="0">
            <a:spAutoFit/>
          </a:bodyPr>
          <a:lstStyle/>
          <a:p>
            <a:r>
              <a:rPr lang="en-IN" sz="3200" dirty="0"/>
              <a:t>                       DESIGN THINKING PHASE 1</a:t>
            </a:r>
          </a:p>
        </p:txBody>
      </p:sp>
    </p:spTree>
    <p:extLst>
      <p:ext uri="{BB962C8B-B14F-4D97-AF65-F5344CB8AC3E}">
        <p14:creationId xmlns:p14="http://schemas.microsoft.com/office/powerpoint/2010/main" val="138531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831F8969-3397-CA35-90C9-39464CE3089C}"/>
              </a:ext>
            </a:extLst>
          </p:cNvPr>
          <p:cNvSpPr>
            <a:spLocks noChangeArrowheads="1"/>
          </p:cNvSpPr>
          <p:nvPr/>
        </p:nvSpPr>
        <p:spPr bwMode="auto">
          <a:xfrm>
            <a:off x="650240" y="980173"/>
            <a:ext cx="103124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•In this phase, we will be exploring innovative techniques to improve prediction accuracy.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•We will delve into advanced regression techniques such as Gradient Boosting and </a:t>
            </a:r>
            <a:r>
              <a:rPr kumimoji="0" lang="en-US" altLang="en-US"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XGBoost</a:t>
            </a: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•As we embark on Phase 2 of our house price prediction project, it's essential to recognize that the real estate market is constantly evolving.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To stay competitive and provide accurate pricing predictions, we must continuously explore innovative techniques in the field of machine learning.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•Innovation is the key to gaining a competitive edge and meeting the ever-changing demands of the real estate industry.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•In this phase, we will not only seek improved predictive accuracy but also aim to enhance our understanding of the underlying dynamics that influence house prices.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b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 name="TextBox 1">
            <a:extLst>
              <a:ext uri="{FF2B5EF4-FFF2-40B4-BE49-F238E27FC236}">
                <a16:creationId xmlns:a16="http://schemas.microsoft.com/office/drawing/2014/main" id="{0A0AFFFD-0ECB-76D7-C6C5-5B0C882622E7}"/>
              </a:ext>
            </a:extLst>
          </p:cNvPr>
          <p:cNvSpPr txBox="1"/>
          <p:nvPr/>
        </p:nvSpPr>
        <p:spPr>
          <a:xfrm>
            <a:off x="3200400" y="245516"/>
            <a:ext cx="6146800" cy="646331"/>
          </a:xfrm>
          <a:prstGeom prst="rect">
            <a:avLst/>
          </a:prstGeom>
          <a:noFill/>
        </p:spPr>
        <p:txBody>
          <a:bodyPr wrap="square" rtlCol="0">
            <a:spAutoFit/>
          </a:bodyPr>
          <a:lstStyle/>
          <a:p>
            <a:r>
              <a:rPr lang="en-IN" sz="3600" dirty="0">
                <a:latin typeface="Aptos" panose="020B0004020202020204" pitchFamily="34" charset="0"/>
              </a:rPr>
              <a:t>NEED FOR INNOVATION</a:t>
            </a:r>
          </a:p>
        </p:txBody>
      </p:sp>
    </p:spTree>
    <p:extLst>
      <p:ext uri="{BB962C8B-B14F-4D97-AF65-F5344CB8AC3E}">
        <p14:creationId xmlns:p14="http://schemas.microsoft.com/office/powerpoint/2010/main" val="68573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6EA751C2-4156-4FB4-073D-59DD5AB50AF2}"/>
              </a:ext>
            </a:extLst>
          </p:cNvPr>
          <p:cNvSpPr>
            <a:spLocks noChangeArrowheads="1"/>
          </p:cNvSpPr>
          <p:nvPr/>
        </p:nvSpPr>
        <p:spPr bwMode="auto">
          <a:xfrm>
            <a:off x="518161" y="1530042"/>
            <a:ext cx="10789920"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lumMod val="95000"/>
                    <a:lumOff val="5000"/>
                  </a:schemeClr>
                </a:solidFill>
                <a:effectLst/>
                <a:cs typeface="Arial" panose="020B0604020202020204" pitchFamily="34" charset="0"/>
              </a:rPr>
              <a:t>•</a:t>
            </a:r>
            <a:r>
              <a:rPr kumimoji="0" lang="en-US" altLang="en-US" sz="3200" b="0" i="0" u="none" strike="noStrike" cap="none" normalizeH="0" baseline="0" dirty="0">
                <a:ln>
                  <a:noFill/>
                </a:ln>
                <a:solidFill>
                  <a:schemeClr val="tx1">
                    <a:lumMod val="95000"/>
                    <a:lumOff val="5000"/>
                  </a:schemeClr>
                </a:solidFill>
                <a:effectLst/>
                <a:latin typeface="Söhne"/>
                <a:cs typeface="Arial" panose="020B0604020202020204" pitchFamily="34" charset="0"/>
              </a:rPr>
              <a:t>We understand that traditional linear regression models, while valuable, may not capture the complexity of real estate markets.</a:t>
            </a:r>
            <a:endParaRPr kumimoji="0" lang="en-US" altLang="en-US" sz="3200" b="0" i="0" u="none" strike="noStrike" cap="none" normalizeH="0" baseline="0" dirty="0">
              <a:ln>
                <a:noFill/>
              </a:ln>
              <a:solidFill>
                <a:schemeClr val="tx1">
                  <a:lumMod val="95000"/>
                  <a:lumOff val="5000"/>
                </a:schemeClr>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lumMod val="95000"/>
                    <a:lumOff val="5000"/>
                  </a:schemeClr>
                </a:solidFill>
                <a:effectLst/>
                <a:cs typeface="Arial" panose="020B0604020202020204" pitchFamily="34" charset="0"/>
              </a:rPr>
              <a:t>•</a:t>
            </a:r>
            <a:r>
              <a:rPr kumimoji="0" lang="en-US" altLang="en-US" sz="3200" b="0" i="0" u="none" strike="noStrike" cap="none" normalizeH="0" baseline="0" dirty="0">
                <a:ln>
                  <a:noFill/>
                </a:ln>
                <a:solidFill>
                  <a:schemeClr val="tx1">
                    <a:lumMod val="95000"/>
                    <a:lumOff val="5000"/>
                  </a:schemeClr>
                </a:solidFill>
                <a:effectLst/>
                <a:latin typeface="Söhne"/>
                <a:cs typeface="Arial" panose="020B0604020202020204" pitchFamily="34" charset="0"/>
              </a:rPr>
              <a:t>Therefore, we will delve into advanced regression techniques that have proven effective in handling intricate relationships within housing data.</a:t>
            </a:r>
            <a:endParaRPr kumimoji="0" lang="en-US" altLang="en-US" sz="3200" b="0" i="0" u="none" strike="noStrike" cap="none" normalizeH="0" baseline="0" dirty="0">
              <a:ln>
                <a:noFill/>
              </a:ln>
              <a:solidFill>
                <a:schemeClr val="tx1">
                  <a:lumMod val="95000"/>
                  <a:lumOff val="5000"/>
                </a:schemeClr>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lumMod val="95000"/>
                    <a:lumOff val="5000"/>
                  </a:schemeClr>
                </a:solidFill>
                <a:effectLst/>
                <a:cs typeface="Arial" panose="020B0604020202020204" pitchFamily="34" charset="0"/>
              </a:rPr>
              <a:t>•</a:t>
            </a:r>
            <a:r>
              <a:rPr kumimoji="0" lang="en-US" altLang="en-US" sz="3200" b="0" i="0" u="none" strike="noStrike" cap="none" normalizeH="0" baseline="0" dirty="0">
                <a:ln>
                  <a:noFill/>
                </a:ln>
                <a:solidFill>
                  <a:schemeClr val="tx1">
                    <a:lumMod val="95000"/>
                    <a:lumOff val="5000"/>
                  </a:schemeClr>
                </a:solidFill>
                <a:effectLst/>
                <a:latin typeface="Söhne"/>
                <a:cs typeface="Arial" panose="020B0604020202020204" pitchFamily="34" charset="0"/>
              </a:rPr>
              <a:t>Two prominent methods we will explore are Gradient Boosting and </a:t>
            </a:r>
            <a:r>
              <a:rPr kumimoji="0" lang="en-US" altLang="en-US" sz="3200" b="0" i="0" u="none" strike="noStrike" cap="none" normalizeH="0" baseline="0" dirty="0" err="1">
                <a:ln>
                  <a:noFill/>
                </a:ln>
                <a:solidFill>
                  <a:schemeClr val="tx1">
                    <a:lumMod val="95000"/>
                    <a:lumOff val="5000"/>
                  </a:schemeClr>
                </a:solidFill>
                <a:effectLst/>
                <a:latin typeface="Söhne"/>
                <a:cs typeface="Arial" panose="020B0604020202020204" pitchFamily="34" charset="0"/>
              </a:rPr>
              <a:t>XGBoost</a:t>
            </a:r>
            <a:r>
              <a:rPr kumimoji="0" lang="en-US" altLang="en-US" sz="3200" b="0" i="0" u="none" strike="noStrike" cap="none" normalizeH="0" baseline="0" dirty="0">
                <a:ln>
                  <a:noFill/>
                </a:ln>
                <a:solidFill>
                  <a:schemeClr val="tx1">
                    <a:lumMod val="95000"/>
                    <a:lumOff val="5000"/>
                  </a:schemeClr>
                </a:solidFill>
                <a:effectLst/>
                <a:latin typeface="Söhne"/>
                <a:cs typeface="Arial" panose="020B0604020202020204" pitchFamily="34" charset="0"/>
              </a:rPr>
              <a:t>, both of which belong to the ensemble learning family.</a:t>
            </a:r>
            <a:endParaRPr kumimoji="0" lang="en-US" altLang="en-US" sz="3200" b="0" i="0" u="none" strike="noStrike" cap="none" normalizeH="0" baseline="0" dirty="0">
              <a:ln>
                <a:noFill/>
              </a:ln>
              <a:solidFill>
                <a:schemeClr val="tx1">
                  <a:lumMod val="95000"/>
                  <a:lumOff val="5000"/>
                </a:schemeClr>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lumMod val="95000"/>
                    <a:lumOff val="5000"/>
                  </a:schemeClr>
                </a:solidFill>
                <a:effectLst/>
                <a:cs typeface="Arial" panose="020B0604020202020204" pitchFamily="34" charset="0"/>
              </a:rPr>
              <a:t>•</a:t>
            </a:r>
            <a:r>
              <a:rPr kumimoji="0" lang="en-US" altLang="en-US" sz="3200" b="0" i="0" u="none" strike="noStrike" cap="none" normalizeH="0" baseline="0" dirty="0">
                <a:ln>
                  <a:noFill/>
                </a:ln>
                <a:solidFill>
                  <a:schemeClr val="tx1">
                    <a:lumMod val="95000"/>
                    <a:lumOff val="5000"/>
                  </a:schemeClr>
                </a:solidFill>
                <a:effectLst/>
                <a:latin typeface="Söhne"/>
                <a:cs typeface="Arial" panose="020B0604020202020204" pitchFamily="34" charset="0"/>
              </a:rPr>
              <a:t>Ensemble methods combine multiple models to make collective predictions, often outperforming individual models.</a:t>
            </a:r>
            <a:endParaRPr kumimoji="0" lang="en-US" altLang="en-US" sz="3200" b="0" i="0" u="none" strike="noStrike" cap="none" normalizeH="0" baseline="0" dirty="0">
              <a:ln>
                <a:noFill/>
              </a:ln>
              <a:solidFill>
                <a:schemeClr val="tx1">
                  <a:lumMod val="95000"/>
                  <a:lumOff val="5000"/>
                </a:schemeClr>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lumMod val="95000"/>
                    <a:lumOff val="5000"/>
                  </a:schemeClr>
                </a:solidFill>
                <a:effectLst/>
                <a:latin typeface="Arial" panose="020B0604020202020204" pitchFamily="34" charset="0"/>
              </a:rPr>
              <a:t> </a:t>
            </a:r>
            <a:r>
              <a:rPr kumimoji="0" lang="en-US" altLang="en-US" sz="2400" b="0" i="0" u="none" strike="noStrike" cap="none" normalizeH="0" baseline="0" dirty="0">
                <a:ln>
                  <a:noFill/>
                </a:ln>
                <a:solidFill>
                  <a:schemeClr val="tx1">
                    <a:lumMod val="95000"/>
                    <a:lumOff val="5000"/>
                  </a:schemeClr>
                </a:solidFill>
                <a:effectLst/>
              </a:rPr>
              <a:t>     </a:t>
            </a:r>
            <a:endParaRPr kumimoji="0" lang="en-US" altLang="en-US" sz="1800" b="0" i="0" u="none" strike="noStrike" cap="none" normalizeH="0" baseline="0" dirty="0">
              <a:ln>
                <a:noFill/>
              </a:ln>
              <a:solidFill>
                <a:schemeClr val="tx1">
                  <a:lumMod val="95000"/>
                  <a:lumOff val="5000"/>
                </a:schemeClr>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lumMod val="95000"/>
                    <a:lumOff val="5000"/>
                  </a:schemeClr>
                </a:solidFill>
                <a:effectLst/>
                <a:latin typeface="Google Sans"/>
              </a:rPr>
            </a:br>
            <a:endParaRPr kumimoji="0" lang="en-US" altLang="en-US" sz="1800" b="0" i="0" u="none" strike="noStrike" cap="none" normalizeH="0" baseline="0" dirty="0">
              <a:ln>
                <a:noFill/>
              </a:ln>
              <a:solidFill>
                <a:schemeClr val="tx1">
                  <a:lumMod val="95000"/>
                  <a:lumOff val="5000"/>
                </a:schemeClr>
              </a:solidFill>
              <a:effectLst/>
            </a:endParaRPr>
          </a:p>
        </p:txBody>
      </p:sp>
      <p:sp>
        <p:nvSpPr>
          <p:cNvPr id="6" name="TextBox 5">
            <a:extLst>
              <a:ext uri="{FF2B5EF4-FFF2-40B4-BE49-F238E27FC236}">
                <a16:creationId xmlns:a16="http://schemas.microsoft.com/office/drawing/2014/main" id="{8935B4F4-A7EA-D7E9-F3FA-52FC380DDC21}"/>
              </a:ext>
            </a:extLst>
          </p:cNvPr>
          <p:cNvSpPr txBox="1"/>
          <p:nvPr/>
        </p:nvSpPr>
        <p:spPr>
          <a:xfrm>
            <a:off x="1300480" y="585162"/>
            <a:ext cx="8158480" cy="523220"/>
          </a:xfrm>
          <a:prstGeom prst="rect">
            <a:avLst/>
          </a:prstGeom>
          <a:noFill/>
        </p:spPr>
        <p:txBody>
          <a:bodyPr wrap="square" rtlCol="0">
            <a:spAutoFit/>
          </a:bodyPr>
          <a:lstStyle/>
          <a:p>
            <a:r>
              <a:rPr lang="en-IN" sz="2800" dirty="0"/>
              <a:t>                           ADVANCED REGRESSION TECHNIQUE</a:t>
            </a:r>
          </a:p>
        </p:txBody>
      </p:sp>
    </p:spTree>
    <p:extLst>
      <p:ext uri="{BB962C8B-B14F-4D97-AF65-F5344CB8AC3E}">
        <p14:creationId xmlns:p14="http://schemas.microsoft.com/office/powerpoint/2010/main" val="3291439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76B37-1B84-229F-20AB-76D0B344701A}"/>
              </a:ext>
            </a:extLst>
          </p:cNvPr>
          <p:cNvSpPr>
            <a:spLocks noGrp="1"/>
          </p:cNvSpPr>
          <p:nvPr>
            <p:ph type="title"/>
          </p:nvPr>
        </p:nvSpPr>
        <p:spPr>
          <a:xfrm>
            <a:off x="1346200" y="18255"/>
            <a:ext cx="10515600" cy="1325563"/>
          </a:xfrm>
        </p:spPr>
        <p:txBody>
          <a:bodyPr/>
          <a:lstStyle/>
          <a:p>
            <a:r>
              <a:rPr lang="en-IN" dirty="0"/>
              <a:t>THE POWER OF ENSEMBLE LEARNING</a:t>
            </a:r>
          </a:p>
        </p:txBody>
      </p:sp>
      <p:sp>
        <p:nvSpPr>
          <p:cNvPr id="5" name="Rectangle 1">
            <a:extLst>
              <a:ext uri="{FF2B5EF4-FFF2-40B4-BE49-F238E27FC236}">
                <a16:creationId xmlns:a16="http://schemas.microsoft.com/office/drawing/2014/main" id="{E23BDB17-0C84-46CA-B81C-3E17CAA96B65}"/>
              </a:ext>
            </a:extLst>
          </p:cNvPr>
          <p:cNvSpPr>
            <a:spLocks noChangeArrowheads="1"/>
          </p:cNvSpPr>
          <p:nvPr/>
        </p:nvSpPr>
        <p:spPr bwMode="auto">
          <a:xfrm>
            <a:off x="1346200" y="1792209"/>
            <a:ext cx="9382760"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lumMod val="95000"/>
                    <a:lumOff val="5000"/>
                  </a:schemeClr>
                </a:solidFill>
                <a:effectLst/>
                <a:cs typeface="Arial" panose="020B0604020202020204" pitchFamily="34" charset="0"/>
              </a:rPr>
              <a:t>•</a:t>
            </a:r>
            <a:r>
              <a:rPr kumimoji="0" lang="en-US" altLang="en-US" sz="2400" b="0" i="0" u="none" strike="noStrike" cap="none" normalizeH="0" baseline="0" dirty="0">
                <a:ln>
                  <a:noFill/>
                </a:ln>
                <a:solidFill>
                  <a:schemeClr val="tx1">
                    <a:lumMod val="95000"/>
                    <a:lumOff val="5000"/>
                  </a:schemeClr>
                </a:solidFill>
                <a:effectLst/>
                <a:latin typeface="Söhne"/>
                <a:cs typeface="Arial" panose="020B0604020202020204" pitchFamily="34" charset="0"/>
              </a:rPr>
              <a:t>We understand that traditional linear regression models, while valuable, may not capture the complexity of real estate markets.</a:t>
            </a:r>
            <a:endParaRPr kumimoji="0" lang="en-US" altLang="en-US" sz="2400" b="0" i="0" u="none" strike="noStrike" cap="none" normalizeH="0" baseline="0" dirty="0">
              <a:ln>
                <a:noFill/>
              </a:ln>
              <a:solidFill>
                <a:schemeClr val="tx1">
                  <a:lumMod val="95000"/>
                  <a:lumOff val="5000"/>
                </a:schemeClr>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lumMod val="95000"/>
                  <a:lumOff val="5000"/>
                </a:schemeClr>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lumMod val="95000"/>
                    <a:lumOff val="5000"/>
                  </a:schemeClr>
                </a:solidFill>
                <a:effectLst/>
                <a:cs typeface="Arial" panose="020B0604020202020204" pitchFamily="34" charset="0"/>
              </a:rPr>
              <a:t>•</a:t>
            </a:r>
            <a:r>
              <a:rPr kumimoji="0" lang="en-US" altLang="en-US" sz="2400" b="0" i="0" u="none" strike="noStrike" cap="none" normalizeH="0" baseline="0" dirty="0">
                <a:ln>
                  <a:noFill/>
                </a:ln>
                <a:solidFill>
                  <a:schemeClr val="tx1">
                    <a:lumMod val="95000"/>
                    <a:lumOff val="5000"/>
                  </a:schemeClr>
                </a:solidFill>
                <a:effectLst/>
                <a:latin typeface="Söhne"/>
                <a:cs typeface="Arial" panose="020B0604020202020204" pitchFamily="34" charset="0"/>
              </a:rPr>
              <a:t>Therefore, we will delve into advanced regression techniques that have proven effective in handling intricate relationships within housing data.</a:t>
            </a:r>
            <a:endParaRPr kumimoji="0" lang="en-US" altLang="en-US" sz="2400" b="0" i="0" u="none" strike="noStrike" cap="none" normalizeH="0" baseline="0" dirty="0">
              <a:ln>
                <a:noFill/>
              </a:ln>
              <a:solidFill>
                <a:schemeClr val="tx1">
                  <a:lumMod val="95000"/>
                  <a:lumOff val="5000"/>
                </a:schemeClr>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lumMod val="95000"/>
                  <a:lumOff val="5000"/>
                </a:schemeClr>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lumMod val="95000"/>
                    <a:lumOff val="5000"/>
                  </a:schemeClr>
                </a:solidFill>
                <a:effectLst/>
                <a:cs typeface="Arial" panose="020B0604020202020204" pitchFamily="34" charset="0"/>
              </a:rPr>
              <a:t>•</a:t>
            </a:r>
            <a:r>
              <a:rPr kumimoji="0" lang="en-US" altLang="en-US" sz="2400" b="0" i="0" u="none" strike="noStrike" cap="none" normalizeH="0" baseline="0" dirty="0">
                <a:ln>
                  <a:noFill/>
                </a:ln>
                <a:solidFill>
                  <a:schemeClr val="tx1">
                    <a:lumMod val="95000"/>
                    <a:lumOff val="5000"/>
                  </a:schemeClr>
                </a:solidFill>
                <a:effectLst/>
                <a:latin typeface="Söhne"/>
                <a:cs typeface="Arial" panose="020B0604020202020204" pitchFamily="34" charset="0"/>
              </a:rPr>
              <a:t>Two prominent methods we will explore are Gradient Boosting and </a:t>
            </a:r>
            <a:r>
              <a:rPr kumimoji="0" lang="en-US" altLang="en-US" sz="2400" b="0" i="0" u="none" strike="noStrike" cap="none" normalizeH="0" baseline="0" dirty="0" err="1">
                <a:ln>
                  <a:noFill/>
                </a:ln>
                <a:solidFill>
                  <a:schemeClr val="tx1">
                    <a:lumMod val="95000"/>
                    <a:lumOff val="5000"/>
                  </a:schemeClr>
                </a:solidFill>
                <a:effectLst/>
                <a:latin typeface="Söhne"/>
                <a:cs typeface="Arial" panose="020B0604020202020204" pitchFamily="34" charset="0"/>
              </a:rPr>
              <a:t>XGBoost</a:t>
            </a:r>
            <a:r>
              <a:rPr kumimoji="0" lang="en-US" altLang="en-US" sz="2400" b="0" i="0" u="none" strike="noStrike" cap="none" normalizeH="0" baseline="0" dirty="0">
                <a:ln>
                  <a:noFill/>
                </a:ln>
                <a:solidFill>
                  <a:schemeClr val="tx1">
                    <a:lumMod val="95000"/>
                    <a:lumOff val="5000"/>
                  </a:schemeClr>
                </a:solidFill>
                <a:effectLst/>
                <a:latin typeface="Söhne"/>
                <a:cs typeface="Arial" panose="020B0604020202020204" pitchFamily="34" charset="0"/>
              </a:rPr>
              <a:t>, both of which belong to the ensemble learning family.</a:t>
            </a:r>
            <a:endParaRPr kumimoji="0" lang="en-US" altLang="en-US" sz="2400" b="0" i="0" u="none" strike="noStrike" cap="none" normalizeH="0" baseline="0" dirty="0">
              <a:ln>
                <a:noFill/>
              </a:ln>
              <a:solidFill>
                <a:schemeClr val="tx1">
                  <a:lumMod val="95000"/>
                  <a:lumOff val="5000"/>
                </a:schemeClr>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lumMod val="95000"/>
                    <a:lumOff val="5000"/>
                  </a:schemeClr>
                </a:solidFill>
                <a:effectLst/>
                <a:cs typeface="Arial" panose="020B0604020202020204" pitchFamily="34" charset="0"/>
              </a:rPr>
              <a:t>•</a:t>
            </a:r>
            <a:r>
              <a:rPr kumimoji="0" lang="en-US" altLang="en-US" sz="2400" b="0" i="0" u="none" strike="noStrike" cap="none" normalizeH="0" baseline="0" dirty="0">
                <a:ln>
                  <a:noFill/>
                </a:ln>
                <a:solidFill>
                  <a:schemeClr val="tx1">
                    <a:lumMod val="95000"/>
                    <a:lumOff val="5000"/>
                  </a:schemeClr>
                </a:solidFill>
                <a:effectLst/>
                <a:latin typeface="Söhne"/>
                <a:cs typeface="Arial" panose="020B0604020202020204" pitchFamily="34" charset="0"/>
              </a:rPr>
              <a:t>Ensemble methods combine multiple models to make collective predictions, often outperforming individual models.</a:t>
            </a:r>
            <a:endParaRPr kumimoji="0" lang="en-US" altLang="en-US" sz="2400" b="0" i="0" u="none" strike="noStrike" cap="none" normalizeH="0" baseline="0" dirty="0">
              <a:ln>
                <a:noFill/>
              </a:ln>
              <a:solidFill>
                <a:schemeClr val="tx1">
                  <a:lumMod val="95000"/>
                  <a:lumOff val="5000"/>
                </a:schemeClr>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lumMod val="95000"/>
                    <a:lumOff val="5000"/>
                  </a:schemeClr>
                </a:solidFill>
                <a:effectLst/>
              </a:rPr>
              <a:t>      </a:t>
            </a:r>
            <a:endParaRPr kumimoji="0" lang="en-US" altLang="en-US" sz="2800" b="0" i="0" u="none" strike="noStrike" cap="none" normalizeH="0" baseline="0" dirty="0">
              <a:ln>
                <a:noFill/>
              </a:ln>
              <a:solidFill>
                <a:schemeClr val="tx1">
                  <a:lumMod val="95000"/>
                  <a:lumOff val="5000"/>
                </a:schemeClr>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lumMod val="95000"/>
                    <a:lumOff val="5000"/>
                  </a:schemeClr>
                </a:solidFill>
                <a:effectLst/>
                <a:latin typeface="Google Sans"/>
              </a:rPr>
            </a:br>
            <a:endParaRPr kumimoji="0" lang="en-US" altLang="en-US" sz="1800" b="0" i="0" u="none" strike="noStrike" cap="none" normalizeH="0" baseline="0" dirty="0">
              <a:ln>
                <a:noFill/>
              </a:ln>
              <a:solidFill>
                <a:schemeClr val="tx1">
                  <a:lumMod val="95000"/>
                  <a:lumOff val="5000"/>
                </a:schemeClr>
              </a:solidFill>
              <a:effectLst/>
            </a:endParaRPr>
          </a:p>
        </p:txBody>
      </p:sp>
    </p:spTree>
    <p:extLst>
      <p:ext uri="{BB962C8B-B14F-4D97-AF65-F5344CB8AC3E}">
        <p14:creationId xmlns:p14="http://schemas.microsoft.com/office/powerpoint/2010/main" val="3318349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72D9-8330-59D5-3DAC-53490C6B627E}"/>
              </a:ext>
            </a:extLst>
          </p:cNvPr>
          <p:cNvSpPr>
            <a:spLocks noGrp="1"/>
          </p:cNvSpPr>
          <p:nvPr>
            <p:ph type="title"/>
          </p:nvPr>
        </p:nvSpPr>
        <p:spPr/>
        <p:txBody>
          <a:bodyPr>
            <a:normAutofit/>
          </a:bodyPr>
          <a:lstStyle/>
          <a:p>
            <a:r>
              <a:rPr lang="en-IN" sz="4000" dirty="0"/>
              <a:t>   EXPECTATIONS FROM ADVANCED TECHNIQUES</a:t>
            </a:r>
          </a:p>
        </p:txBody>
      </p:sp>
      <p:sp>
        <p:nvSpPr>
          <p:cNvPr id="4" name="TextBox 3">
            <a:extLst>
              <a:ext uri="{FF2B5EF4-FFF2-40B4-BE49-F238E27FC236}">
                <a16:creationId xmlns:a16="http://schemas.microsoft.com/office/drawing/2014/main" id="{C448496C-B612-2C6F-8C81-0AA9211021DC}"/>
              </a:ext>
            </a:extLst>
          </p:cNvPr>
          <p:cNvSpPr txBox="1"/>
          <p:nvPr/>
        </p:nvSpPr>
        <p:spPr>
          <a:xfrm>
            <a:off x="2103120" y="1966804"/>
            <a:ext cx="9144000" cy="4893647"/>
          </a:xfrm>
          <a:prstGeom prst="rect">
            <a:avLst/>
          </a:prstGeom>
          <a:noFill/>
        </p:spPr>
        <p:txBody>
          <a:bodyPr wrap="square">
            <a:spAutoFit/>
          </a:bodyPr>
          <a:lstStyle/>
          <a:p>
            <a:r>
              <a:rPr lang="en-US" sz="2400" dirty="0"/>
              <a:t>Our expectations from exploring advanced regression techniques</a:t>
            </a:r>
          </a:p>
          <a:p>
            <a:r>
              <a:rPr lang="en-US" sz="2400" dirty="0"/>
              <a:t>include:</a:t>
            </a:r>
          </a:p>
          <a:p>
            <a:endParaRPr lang="en-US" sz="2400" dirty="0"/>
          </a:p>
          <a:p>
            <a:r>
              <a:rPr lang="en-US" sz="2400" dirty="0"/>
              <a:t>Increased precision in predicting house prices, reducing the margin</a:t>
            </a:r>
          </a:p>
          <a:p>
            <a:r>
              <a:rPr lang="en-US" sz="2400" dirty="0"/>
              <a:t>of error.</a:t>
            </a:r>
          </a:p>
          <a:p>
            <a:endParaRPr lang="en-US" sz="2400" dirty="0"/>
          </a:p>
          <a:p>
            <a:r>
              <a:rPr lang="en-US" sz="2400" dirty="0"/>
              <a:t>Improved ability to identify complex patterns, such as local market</a:t>
            </a:r>
          </a:p>
          <a:p>
            <a:r>
              <a:rPr lang="en-US" sz="2400" dirty="0"/>
              <a:t>trends and outliers.</a:t>
            </a:r>
          </a:p>
          <a:p>
            <a:endParaRPr lang="en-US" sz="2400" dirty="0"/>
          </a:p>
          <a:p>
            <a:r>
              <a:rPr lang="en-US" sz="2400" dirty="0"/>
              <a:t>Enhanced model robustness, making our predictions more reliable in</a:t>
            </a:r>
          </a:p>
          <a:p>
            <a:r>
              <a:rPr lang="en-US" sz="2400" dirty="0"/>
              <a:t>varying real estate market conditions.</a:t>
            </a:r>
          </a:p>
          <a:p>
            <a:endParaRPr lang="en-US" sz="2400" dirty="0"/>
          </a:p>
          <a:p>
            <a:r>
              <a:rPr lang="en-US" sz="2400" dirty="0"/>
              <a:t>Greater insight into the factors that most strongly influence house</a:t>
            </a:r>
            <a:endParaRPr lang="en-IN" sz="2400" dirty="0"/>
          </a:p>
        </p:txBody>
      </p:sp>
    </p:spTree>
    <p:extLst>
      <p:ext uri="{BB962C8B-B14F-4D97-AF65-F5344CB8AC3E}">
        <p14:creationId xmlns:p14="http://schemas.microsoft.com/office/powerpoint/2010/main" val="1023040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105AB3-7137-98D5-0586-AB657F1DD5C2}"/>
              </a:ext>
            </a:extLst>
          </p:cNvPr>
          <p:cNvSpPr txBox="1"/>
          <p:nvPr/>
        </p:nvSpPr>
        <p:spPr>
          <a:xfrm>
            <a:off x="1209040" y="1798320"/>
            <a:ext cx="10810240" cy="4093428"/>
          </a:xfrm>
          <a:prstGeom prst="rect">
            <a:avLst/>
          </a:prstGeom>
          <a:noFill/>
        </p:spPr>
        <p:txBody>
          <a:bodyPr wrap="square">
            <a:spAutoFit/>
          </a:bodyPr>
          <a:lstStyle/>
          <a:p>
            <a:r>
              <a:rPr lang="en-IN" sz="2000" dirty="0"/>
              <a:t>our expectations from exploring advanced regression techniques</a:t>
            </a:r>
          </a:p>
          <a:p>
            <a:r>
              <a:rPr lang="en-IN" sz="2000" dirty="0"/>
              <a:t>include</a:t>
            </a:r>
          </a:p>
          <a:p>
            <a:endParaRPr lang="en-IN" sz="2000" dirty="0"/>
          </a:p>
          <a:p>
            <a:r>
              <a:rPr lang="en-IN" sz="2000" dirty="0"/>
              <a:t>Increased precision in predicting house prices, reducing the margin</a:t>
            </a:r>
          </a:p>
          <a:p>
            <a:r>
              <a:rPr lang="en-IN" sz="2000" dirty="0"/>
              <a:t>of error.</a:t>
            </a:r>
          </a:p>
          <a:p>
            <a:endParaRPr lang="en-IN" sz="2000" dirty="0"/>
          </a:p>
          <a:p>
            <a:r>
              <a:rPr lang="en-IN" sz="2000" dirty="0"/>
              <a:t>Improved ability to identify complex patterns, such as local market</a:t>
            </a:r>
          </a:p>
          <a:p>
            <a:r>
              <a:rPr lang="en-IN" sz="2000" dirty="0"/>
              <a:t>trends and outliers.</a:t>
            </a:r>
          </a:p>
          <a:p>
            <a:endParaRPr lang="en-IN" sz="2000" dirty="0"/>
          </a:p>
          <a:p>
            <a:r>
              <a:rPr lang="en-IN" sz="2000" dirty="0"/>
              <a:t>Enhanced model robustness, making our predictions more reliable in</a:t>
            </a:r>
          </a:p>
          <a:p>
            <a:r>
              <a:rPr lang="en-IN" sz="2000" dirty="0"/>
              <a:t>varying real estate market conditions.</a:t>
            </a:r>
          </a:p>
          <a:p>
            <a:endParaRPr lang="en-IN" sz="2000" dirty="0"/>
          </a:p>
          <a:p>
            <a:r>
              <a:rPr lang="en-IN" sz="2000" dirty="0"/>
              <a:t>Greater insight into the factors that most strongly influence house</a:t>
            </a:r>
          </a:p>
        </p:txBody>
      </p:sp>
      <p:sp>
        <p:nvSpPr>
          <p:cNvPr id="5" name="TextBox 4">
            <a:extLst>
              <a:ext uri="{FF2B5EF4-FFF2-40B4-BE49-F238E27FC236}">
                <a16:creationId xmlns:a16="http://schemas.microsoft.com/office/drawing/2014/main" id="{1632A293-874B-3920-05A0-B78A90B09D85}"/>
              </a:ext>
            </a:extLst>
          </p:cNvPr>
          <p:cNvSpPr txBox="1"/>
          <p:nvPr/>
        </p:nvSpPr>
        <p:spPr>
          <a:xfrm>
            <a:off x="1625600" y="667771"/>
            <a:ext cx="8128000" cy="769441"/>
          </a:xfrm>
          <a:prstGeom prst="rect">
            <a:avLst/>
          </a:prstGeom>
          <a:noFill/>
        </p:spPr>
        <p:txBody>
          <a:bodyPr wrap="square">
            <a:spAutoFit/>
          </a:bodyPr>
          <a:lstStyle/>
          <a:p>
            <a:r>
              <a:rPr lang="en-IN" sz="4400" dirty="0"/>
              <a:t>PREPARING FOR THE PROJECT                            </a:t>
            </a:r>
          </a:p>
        </p:txBody>
      </p:sp>
    </p:spTree>
    <p:extLst>
      <p:ext uri="{BB962C8B-B14F-4D97-AF65-F5344CB8AC3E}">
        <p14:creationId xmlns:p14="http://schemas.microsoft.com/office/powerpoint/2010/main" val="1094596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4F055B-D391-44D3-A87A-BCD07BD5A3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316</TotalTime>
  <Words>2922</Words>
  <Application>Microsoft Office PowerPoint</Application>
  <PresentationFormat>Widescreen</PresentationFormat>
  <Paragraphs>328</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Aptos</vt:lpstr>
      <vt:lpstr>Arial</vt:lpstr>
      <vt:lpstr>Calibri</vt:lpstr>
      <vt:lpstr>Calibri Light</vt:lpstr>
      <vt:lpstr>Century Gothic</vt:lpstr>
      <vt:lpstr>Google Sans</vt:lpstr>
      <vt:lpstr>Söhne</vt:lpstr>
      <vt:lpstr>Office Theme</vt:lpstr>
      <vt:lpstr>INNOVATION  IN HOUSE PRICE PREDICT0R (PHASE 2)</vt:lpstr>
      <vt:lpstr>                INTRODUCTION</vt:lpstr>
      <vt:lpstr>•We have already seen in the previous presentation that we selected our dataset, cleaned and preprocessed the data, handled missing values, and converted categorical features into numerical representations. •We have performed feature selection, choosing the most relevant features, and selected a suitable regression algorithm for prediction. •Our model has been trained using the preprocessed data, and we have evaluated its performance using metrics like MAE, RMSE, and R-squared. </vt:lpstr>
      <vt:lpstr>•Objective: Accurate house price prediction using machine learning. •Phases: •Data Preprocessing •Feature Selection •Model Selection •Model Training •Evaluation •Tools/Modules: Pandas, NumPy, Scikit-Learn, Matplotlib for data manipulation, modelling, and evaluation. •Key Deliverables: Cleaned dataset, selected features, trained models, evaluation metrics (MAE, RMSE, R-squared). •Outcomes: Baseline models for house price prediction.  </vt:lpstr>
      <vt:lpstr>PowerPoint Presentation</vt:lpstr>
      <vt:lpstr>PowerPoint Presentation</vt:lpstr>
      <vt:lpstr>THE POWER OF ENSEMBLE LEARNING</vt:lpstr>
      <vt:lpstr>   EXPECTATIONS FROM ADVANCED TECHNIQUES</vt:lpstr>
      <vt:lpstr>PowerPoint Presentation</vt:lpstr>
      <vt:lpstr>                    THE PATH AHEAD</vt:lpstr>
      <vt:lpstr>                GRADIENT BOOSTING</vt:lpstr>
      <vt:lpstr>PowerPoint Presentation</vt:lpstr>
      <vt:lpstr>SHRINKAGE IN GRADIENT BOOSTING </vt:lpstr>
      <vt:lpstr>BENEFITS OF GRADIENT BOOSTING: </vt:lpstr>
      <vt:lpstr>PowerPoint Presentation</vt:lpstr>
      <vt:lpstr>PowerPoint Presentation</vt:lpstr>
      <vt:lpstr>2. XGBOOST (EXTREME GRADIENT BOOSTING) </vt:lpstr>
      <vt:lpstr>PowerPoint Presentation</vt:lpstr>
      <vt:lpstr>           ADVANTAGES OF XGBOOST</vt:lpstr>
      <vt:lpstr>PowerPoint Presentation</vt:lpstr>
      <vt:lpstr>            3. ADABOOST</vt:lpstr>
      <vt:lpstr>            ADVANTAGES OF ADABOOST</vt:lpstr>
      <vt:lpstr>          NEUTRAL NETWORKS(DEEPLEARNING)</vt:lpstr>
      <vt:lpstr>ADVANTAGES OF NEURALNETWORKS</vt:lpstr>
      <vt:lpstr>          5. LASSO REGRESSION</vt:lpstr>
      <vt:lpstr>ADVANTAGES OF LASSO REGRESSION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  IN HOUSE PRICE PREDICT0R (PHASE 2)</dc:title>
  <dc:creator>Akshaya Dayalan</dc:creator>
  <cp:lastModifiedBy>Akshaya Dayalan</cp:lastModifiedBy>
  <cp:revision>3</cp:revision>
  <dcterms:created xsi:type="dcterms:W3CDTF">2023-10-10T06:09:49Z</dcterms:created>
  <dcterms:modified xsi:type="dcterms:W3CDTF">2023-10-11T14:51:46Z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