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7"/>
  </p:notesMasterIdLst>
  <p:handoutMasterIdLst>
    <p:handoutMasterId r:id="rId58"/>
  </p:handoutMasterIdLst>
  <p:sldIdLst>
    <p:sldId id="464" r:id="rId2"/>
    <p:sldId id="445" r:id="rId3"/>
    <p:sldId id="465" r:id="rId4"/>
    <p:sldId id="447" r:id="rId5"/>
    <p:sldId id="466" r:id="rId6"/>
    <p:sldId id="448" r:id="rId7"/>
    <p:sldId id="449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46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D" initials="sD" lastIdx="1" clrIdx="0">
    <p:extLst>
      <p:ext uri="{19B8F6BF-5375-455C-9EA6-DF929625EA0E}">
        <p15:presenceInfo xmlns:p15="http://schemas.microsoft.com/office/powerpoint/2012/main" userId="d180ca02a5bc65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66"/>
    <a:srgbClr val="00FF00"/>
    <a:srgbClr val="FFFFCC"/>
    <a:srgbClr val="F9F925"/>
    <a:srgbClr val="C82004"/>
    <a:srgbClr val="FCF234"/>
    <a:srgbClr val="32DAEC"/>
    <a:srgbClr val="EBD7D1"/>
    <a:srgbClr val="F8F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2349" autoAdjust="0"/>
  </p:normalViewPr>
  <p:slideViewPr>
    <p:cSldViewPr snapToGrid="0">
      <p:cViewPr varScale="1">
        <p:scale>
          <a:sx n="70" d="100"/>
          <a:sy n="70" d="100"/>
        </p:scale>
        <p:origin x="1206" y="-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41D4-3C6F-4DB9-90A4-276262AE9EF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D5A84-51C1-4796-9E84-1D3CAFCB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5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A2C82-55A5-416F-A3AD-CDAA5EE25A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EC1EE-E1E2-412A-850A-7DFC2C00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EC1EE-E1E2-412A-850A-7DFC2C004BE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7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BB0-DBA0-4C13-9094-7DFF684416A2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owchart: Manual Input 6"/>
          <p:cNvSpPr/>
          <p:nvPr userDrawn="1"/>
        </p:nvSpPr>
        <p:spPr>
          <a:xfrm rot="5400000">
            <a:off x="-1381726" y="1372892"/>
            <a:ext cx="6581116" cy="3838769"/>
          </a:xfrm>
          <a:prstGeom prst="flowChartManualInpu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854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5C1-9D11-4944-909A-C315236AD8FF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9B48-8709-4234-A4A7-5E03FBF1654F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BB0-DBA0-4C13-9094-7DFF684416A2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992" y="3934674"/>
            <a:ext cx="8648700" cy="1858394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7" y="641023"/>
            <a:ext cx="4744917" cy="19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57" y="84109"/>
            <a:ext cx="8822592" cy="1063094"/>
          </a:xfrm>
          <a:ln w="38100">
            <a:solidFill>
              <a:schemeClr val="accent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algn="l">
              <a:defRPr b="1" spc="3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5" y="1281112"/>
            <a:ext cx="8799423" cy="49413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A9D3-DCD2-49C2-A1E1-3E65F33E4E4B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1553863" y="5004020"/>
            <a:ext cx="261910" cy="3964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6777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4C57-D381-4745-91F7-590FA120D096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9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48D-872A-47ED-AA53-CC85933D70EF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0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4FC-53C7-424B-893D-BB60664E7501}" type="datetime1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D43-BBE6-4BC5-8DA4-BB82E3D3D1E6}" type="datetime1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3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1B3A-6585-4866-99EB-DC6B51B84C0B}" type="datetime1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7" y="6056044"/>
            <a:ext cx="2549993" cy="3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8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601E-E414-4ED6-A339-6111A00C6B0B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CE6B-0AF3-41CE-860D-EA12DAE379FB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9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F2CC-F539-45DE-ACEF-762E7C023D91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-20990" y="6563567"/>
            <a:ext cx="9164990" cy="29995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7835" y="6569089"/>
            <a:ext cx="645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225" dirty="0" smtClean="0">
                <a:solidFill>
                  <a:schemeClr val="bg1"/>
                </a:solidFill>
              </a:rPr>
              <a:t>INNOMATICS</a:t>
            </a:r>
            <a:r>
              <a:rPr lang="en-US" sz="1400" b="1" spc="225" baseline="0" dirty="0" smtClean="0">
                <a:solidFill>
                  <a:schemeClr val="bg1"/>
                </a:solidFill>
              </a:rPr>
              <a:t> TECHNOLOGY HUB</a:t>
            </a:r>
            <a:endParaRPr lang="en-US" sz="1400" b="1" spc="225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754" y="6597744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Innovation</a:t>
            </a:r>
            <a:r>
              <a:rPr lang="en-US" sz="900" b="1" baseline="0" dirty="0" smtClean="0"/>
              <a:t> is our Tradition</a:t>
            </a:r>
            <a:endParaRPr lang="en-US" sz="900" b="1" dirty="0"/>
          </a:p>
        </p:txBody>
      </p:sp>
      <p:sp>
        <p:nvSpPr>
          <p:cNvPr id="138" name="Slide Number Placeholder 5"/>
          <p:cNvSpPr txBox="1">
            <a:spLocks/>
          </p:cNvSpPr>
          <p:nvPr userDrawn="1"/>
        </p:nvSpPr>
        <p:spPr>
          <a:xfrm>
            <a:off x="3633256" y="6257333"/>
            <a:ext cx="2057400" cy="365125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7B4EA3-4B71-4E37-9374-1C5FF894EE3F}" type="slidenum">
              <a:rPr lang="en-US" sz="1500" smtClean="0">
                <a:solidFill>
                  <a:schemeClr val="tx1"/>
                </a:solidFill>
              </a:rPr>
              <a:pPr algn="ctr"/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 userDrawn="1"/>
        </p:nvSpPr>
        <p:spPr>
          <a:xfrm>
            <a:off x="8195691" y="6139648"/>
            <a:ext cx="857770" cy="8542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75"/>
          <a:stretch/>
        </p:blipFill>
        <p:spPr>
          <a:xfrm>
            <a:off x="8296056" y="6297207"/>
            <a:ext cx="748014" cy="5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2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sofe.edu.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80" y="4869891"/>
            <a:ext cx="78867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Hypothesis Testing</a:t>
            </a:r>
            <a:endParaRPr lang="en-US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78" y="94208"/>
            <a:ext cx="4571843" cy="457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Step 5: Find the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IN" dirty="0" smtClean="0"/>
                  <a:t>value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5" y="1281111"/>
            <a:ext cx="8799423" cy="51573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p-</a:t>
            </a:r>
            <a:r>
              <a:rPr lang="en-US" dirty="0"/>
              <a:t>value is the probability of getting a value </a:t>
            </a:r>
            <a:r>
              <a:rPr lang="en-US" dirty="0" smtClean="0"/>
              <a:t>up </a:t>
            </a:r>
            <a:r>
              <a:rPr lang="en-US" dirty="0"/>
              <a:t>to and including the one in the sample in </a:t>
            </a:r>
            <a:r>
              <a:rPr lang="en-US" dirty="0" smtClean="0"/>
              <a:t>the </a:t>
            </a:r>
            <a:r>
              <a:rPr lang="en-US" dirty="0"/>
              <a:t>direction of the critical region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a </a:t>
            </a:r>
            <a:r>
              <a:rPr lang="en-US" dirty="0" smtClean="0"/>
              <a:t>way </a:t>
            </a:r>
            <a:r>
              <a:rPr lang="en-US" dirty="0"/>
              <a:t>of taking the sample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working </a:t>
            </a:r>
            <a:r>
              <a:rPr lang="en-US" dirty="0" smtClean="0"/>
              <a:t>out </a:t>
            </a:r>
            <a:r>
              <a:rPr lang="en-US" dirty="0"/>
              <a:t>whether the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 </a:t>
            </a:r>
            <a:r>
              <a:rPr lang="en-US" dirty="0"/>
              <a:t>falls within the </a:t>
            </a:r>
            <a:r>
              <a:rPr lang="en-US" dirty="0" smtClean="0"/>
              <a:t>critical </a:t>
            </a:r>
          </a:p>
          <a:p>
            <a:pPr marL="0" indent="0">
              <a:buNone/>
            </a:pPr>
            <a:r>
              <a:rPr lang="en-US" dirty="0" smtClean="0"/>
              <a:t>region of </a:t>
            </a:r>
            <a:r>
              <a:rPr lang="en-US" dirty="0"/>
              <a:t>the hypothesis </a:t>
            </a:r>
            <a:r>
              <a:rPr lang="en-US" dirty="0" smtClean="0"/>
              <a:t>test.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Essentially</a:t>
            </a:r>
            <a:r>
              <a:rPr lang="en-US" dirty="0"/>
              <a:t>, this is the value used to </a:t>
            </a:r>
            <a:r>
              <a:rPr lang="en-US" dirty="0" smtClean="0"/>
              <a:t>determine </a:t>
            </a:r>
            <a:r>
              <a:rPr lang="en-US" dirty="0"/>
              <a:t>whether or not to reject the null </a:t>
            </a:r>
            <a:r>
              <a:rPr lang="en-IN" dirty="0" smtClean="0"/>
              <a:t>hypothesis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431" y="2061133"/>
            <a:ext cx="3858864" cy="2441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30217" y="4636363"/>
                <a:ext cx="2686640" cy="78404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value Probability density</a:t>
                </a:r>
              </a:p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Area under the curve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17" y="4636363"/>
                <a:ext cx="2686640" cy="784049"/>
              </a:xfrm>
              <a:prstGeom prst="rect">
                <a:avLst/>
              </a:prstGeom>
              <a:blipFill rotWithShape="0">
                <a:blip r:embed="rId4"/>
                <a:stretch>
                  <a:fillRect t="-12308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4" idx="0"/>
          </p:cNvCxnSpPr>
          <p:nvPr/>
        </p:nvCxnSpPr>
        <p:spPr>
          <a:xfrm>
            <a:off x="6623863" y="2061133"/>
            <a:ext cx="0" cy="227519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108569" y="4317476"/>
            <a:ext cx="0" cy="318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Step 5: Find the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 smtClean="0"/>
                  <a:t>value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 our sample, we found a mean score of 5.5/10.  This means our </a:t>
                </a:r>
                <a:r>
                  <a:rPr lang="en-US" i="1" dirty="0" smtClean="0"/>
                  <a:t>p-</a:t>
                </a:r>
                <a:r>
                  <a:rPr lang="en-US" dirty="0" smtClean="0"/>
                  <a:t>value </a:t>
                </a:r>
                <a:r>
                  <a:rPr lang="en-US" dirty="0"/>
                  <a:t>is P(X = 0.55), where X is the distribution of the </a:t>
                </a:r>
                <a:r>
                  <a:rPr lang="en-US" dirty="0" smtClean="0"/>
                  <a:t>mean </a:t>
                </a:r>
                <a:r>
                  <a:rPr lang="en-IN" dirty="0" smtClean="0"/>
                  <a:t>scores </a:t>
                </a:r>
                <a:r>
                  <a:rPr lang="en-IN" dirty="0"/>
                  <a:t>in the sample</a:t>
                </a: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If P(X = 0.55) &lt; 0.05 (Significance Level), it indicates that 0.55 is </a:t>
                </a:r>
                <a:r>
                  <a:rPr lang="en-US" dirty="0" smtClean="0"/>
                  <a:t>inside </a:t>
                </a:r>
                <a:r>
                  <a:rPr lang="en-US" dirty="0"/>
                  <a:t>the critical region, and hence </a:t>
                </a:r>
                <a:r>
                  <a:rPr lang="en-US" dirty="0" smtClean="0"/>
                  <a:t>H</a:t>
                </a:r>
                <a:r>
                  <a:rPr lang="en-IN" sz="2000" dirty="0" smtClean="0"/>
                  <a:t>0</a:t>
                </a:r>
                <a:r>
                  <a:rPr lang="en-IN" dirty="0"/>
                  <a:t> </a:t>
                </a:r>
                <a:r>
                  <a:rPr lang="en-IN" dirty="0" smtClean="0"/>
                  <a:t>can </a:t>
                </a:r>
                <a:r>
                  <a:rPr lang="en-IN" dirty="0"/>
                  <a:t>be rejected</a:t>
                </a: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Given that Z = -0.94 , P(X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 smtClean="0"/>
                  <a:t>0.55</a:t>
                </a:r>
                <a:r>
                  <a:rPr lang="en-US" dirty="0"/>
                  <a:t>) = </a:t>
                </a:r>
                <a:r>
                  <a:rPr lang="en-US" dirty="0" smtClean="0"/>
                  <a:t>0.171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there is a 17% probability of find a mean score of 5.5/10 or less.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5" t="-2713" r="-2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8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 6: Is the sample result in the critical region 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91" y="3830420"/>
            <a:ext cx="8258118" cy="464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206" y="4376039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Critical Region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161746" y="4463734"/>
            <a:ext cx="1194538" cy="389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17 %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51247" y="3514688"/>
            <a:ext cx="814" cy="82804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16112" y="2081131"/>
            <a:ext cx="7962900" cy="1678266"/>
          </a:xfrm>
          <a:custGeom>
            <a:avLst/>
            <a:gdLst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0" h="1536704">
                <a:moveTo>
                  <a:pt x="0" y="1536704"/>
                </a:moveTo>
                <a:cubicBezTo>
                  <a:pt x="2266950" y="1112312"/>
                  <a:pt x="2730500" y="2121"/>
                  <a:pt x="4140200" y="4"/>
                </a:cubicBezTo>
                <a:cubicBezTo>
                  <a:pt x="5549900" y="-2113"/>
                  <a:pt x="5695950" y="1103845"/>
                  <a:pt x="8458200" y="1524004"/>
                </a:cubicBezTo>
              </a:path>
            </a:pathLst>
          </a:custGeom>
          <a:solidFill>
            <a:srgbClr val="FFFF00">
              <a:alpha val="20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16112" y="3078130"/>
            <a:ext cx="1858010" cy="671284"/>
          </a:xfrm>
          <a:custGeom>
            <a:avLst/>
            <a:gdLst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5598330"/>
              <a:gd name="connsiteY0" fmla="*/ 1536704 h 1536704"/>
              <a:gd name="connsiteX1" fmla="*/ 4140200 w 5598330"/>
              <a:gd name="connsiteY1" fmla="*/ 4 h 1536704"/>
              <a:gd name="connsiteX2" fmla="*/ 5598330 w 5598330"/>
              <a:gd name="connsiteY2" fmla="*/ 1524004 h 1536704"/>
              <a:gd name="connsiteX0" fmla="*/ 0 w 5598330"/>
              <a:gd name="connsiteY0" fmla="*/ 1536703 h 1536703"/>
              <a:gd name="connsiteX1" fmla="*/ 4140200 w 5598330"/>
              <a:gd name="connsiteY1" fmla="*/ 3 h 1536703"/>
              <a:gd name="connsiteX2" fmla="*/ 5598330 w 5598330"/>
              <a:gd name="connsiteY2" fmla="*/ 1524003 h 1536703"/>
              <a:gd name="connsiteX0" fmla="*/ 0 w 5598330"/>
              <a:gd name="connsiteY0" fmla="*/ 652922 h 652922"/>
              <a:gd name="connsiteX1" fmla="*/ 2197647 w 5598330"/>
              <a:gd name="connsiteY1" fmla="*/ 7 h 652922"/>
              <a:gd name="connsiteX2" fmla="*/ 5598330 w 5598330"/>
              <a:gd name="connsiteY2" fmla="*/ 640222 h 652922"/>
              <a:gd name="connsiteX0" fmla="*/ 0 w 5598330"/>
              <a:gd name="connsiteY0" fmla="*/ 653189 h 653189"/>
              <a:gd name="connsiteX1" fmla="*/ 2197647 w 5598330"/>
              <a:gd name="connsiteY1" fmla="*/ 274 h 653189"/>
              <a:gd name="connsiteX2" fmla="*/ 5598330 w 5598330"/>
              <a:gd name="connsiteY2" fmla="*/ 640489 h 653189"/>
              <a:gd name="connsiteX0" fmla="*/ 0 w 2250481"/>
              <a:gd name="connsiteY0" fmla="*/ 652916 h 652916"/>
              <a:gd name="connsiteX1" fmla="*/ 2197647 w 2250481"/>
              <a:gd name="connsiteY1" fmla="*/ 1 h 652916"/>
              <a:gd name="connsiteX2" fmla="*/ 1956043 w 2250481"/>
              <a:gd name="connsiteY2" fmla="*/ 651845 h 652916"/>
              <a:gd name="connsiteX0" fmla="*/ 0 w 1956043"/>
              <a:gd name="connsiteY0" fmla="*/ 652916 h 652916"/>
              <a:gd name="connsiteX1" fmla="*/ 1819928 w 1956043"/>
              <a:gd name="connsiteY1" fmla="*/ 1 h 652916"/>
              <a:gd name="connsiteX2" fmla="*/ 1956043 w 1956043"/>
              <a:gd name="connsiteY2" fmla="*/ 651845 h 652916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9767"/>
              <a:gd name="connsiteY0" fmla="*/ 559886 h 561209"/>
              <a:gd name="connsiteX1" fmla="*/ 1833418 w 2019767"/>
              <a:gd name="connsiteY1" fmla="*/ 1 h 561209"/>
              <a:gd name="connsiteX2" fmla="*/ 1956043 w 2019767"/>
              <a:gd name="connsiteY2" fmla="*/ 558815 h 561209"/>
              <a:gd name="connsiteX0" fmla="*/ 0 w 1957682"/>
              <a:gd name="connsiteY0" fmla="*/ 560525 h 561764"/>
              <a:gd name="connsiteX1" fmla="*/ 1833418 w 1957682"/>
              <a:gd name="connsiteY1" fmla="*/ 640 h 561764"/>
              <a:gd name="connsiteX2" fmla="*/ 1956043 w 1957682"/>
              <a:gd name="connsiteY2" fmla="*/ 559454 h 561764"/>
              <a:gd name="connsiteX0" fmla="*/ 0 w 1957682"/>
              <a:gd name="connsiteY0" fmla="*/ 560525 h 561764"/>
              <a:gd name="connsiteX1" fmla="*/ 1833418 w 1957682"/>
              <a:gd name="connsiteY1" fmla="*/ 640 h 561764"/>
              <a:gd name="connsiteX2" fmla="*/ 1956043 w 1957682"/>
              <a:gd name="connsiteY2" fmla="*/ 559454 h 561764"/>
              <a:gd name="connsiteX0" fmla="*/ 0 w 1973579"/>
              <a:gd name="connsiteY0" fmla="*/ 562285 h 563446"/>
              <a:gd name="connsiteX1" fmla="*/ 1833418 w 1973579"/>
              <a:gd name="connsiteY1" fmla="*/ 2400 h 563446"/>
              <a:gd name="connsiteX2" fmla="*/ 1956043 w 1973579"/>
              <a:gd name="connsiteY2" fmla="*/ 561214 h 56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579" h="563446">
                <a:moveTo>
                  <a:pt x="0" y="562285"/>
                </a:moveTo>
                <a:cubicBezTo>
                  <a:pt x="1255203" y="300694"/>
                  <a:pt x="1628820" y="49093"/>
                  <a:pt x="1833418" y="2400"/>
                </a:cubicBezTo>
                <a:cubicBezTo>
                  <a:pt x="2038016" y="-44293"/>
                  <a:pt x="1959233" y="606205"/>
                  <a:pt x="1956043" y="561214"/>
                </a:cubicBezTo>
              </a:path>
            </a:pathLst>
          </a:custGeom>
          <a:solidFill>
            <a:srgbClr val="FF0000">
              <a:alpha val="20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7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7: Make your decision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isn’t sufficient evidence to reject the null hypothesis and so, </a:t>
            </a:r>
            <a:r>
              <a:rPr lang="en-US" dirty="0" smtClean="0"/>
              <a:t>the </a:t>
            </a:r>
            <a:r>
              <a:rPr lang="en-US" dirty="0"/>
              <a:t>claims of the principal are accepted.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83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418" y="1655644"/>
            <a:ext cx="86177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Would your conclusion be any different if the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same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average score of 5.5/10 was found from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sample </a:t>
            </a:r>
            <a:r>
              <a:rPr lang="en-IN" sz="3200" dirty="0">
                <a:solidFill>
                  <a:srgbClr val="000000"/>
                </a:solidFill>
                <a:latin typeface="Calibri" panose="020F0502020204030204" pitchFamily="34" charset="0"/>
              </a:rPr>
              <a:t>of size 400?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56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are the null and alternate hypotheses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b="0" dirty="0" smtClean="0"/>
              </a:p>
              <a:p>
                <a:pPr marL="0" indent="0">
                  <a:buNone/>
                </a:pPr>
                <a:r>
                  <a:rPr lang="en-IN" dirty="0" smtClean="0"/>
                  <a:t>What is the test statistics ?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0.55 −0.7</m:t>
                          </m:r>
                        </m:num>
                        <m:den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400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 −3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:endParaRPr lang="en-IN" b="0" dirty="0" smtClean="0"/>
              </a:p>
              <a:p>
                <a:pPr marL="0" indent="0">
                  <a:buNone/>
                </a:pPr>
                <a:r>
                  <a:rPr lang="en-IN" i="1" dirty="0" smtClean="0"/>
                  <a:t>p-value = P(Z &lt; -3.0) = 0.00135</a:t>
                </a:r>
                <a:endParaRPr lang="en-IN" i="1" dirty="0"/>
              </a:p>
              <a:p>
                <a:pPr marL="0" indent="0">
                  <a:buNone/>
                </a:pPr>
                <a:endParaRPr lang="en-IN" b="0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4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your decision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the </a:t>
            </a:r>
            <a:r>
              <a:rPr lang="en-US" i="1" dirty="0"/>
              <a:t>p-</a:t>
            </a:r>
            <a:r>
              <a:rPr lang="en-US" dirty="0"/>
              <a:t>value (0.00135) is less than the Significance Level of </a:t>
            </a:r>
            <a:r>
              <a:rPr lang="en-US" dirty="0" smtClean="0"/>
              <a:t> 0.05</a:t>
            </a:r>
            <a:r>
              <a:rPr lang="en-US" dirty="0"/>
              <a:t>, the null hypothesis can be rejected.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20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Attention Check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hypothesis testing, do you assume the null hypothesis to be true or false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there is sufficient evidence against the null hypothesis, do </a:t>
            </a:r>
            <a:r>
              <a:rPr lang="en-US" dirty="0" smtClean="0"/>
              <a:t>you accept </a:t>
            </a:r>
            <a:r>
              <a:rPr lang="en-US" dirty="0"/>
              <a:t>it or reject it?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chemeClr val="tx2">
                    <a:lumMod val="50000"/>
                  </a:schemeClr>
                </a:solidFill>
              </a:rPr>
              <a:t>Reject 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831" y="2345636"/>
            <a:ext cx="123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2">
                    <a:lumMod val="50000"/>
                  </a:schemeClr>
                </a:solidFill>
              </a:rPr>
              <a:t>True</a:t>
            </a:r>
            <a:r>
              <a:rPr lang="en-IN" sz="28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IN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4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5" y="1281111"/>
            <a:ext cx="8799423" cy="5199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i="1" dirty="0"/>
              <a:t>p-</a:t>
            </a:r>
            <a:r>
              <a:rPr lang="en-US" dirty="0"/>
              <a:t>value is less than 0.05 for the above significance level, will you </a:t>
            </a:r>
            <a:r>
              <a:rPr lang="en-US" dirty="0" smtClean="0"/>
              <a:t>accept </a:t>
            </a:r>
            <a:r>
              <a:rPr lang="en-US" dirty="0"/>
              <a:t>or reject the null hypothesis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Reject it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 </a:t>
            </a:r>
            <a:r>
              <a:rPr lang="en-US" dirty="0"/>
              <a:t>you need weaker evidence or stronger to reject the null hypothesis if you </a:t>
            </a:r>
            <a:r>
              <a:rPr lang="en-US" dirty="0" smtClean="0"/>
              <a:t>were </a:t>
            </a:r>
            <a:r>
              <a:rPr lang="en-US" dirty="0"/>
              <a:t>testing at the 1% significance level instead of the 5% significance level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Stronger.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94" y="1430051"/>
            <a:ext cx="8258118" cy="7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Region Up Close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6525" y="1281112"/>
                <a:ext cx="8799423" cy="4941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One-tailed tests</a:t>
                </a:r>
              </a:p>
              <a:p>
                <a:pPr marL="0" indent="0">
                  <a:buNone/>
                </a:pPr>
                <a:r>
                  <a:rPr lang="en-US" dirty="0"/>
                  <a:t>The position of the tail is dependent on </a:t>
                </a:r>
                <a:r>
                  <a:rPr lang="en-US" dirty="0" smtClean="0"/>
                  <a:t>H1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includes </a:t>
                </a:r>
                <a:r>
                  <a:rPr lang="en-US" dirty="0"/>
                  <a:t>a &lt; sign, then the </a:t>
                </a:r>
                <a:r>
                  <a:rPr lang="en-US" b="1" dirty="0"/>
                  <a:t>lower tail </a:t>
                </a:r>
                <a:r>
                  <a:rPr lang="en-US" dirty="0"/>
                  <a:t>is used.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includes </a:t>
                </a:r>
                <a:r>
                  <a:rPr lang="en-US" dirty="0"/>
                  <a:t>a &gt; sign, then the </a:t>
                </a:r>
                <a:r>
                  <a:rPr lang="en-US" b="1" dirty="0"/>
                  <a:t>upper </a:t>
                </a:r>
                <a:r>
                  <a:rPr lang="en-US" b="1" dirty="0" smtClean="0"/>
                  <a:t>tail </a:t>
                </a:r>
                <a:r>
                  <a:rPr lang="en-US" dirty="0"/>
                  <a:t>is used.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525" y="1281112"/>
                <a:ext cx="8799423" cy="4941330"/>
              </a:xfrm>
              <a:blipFill rotWithShape="0">
                <a:blip r:embed="rId2"/>
                <a:stretch>
                  <a:fillRect l="-1385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03412" y="3738330"/>
            <a:ext cx="8054788" cy="134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65312" y="4038600"/>
            <a:ext cx="1780988" cy="821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84612" y="4034119"/>
            <a:ext cx="614978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60600" y="3612940"/>
            <a:ext cx="6350" cy="2776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30612" y="3831338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6756" y="4104931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6" y="4104931"/>
                <a:ext cx="38241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68300" y="4068892"/>
                <a:ext cx="1350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100%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300" y="4068892"/>
                <a:ext cx="135062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6753412" y="5860784"/>
            <a:ext cx="1780988" cy="821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65312" y="5869534"/>
            <a:ext cx="614978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55321" y="5540134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617012" y="5904935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012" y="5904935"/>
                <a:ext cx="38241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080180" y="5912858"/>
                <a:ext cx="1350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100%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80" y="5912858"/>
                <a:ext cx="13506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403412" y="5454605"/>
            <a:ext cx="8054788" cy="134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06226" y="5310047"/>
            <a:ext cx="6350" cy="2776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406400" y="2070096"/>
            <a:ext cx="7962900" cy="1678266"/>
          </a:xfrm>
          <a:custGeom>
            <a:avLst/>
            <a:gdLst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0" h="1536704">
                <a:moveTo>
                  <a:pt x="0" y="1536704"/>
                </a:moveTo>
                <a:cubicBezTo>
                  <a:pt x="2266950" y="1112312"/>
                  <a:pt x="2730500" y="2121"/>
                  <a:pt x="4140200" y="4"/>
                </a:cubicBezTo>
                <a:cubicBezTo>
                  <a:pt x="5549900" y="-2113"/>
                  <a:pt x="5695950" y="1103845"/>
                  <a:pt x="8458200" y="1524004"/>
                </a:cubicBezTo>
              </a:path>
            </a:pathLst>
          </a:custGeom>
          <a:solidFill>
            <a:srgbClr val="FFFF00">
              <a:alpha val="20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16112" y="3078130"/>
            <a:ext cx="1858010" cy="671284"/>
          </a:xfrm>
          <a:custGeom>
            <a:avLst/>
            <a:gdLst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5598330"/>
              <a:gd name="connsiteY0" fmla="*/ 1536704 h 1536704"/>
              <a:gd name="connsiteX1" fmla="*/ 4140200 w 5598330"/>
              <a:gd name="connsiteY1" fmla="*/ 4 h 1536704"/>
              <a:gd name="connsiteX2" fmla="*/ 5598330 w 5598330"/>
              <a:gd name="connsiteY2" fmla="*/ 1524004 h 1536704"/>
              <a:gd name="connsiteX0" fmla="*/ 0 w 5598330"/>
              <a:gd name="connsiteY0" fmla="*/ 1536703 h 1536703"/>
              <a:gd name="connsiteX1" fmla="*/ 4140200 w 5598330"/>
              <a:gd name="connsiteY1" fmla="*/ 3 h 1536703"/>
              <a:gd name="connsiteX2" fmla="*/ 5598330 w 5598330"/>
              <a:gd name="connsiteY2" fmla="*/ 1524003 h 1536703"/>
              <a:gd name="connsiteX0" fmla="*/ 0 w 5598330"/>
              <a:gd name="connsiteY0" fmla="*/ 652922 h 652922"/>
              <a:gd name="connsiteX1" fmla="*/ 2197647 w 5598330"/>
              <a:gd name="connsiteY1" fmla="*/ 7 h 652922"/>
              <a:gd name="connsiteX2" fmla="*/ 5598330 w 5598330"/>
              <a:gd name="connsiteY2" fmla="*/ 640222 h 652922"/>
              <a:gd name="connsiteX0" fmla="*/ 0 w 5598330"/>
              <a:gd name="connsiteY0" fmla="*/ 653189 h 653189"/>
              <a:gd name="connsiteX1" fmla="*/ 2197647 w 5598330"/>
              <a:gd name="connsiteY1" fmla="*/ 274 h 653189"/>
              <a:gd name="connsiteX2" fmla="*/ 5598330 w 5598330"/>
              <a:gd name="connsiteY2" fmla="*/ 640489 h 653189"/>
              <a:gd name="connsiteX0" fmla="*/ 0 w 2250481"/>
              <a:gd name="connsiteY0" fmla="*/ 652916 h 652916"/>
              <a:gd name="connsiteX1" fmla="*/ 2197647 w 2250481"/>
              <a:gd name="connsiteY1" fmla="*/ 1 h 652916"/>
              <a:gd name="connsiteX2" fmla="*/ 1956043 w 2250481"/>
              <a:gd name="connsiteY2" fmla="*/ 651845 h 652916"/>
              <a:gd name="connsiteX0" fmla="*/ 0 w 1956043"/>
              <a:gd name="connsiteY0" fmla="*/ 652916 h 652916"/>
              <a:gd name="connsiteX1" fmla="*/ 1819928 w 1956043"/>
              <a:gd name="connsiteY1" fmla="*/ 1 h 652916"/>
              <a:gd name="connsiteX2" fmla="*/ 1956043 w 1956043"/>
              <a:gd name="connsiteY2" fmla="*/ 651845 h 652916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9767"/>
              <a:gd name="connsiteY0" fmla="*/ 559886 h 561209"/>
              <a:gd name="connsiteX1" fmla="*/ 1833418 w 2019767"/>
              <a:gd name="connsiteY1" fmla="*/ 1 h 561209"/>
              <a:gd name="connsiteX2" fmla="*/ 1956043 w 2019767"/>
              <a:gd name="connsiteY2" fmla="*/ 558815 h 561209"/>
              <a:gd name="connsiteX0" fmla="*/ 0 w 1957682"/>
              <a:gd name="connsiteY0" fmla="*/ 560525 h 561764"/>
              <a:gd name="connsiteX1" fmla="*/ 1833418 w 1957682"/>
              <a:gd name="connsiteY1" fmla="*/ 640 h 561764"/>
              <a:gd name="connsiteX2" fmla="*/ 1956043 w 1957682"/>
              <a:gd name="connsiteY2" fmla="*/ 559454 h 561764"/>
              <a:gd name="connsiteX0" fmla="*/ 0 w 1957682"/>
              <a:gd name="connsiteY0" fmla="*/ 560525 h 561764"/>
              <a:gd name="connsiteX1" fmla="*/ 1833418 w 1957682"/>
              <a:gd name="connsiteY1" fmla="*/ 640 h 561764"/>
              <a:gd name="connsiteX2" fmla="*/ 1956043 w 1957682"/>
              <a:gd name="connsiteY2" fmla="*/ 559454 h 561764"/>
              <a:gd name="connsiteX0" fmla="*/ 0 w 1973579"/>
              <a:gd name="connsiteY0" fmla="*/ 562285 h 563446"/>
              <a:gd name="connsiteX1" fmla="*/ 1833418 w 1973579"/>
              <a:gd name="connsiteY1" fmla="*/ 2400 h 563446"/>
              <a:gd name="connsiteX2" fmla="*/ 1956043 w 1973579"/>
              <a:gd name="connsiteY2" fmla="*/ 561214 h 56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579" h="563446">
                <a:moveTo>
                  <a:pt x="0" y="562285"/>
                </a:moveTo>
                <a:cubicBezTo>
                  <a:pt x="1255203" y="300694"/>
                  <a:pt x="1628820" y="49093"/>
                  <a:pt x="1833418" y="2400"/>
                </a:cubicBezTo>
                <a:cubicBezTo>
                  <a:pt x="2038016" y="-44293"/>
                  <a:pt x="1959233" y="606205"/>
                  <a:pt x="1956043" y="561214"/>
                </a:cubicBezTo>
              </a:path>
            </a:pathLst>
          </a:custGeom>
          <a:solidFill>
            <a:srgbClr val="FF0000">
              <a:alpha val="20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06400" y="3745053"/>
            <a:ext cx="7962900" cy="1678266"/>
          </a:xfrm>
          <a:custGeom>
            <a:avLst/>
            <a:gdLst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0" h="1536704">
                <a:moveTo>
                  <a:pt x="0" y="1536704"/>
                </a:moveTo>
                <a:cubicBezTo>
                  <a:pt x="2266950" y="1112312"/>
                  <a:pt x="2730500" y="2121"/>
                  <a:pt x="4140200" y="4"/>
                </a:cubicBezTo>
                <a:cubicBezTo>
                  <a:pt x="5549900" y="-2113"/>
                  <a:pt x="5695950" y="1103845"/>
                  <a:pt x="8458200" y="1524004"/>
                </a:cubicBezTo>
              </a:path>
            </a:pathLst>
          </a:custGeom>
          <a:solidFill>
            <a:srgbClr val="FFFF00">
              <a:alpha val="20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H="1">
            <a:off x="6588540" y="4895968"/>
            <a:ext cx="1958559" cy="583443"/>
          </a:xfrm>
          <a:custGeom>
            <a:avLst/>
            <a:gdLst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5598330"/>
              <a:gd name="connsiteY0" fmla="*/ 1536704 h 1536704"/>
              <a:gd name="connsiteX1" fmla="*/ 4140200 w 5598330"/>
              <a:gd name="connsiteY1" fmla="*/ 4 h 1536704"/>
              <a:gd name="connsiteX2" fmla="*/ 5598330 w 5598330"/>
              <a:gd name="connsiteY2" fmla="*/ 1524004 h 1536704"/>
              <a:gd name="connsiteX0" fmla="*/ 0 w 5598330"/>
              <a:gd name="connsiteY0" fmla="*/ 1536703 h 1536703"/>
              <a:gd name="connsiteX1" fmla="*/ 4140200 w 5598330"/>
              <a:gd name="connsiteY1" fmla="*/ 3 h 1536703"/>
              <a:gd name="connsiteX2" fmla="*/ 5598330 w 5598330"/>
              <a:gd name="connsiteY2" fmla="*/ 1524003 h 1536703"/>
              <a:gd name="connsiteX0" fmla="*/ 0 w 5598330"/>
              <a:gd name="connsiteY0" fmla="*/ 652922 h 652922"/>
              <a:gd name="connsiteX1" fmla="*/ 2197647 w 5598330"/>
              <a:gd name="connsiteY1" fmla="*/ 7 h 652922"/>
              <a:gd name="connsiteX2" fmla="*/ 5598330 w 5598330"/>
              <a:gd name="connsiteY2" fmla="*/ 640222 h 652922"/>
              <a:gd name="connsiteX0" fmla="*/ 0 w 5598330"/>
              <a:gd name="connsiteY0" fmla="*/ 653189 h 653189"/>
              <a:gd name="connsiteX1" fmla="*/ 2197647 w 5598330"/>
              <a:gd name="connsiteY1" fmla="*/ 274 h 653189"/>
              <a:gd name="connsiteX2" fmla="*/ 5598330 w 5598330"/>
              <a:gd name="connsiteY2" fmla="*/ 640489 h 653189"/>
              <a:gd name="connsiteX0" fmla="*/ 0 w 2250481"/>
              <a:gd name="connsiteY0" fmla="*/ 652916 h 652916"/>
              <a:gd name="connsiteX1" fmla="*/ 2197647 w 2250481"/>
              <a:gd name="connsiteY1" fmla="*/ 1 h 652916"/>
              <a:gd name="connsiteX2" fmla="*/ 1956043 w 2250481"/>
              <a:gd name="connsiteY2" fmla="*/ 651845 h 652916"/>
              <a:gd name="connsiteX0" fmla="*/ 0 w 1956043"/>
              <a:gd name="connsiteY0" fmla="*/ 652916 h 652916"/>
              <a:gd name="connsiteX1" fmla="*/ 1819928 w 1956043"/>
              <a:gd name="connsiteY1" fmla="*/ 1 h 652916"/>
              <a:gd name="connsiteX2" fmla="*/ 1956043 w 1956043"/>
              <a:gd name="connsiteY2" fmla="*/ 651845 h 652916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9767"/>
              <a:gd name="connsiteY0" fmla="*/ 559886 h 561209"/>
              <a:gd name="connsiteX1" fmla="*/ 1833418 w 2019767"/>
              <a:gd name="connsiteY1" fmla="*/ 1 h 561209"/>
              <a:gd name="connsiteX2" fmla="*/ 1956043 w 2019767"/>
              <a:gd name="connsiteY2" fmla="*/ 558815 h 561209"/>
              <a:gd name="connsiteX0" fmla="*/ 0 w 1957682"/>
              <a:gd name="connsiteY0" fmla="*/ 560525 h 561764"/>
              <a:gd name="connsiteX1" fmla="*/ 1833418 w 1957682"/>
              <a:gd name="connsiteY1" fmla="*/ 640 h 561764"/>
              <a:gd name="connsiteX2" fmla="*/ 1956043 w 1957682"/>
              <a:gd name="connsiteY2" fmla="*/ 559454 h 561764"/>
              <a:gd name="connsiteX0" fmla="*/ 0 w 1957682"/>
              <a:gd name="connsiteY0" fmla="*/ 560525 h 561764"/>
              <a:gd name="connsiteX1" fmla="*/ 1833418 w 1957682"/>
              <a:gd name="connsiteY1" fmla="*/ 640 h 561764"/>
              <a:gd name="connsiteX2" fmla="*/ 1956043 w 1957682"/>
              <a:gd name="connsiteY2" fmla="*/ 559454 h 561764"/>
              <a:gd name="connsiteX0" fmla="*/ 0 w 1973579"/>
              <a:gd name="connsiteY0" fmla="*/ 562285 h 563446"/>
              <a:gd name="connsiteX1" fmla="*/ 1833418 w 1973579"/>
              <a:gd name="connsiteY1" fmla="*/ 2400 h 563446"/>
              <a:gd name="connsiteX2" fmla="*/ 1956043 w 1973579"/>
              <a:gd name="connsiteY2" fmla="*/ 561214 h 56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579" h="563446">
                <a:moveTo>
                  <a:pt x="0" y="562285"/>
                </a:moveTo>
                <a:cubicBezTo>
                  <a:pt x="1255203" y="300694"/>
                  <a:pt x="1628820" y="49093"/>
                  <a:pt x="1833418" y="2400"/>
                </a:cubicBezTo>
                <a:cubicBezTo>
                  <a:pt x="2038016" y="-44293"/>
                  <a:pt x="1959233" y="606205"/>
                  <a:pt x="1956043" y="561214"/>
                </a:cubicBezTo>
              </a:path>
            </a:pathLst>
          </a:custGeom>
          <a:solidFill>
            <a:srgbClr val="FF0000">
              <a:alpha val="20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4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Hypothesis tests give a way of using samples to </a:t>
            </a:r>
            <a:r>
              <a:rPr lang="en-US" dirty="0" smtClean="0"/>
              <a:t>test whether </a:t>
            </a:r>
            <a:r>
              <a:rPr lang="en-US" dirty="0"/>
              <a:t>or not statistical claims are likely to be true </a:t>
            </a:r>
            <a:r>
              <a:rPr lang="en-US" dirty="0" smtClean="0"/>
              <a:t>or </a:t>
            </a:r>
            <a:r>
              <a:rPr lang="en-US" dirty="0"/>
              <a:t>not.</a:t>
            </a:r>
          </a:p>
        </p:txBody>
      </p:sp>
    </p:spTree>
    <p:extLst>
      <p:ext uri="{BB962C8B-B14F-4D97-AF65-F5344CB8AC3E}">
        <p14:creationId xmlns:p14="http://schemas.microsoft.com/office/powerpoint/2010/main" val="37507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Region Up Close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226" y="1223326"/>
                <a:ext cx="8799423" cy="494133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Two-tailed tests</a:t>
                </a:r>
              </a:p>
              <a:p>
                <a:pPr marL="0" indent="0">
                  <a:buNone/>
                </a:pPr>
                <a:r>
                  <a:rPr lang="en-US" sz="2600" dirty="0"/>
                  <a:t>Critical region is split over both ends.  Both ends contain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 smtClean="0"/>
                  <a:t>, </a:t>
                </a:r>
                <a:r>
                  <a:rPr lang="en-US" sz="2600" dirty="0"/>
                  <a:t>making a total </a:t>
                </a:r>
                <a:r>
                  <a:rPr lang="en-US" sz="2600" dirty="0" smtClean="0"/>
                  <a:t>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/>
                  <a:t> includes </a:t>
                </a:r>
                <a:r>
                  <a:rPr lang="en-US" sz="2600" dirty="0"/>
                  <a:t>a ≠ sign, then the two-tailed test is used as we then look for </a:t>
                </a:r>
                <a:r>
                  <a:rPr lang="en-US" sz="2600" dirty="0" smtClean="0"/>
                  <a:t>a change </a:t>
                </a:r>
                <a:r>
                  <a:rPr lang="en-US" sz="2600" dirty="0"/>
                  <a:t>in parameter, rather than an increase or a decrease.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26" y="1223326"/>
                <a:ext cx="8799423" cy="4941330"/>
              </a:xfrm>
              <a:blipFill rotWithShape="0">
                <a:blip r:embed="rId2"/>
                <a:stretch>
                  <a:fillRect l="-1385" t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69159" y="5592530"/>
            <a:ext cx="8054788" cy="134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469159" y="3898110"/>
            <a:ext cx="7962900" cy="1678266"/>
          </a:xfrm>
          <a:custGeom>
            <a:avLst/>
            <a:gdLst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0" h="1536704">
                <a:moveTo>
                  <a:pt x="0" y="1536704"/>
                </a:moveTo>
                <a:cubicBezTo>
                  <a:pt x="2266950" y="1112312"/>
                  <a:pt x="2730500" y="2121"/>
                  <a:pt x="4140200" y="4"/>
                </a:cubicBezTo>
                <a:cubicBezTo>
                  <a:pt x="5549900" y="-2113"/>
                  <a:pt x="5695950" y="1103845"/>
                  <a:pt x="8458200" y="1524004"/>
                </a:cubicBezTo>
              </a:path>
            </a:pathLst>
          </a:custGeom>
          <a:solidFill>
            <a:srgbClr val="FFFF00">
              <a:alpha val="20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69159" y="5783100"/>
            <a:ext cx="1092941" cy="82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431006" y="5774879"/>
            <a:ext cx="1092941" cy="82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91559" y="5782430"/>
            <a:ext cx="5168900" cy="95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1012" y="5640686"/>
                <a:ext cx="522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12" y="5640686"/>
                <a:ext cx="52264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1727954" y="5437539"/>
            <a:ext cx="6350" cy="2776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37032" y="5702991"/>
                <a:ext cx="529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032" y="5702991"/>
                <a:ext cx="52976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7218574" y="5499844"/>
            <a:ext cx="6350" cy="2776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00623" y="5817598"/>
                <a:ext cx="421141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23" y="5817598"/>
                <a:ext cx="421141" cy="502573"/>
              </a:xfrm>
              <a:prstGeom prst="rect">
                <a:avLst/>
              </a:prstGeom>
              <a:blipFill rotWithShape="0">
                <a:blip r:embed="rId5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841579" y="5817598"/>
                <a:ext cx="421141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579" y="5817598"/>
                <a:ext cx="421141" cy="502573"/>
              </a:xfrm>
              <a:prstGeom prst="rect">
                <a:avLst/>
              </a:prstGeom>
              <a:blipFill rotWithShape="0">
                <a:blip r:embed="rId6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68501" y="5843831"/>
                <a:ext cx="1350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100%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501" y="5843831"/>
                <a:ext cx="135062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469159" y="5205391"/>
            <a:ext cx="1258795" cy="373999"/>
          </a:xfrm>
          <a:custGeom>
            <a:avLst/>
            <a:gdLst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5598330"/>
              <a:gd name="connsiteY0" fmla="*/ 1536704 h 1536704"/>
              <a:gd name="connsiteX1" fmla="*/ 4140200 w 5598330"/>
              <a:gd name="connsiteY1" fmla="*/ 4 h 1536704"/>
              <a:gd name="connsiteX2" fmla="*/ 5598330 w 5598330"/>
              <a:gd name="connsiteY2" fmla="*/ 1524004 h 1536704"/>
              <a:gd name="connsiteX0" fmla="*/ 0 w 5598330"/>
              <a:gd name="connsiteY0" fmla="*/ 1536703 h 1536703"/>
              <a:gd name="connsiteX1" fmla="*/ 4140200 w 5598330"/>
              <a:gd name="connsiteY1" fmla="*/ 3 h 1536703"/>
              <a:gd name="connsiteX2" fmla="*/ 5598330 w 5598330"/>
              <a:gd name="connsiteY2" fmla="*/ 1524003 h 1536703"/>
              <a:gd name="connsiteX0" fmla="*/ 0 w 5598330"/>
              <a:gd name="connsiteY0" fmla="*/ 652922 h 652922"/>
              <a:gd name="connsiteX1" fmla="*/ 2197647 w 5598330"/>
              <a:gd name="connsiteY1" fmla="*/ 7 h 652922"/>
              <a:gd name="connsiteX2" fmla="*/ 5598330 w 5598330"/>
              <a:gd name="connsiteY2" fmla="*/ 640222 h 652922"/>
              <a:gd name="connsiteX0" fmla="*/ 0 w 5598330"/>
              <a:gd name="connsiteY0" fmla="*/ 653189 h 653189"/>
              <a:gd name="connsiteX1" fmla="*/ 2197647 w 5598330"/>
              <a:gd name="connsiteY1" fmla="*/ 274 h 653189"/>
              <a:gd name="connsiteX2" fmla="*/ 5598330 w 5598330"/>
              <a:gd name="connsiteY2" fmla="*/ 640489 h 653189"/>
              <a:gd name="connsiteX0" fmla="*/ 0 w 2250481"/>
              <a:gd name="connsiteY0" fmla="*/ 652916 h 652916"/>
              <a:gd name="connsiteX1" fmla="*/ 2197647 w 2250481"/>
              <a:gd name="connsiteY1" fmla="*/ 1 h 652916"/>
              <a:gd name="connsiteX2" fmla="*/ 1956043 w 2250481"/>
              <a:gd name="connsiteY2" fmla="*/ 651845 h 652916"/>
              <a:gd name="connsiteX0" fmla="*/ 0 w 1956043"/>
              <a:gd name="connsiteY0" fmla="*/ 652916 h 652916"/>
              <a:gd name="connsiteX1" fmla="*/ 1819928 w 1956043"/>
              <a:gd name="connsiteY1" fmla="*/ 1 h 652916"/>
              <a:gd name="connsiteX2" fmla="*/ 1956043 w 1956043"/>
              <a:gd name="connsiteY2" fmla="*/ 651845 h 652916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9767"/>
              <a:gd name="connsiteY0" fmla="*/ 559886 h 561209"/>
              <a:gd name="connsiteX1" fmla="*/ 1833418 w 2019767"/>
              <a:gd name="connsiteY1" fmla="*/ 1 h 561209"/>
              <a:gd name="connsiteX2" fmla="*/ 1956043 w 2019767"/>
              <a:gd name="connsiteY2" fmla="*/ 558815 h 561209"/>
              <a:gd name="connsiteX0" fmla="*/ 0 w 1957682"/>
              <a:gd name="connsiteY0" fmla="*/ 560525 h 561764"/>
              <a:gd name="connsiteX1" fmla="*/ 1833418 w 1957682"/>
              <a:gd name="connsiteY1" fmla="*/ 640 h 561764"/>
              <a:gd name="connsiteX2" fmla="*/ 1956043 w 1957682"/>
              <a:gd name="connsiteY2" fmla="*/ 559454 h 561764"/>
              <a:gd name="connsiteX0" fmla="*/ 0 w 1957682"/>
              <a:gd name="connsiteY0" fmla="*/ 560525 h 561764"/>
              <a:gd name="connsiteX1" fmla="*/ 1833418 w 1957682"/>
              <a:gd name="connsiteY1" fmla="*/ 640 h 561764"/>
              <a:gd name="connsiteX2" fmla="*/ 1956043 w 1957682"/>
              <a:gd name="connsiteY2" fmla="*/ 559454 h 561764"/>
              <a:gd name="connsiteX0" fmla="*/ 0 w 1973579"/>
              <a:gd name="connsiteY0" fmla="*/ 562285 h 563446"/>
              <a:gd name="connsiteX1" fmla="*/ 1833418 w 1973579"/>
              <a:gd name="connsiteY1" fmla="*/ 2400 h 563446"/>
              <a:gd name="connsiteX2" fmla="*/ 1956043 w 1973579"/>
              <a:gd name="connsiteY2" fmla="*/ 561214 h 56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579" h="563446">
                <a:moveTo>
                  <a:pt x="0" y="562285"/>
                </a:moveTo>
                <a:cubicBezTo>
                  <a:pt x="1255203" y="300694"/>
                  <a:pt x="1628820" y="49093"/>
                  <a:pt x="1833418" y="2400"/>
                </a:cubicBezTo>
                <a:cubicBezTo>
                  <a:pt x="2038016" y="-44293"/>
                  <a:pt x="1959233" y="606205"/>
                  <a:pt x="1956043" y="561214"/>
                </a:cubicBezTo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7150565" y="5235755"/>
            <a:ext cx="1463034" cy="364431"/>
          </a:xfrm>
          <a:custGeom>
            <a:avLst/>
            <a:gdLst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5598330"/>
              <a:gd name="connsiteY0" fmla="*/ 1536704 h 1536704"/>
              <a:gd name="connsiteX1" fmla="*/ 4140200 w 5598330"/>
              <a:gd name="connsiteY1" fmla="*/ 4 h 1536704"/>
              <a:gd name="connsiteX2" fmla="*/ 5598330 w 5598330"/>
              <a:gd name="connsiteY2" fmla="*/ 1524004 h 1536704"/>
              <a:gd name="connsiteX0" fmla="*/ 0 w 5598330"/>
              <a:gd name="connsiteY0" fmla="*/ 1536703 h 1536703"/>
              <a:gd name="connsiteX1" fmla="*/ 4140200 w 5598330"/>
              <a:gd name="connsiteY1" fmla="*/ 3 h 1536703"/>
              <a:gd name="connsiteX2" fmla="*/ 5598330 w 5598330"/>
              <a:gd name="connsiteY2" fmla="*/ 1524003 h 1536703"/>
              <a:gd name="connsiteX0" fmla="*/ 0 w 5598330"/>
              <a:gd name="connsiteY0" fmla="*/ 652922 h 652922"/>
              <a:gd name="connsiteX1" fmla="*/ 2197647 w 5598330"/>
              <a:gd name="connsiteY1" fmla="*/ 7 h 652922"/>
              <a:gd name="connsiteX2" fmla="*/ 5598330 w 5598330"/>
              <a:gd name="connsiteY2" fmla="*/ 640222 h 652922"/>
              <a:gd name="connsiteX0" fmla="*/ 0 w 5598330"/>
              <a:gd name="connsiteY0" fmla="*/ 653189 h 653189"/>
              <a:gd name="connsiteX1" fmla="*/ 2197647 w 5598330"/>
              <a:gd name="connsiteY1" fmla="*/ 274 h 653189"/>
              <a:gd name="connsiteX2" fmla="*/ 5598330 w 5598330"/>
              <a:gd name="connsiteY2" fmla="*/ 640489 h 653189"/>
              <a:gd name="connsiteX0" fmla="*/ 0 w 2250481"/>
              <a:gd name="connsiteY0" fmla="*/ 652916 h 652916"/>
              <a:gd name="connsiteX1" fmla="*/ 2197647 w 2250481"/>
              <a:gd name="connsiteY1" fmla="*/ 1 h 652916"/>
              <a:gd name="connsiteX2" fmla="*/ 1956043 w 2250481"/>
              <a:gd name="connsiteY2" fmla="*/ 651845 h 652916"/>
              <a:gd name="connsiteX0" fmla="*/ 0 w 1956043"/>
              <a:gd name="connsiteY0" fmla="*/ 652916 h 652916"/>
              <a:gd name="connsiteX1" fmla="*/ 1819928 w 1956043"/>
              <a:gd name="connsiteY1" fmla="*/ 1 h 652916"/>
              <a:gd name="connsiteX2" fmla="*/ 1956043 w 1956043"/>
              <a:gd name="connsiteY2" fmla="*/ 651845 h 652916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9767"/>
              <a:gd name="connsiteY0" fmla="*/ 559886 h 561209"/>
              <a:gd name="connsiteX1" fmla="*/ 1833418 w 2019767"/>
              <a:gd name="connsiteY1" fmla="*/ 1 h 561209"/>
              <a:gd name="connsiteX2" fmla="*/ 1956043 w 2019767"/>
              <a:gd name="connsiteY2" fmla="*/ 558815 h 561209"/>
              <a:gd name="connsiteX0" fmla="*/ 0 w 1957682"/>
              <a:gd name="connsiteY0" fmla="*/ 560525 h 561764"/>
              <a:gd name="connsiteX1" fmla="*/ 1833418 w 1957682"/>
              <a:gd name="connsiteY1" fmla="*/ 640 h 561764"/>
              <a:gd name="connsiteX2" fmla="*/ 1956043 w 1957682"/>
              <a:gd name="connsiteY2" fmla="*/ 559454 h 561764"/>
              <a:gd name="connsiteX0" fmla="*/ 0 w 1957682"/>
              <a:gd name="connsiteY0" fmla="*/ 560525 h 561764"/>
              <a:gd name="connsiteX1" fmla="*/ 1833418 w 1957682"/>
              <a:gd name="connsiteY1" fmla="*/ 640 h 561764"/>
              <a:gd name="connsiteX2" fmla="*/ 1956043 w 1957682"/>
              <a:gd name="connsiteY2" fmla="*/ 559454 h 561764"/>
              <a:gd name="connsiteX0" fmla="*/ 0 w 1973579"/>
              <a:gd name="connsiteY0" fmla="*/ 562285 h 563446"/>
              <a:gd name="connsiteX1" fmla="*/ 1833418 w 1973579"/>
              <a:gd name="connsiteY1" fmla="*/ 2400 h 563446"/>
              <a:gd name="connsiteX2" fmla="*/ 1956043 w 1973579"/>
              <a:gd name="connsiteY2" fmla="*/ 561214 h 563446"/>
              <a:gd name="connsiteX0" fmla="*/ 0 w 1988331"/>
              <a:gd name="connsiteY0" fmla="*/ 518938 h 520252"/>
              <a:gd name="connsiteX1" fmla="*/ 1864486 w 1988331"/>
              <a:gd name="connsiteY1" fmla="*/ 2565 h 520252"/>
              <a:gd name="connsiteX2" fmla="*/ 1956043 w 1988331"/>
              <a:gd name="connsiteY2" fmla="*/ 517867 h 5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331" h="520252">
                <a:moveTo>
                  <a:pt x="0" y="518938"/>
                </a:moveTo>
                <a:cubicBezTo>
                  <a:pt x="1255203" y="257347"/>
                  <a:pt x="1659888" y="49258"/>
                  <a:pt x="1864486" y="2565"/>
                </a:cubicBezTo>
                <a:cubicBezTo>
                  <a:pt x="2069084" y="-44128"/>
                  <a:pt x="1959233" y="562858"/>
                  <a:pt x="1956043" y="517867"/>
                </a:cubicBezTo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Region Up 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of the scenarios below, identify what type of test you </a:t>
            </a:r>
            <a:r>
              <a:rPr lang="en-US" dirty="0" smtClean="0"/>
              <a:t>would require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Average test score problem as discussed till now.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accent1"/>
                </a:solidFill>
              </a:rPr>
              <a:t>One-tailed/Lower-tailed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• If we were checking whether the average is significantly different from </a:t>
            </a:r>
            <a:r>
              <a:rPr lang="en-US" dirty="0" smtClean="0"/>
              <a:t> 7/10</a:t>
            </a:r>
            <a:r>
              <a:rPr lang="en-US" dirty="0"/>
              <a:t>, i.e., </a:t>
            </a:r>
            <a:r>
              <a:rPr lang="en-US" dirty="0" smtClean="0"/>
              <a:t>H1: </a:t>
            </a:r>
            <a:r>
              <a:rPr lang="en-US" dirty="0"/>
              <a:t>𝜇 ≠0.7.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accent1"/>
                </a:solidFill>
              </a:rPr>
              <a:t>Two-tailed </a:t>
            </a:r>
            <a:r>
              <a:rPr lang="en-US" sz="2400" b="1" dirty="0">
                <a:solidFill>
                  <a:schemeClr val="accent1"/>
                </a:solidFill>
              </a:rPr>
              <a:t>test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The coin is biased.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accent1"/>
                </a:solidFill>
              </a:rPr>
              <a:t>Two-tailed </a:t>
            </a:r>
            <a:r>
              <a:rPr lang="en-US" sz="2400" b="1" dirty="0">
                <a:solidFill>
                  <a:schemeClr val="accent1"/>
                </a:solidFill>
              </a:rPr>
              <a:t>test</a:t>
            </a:r>
          </a:p>
          <a:p>
            <a:pPr marL="0" indent="0">
              <a:buNone/>
            </a:pPr>
            <a:r>
              <a:rPr lang="en-US" dirty="0"/>
              <a:t>• The coin is biased towards heads with probability </a:t>
            </a:r>
            <a:r>
              <a:rPr lang="en-US" dirty="0" smtClean="0"/>
              <a:t>0.8. 	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              One-tailed/Upper-tailed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Missing Link in the Interview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Q. What is the probability of getting 15 or more heads out of </a:t>
                </a:r>
                <a:r>
                  <a:rPr lang="en-US" smtClean="0"/>
                  <a:t>20 coins?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𝑃(𝑋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15) </a:t>
                </a:r>
                <a:r>
                  <a:rPr lang="en-US" dirty="0"/>
                  <a:t>= </a:t>
                </a:r>
                <a:r>
                  <a:rPr lang="en-US" dirty="0" smtClean="0"/>
                  <a:t>𝑃(𝑋 </a:t>
                </a:r>
                <a:r>
                  <a:rPr lang="en-US" dirty="0"/>
                  <a:t>= </a:t>
                </a:r>
                <a:r>
                  <a:rPr lang="en-US" dirty="0" smtClean="0"/>
                  <a:t>15) </a:t>
                </a:r>
                <a:r>
                  <a:rPr lang="en-US" dirty="0"/>
                  <a:t>+ </a:t>
                </a:r>
                <a:r>
                  <a:rPr lang="en-US" dirty="0" smtClean="0"/>
                  <a:t>𝑃(𝑋 </a:t>
                </a:r>
                <a:r>
                  <a:rPr lang="en-US" dirty="0"/>
                  <a:t>= </a:t>
                </a:r>
                <a:r>
                  <a:rPr lang="en-US" dirty="0" smtClean="0"/>
                  <a:t>16) + 𝑃(𝑋 </a:t>
                </a:r>
                <a:r>
                  <a:rPr lang="en-US" dirty="0"/>
                  <a:t>= </a:t>
                </a:r>
                <a:r>
                  <a:rPr lang="en-US" dirty="0" smtClean="0"/>
                  <a:t>17) </a:t>
                </a:r>
                <a:r>
                  <a:rPr lang="en-US" dirty="0"/>
                  <a:t>+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𝑃(𝑋 </a:t>
                </a:r>
                <a:r>
                  <a:rPr lang="en-US" dirty="0"/>
                  <a:t>= 18 </a:t>
                </a:r>
                <a:r>
                  <a:rPr lang="en-US" dirty="0" smtClean="0"/>
                  <a:t>)+ 𝑃(𝑋 </a:t>
                </a:r>
                <a:r>
                  <a:rPr lang="en-US" dirty="0"/>
                  <a:t>= </a:t>
                </a:r>
                <a:r>
                  <a:rPr lang="en-US" dirty="0" smtClean="0"/>
                  <a:t>19) + 𝑃(𝑋 </a:t>
                </a:r>
                <a:r>
                  <a:rPr lang="en-US" dirty="0"/>
                  <a:t>= </a:t>
                </a:r>
                <a:r>
                  <a:rPr lang="en-US" dirty="0" smtClean="0"/>
                  <a:t>20)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</a:t>
                </a:r>
                <a:r>
                  <a:rPr lang="en-US" dirty="0"/>
                  <a:t>= 0.021</a:t>
                </a:r>
              </a:p>
              <a:p>
                <a:pPr marL="0" indent="0">
                  <a:buNone/>
                </a:pPr>
                <a:r>
                  <a:rPr lang="en-US" dirty="0"/>
                  <a:t>What can you now say about the coin being biased or </a:t>
                </a:r>
                <a:r>
                  <a:rPr lang="en-US" dirty="0" smtClean="0"/>
                  <a:t>not?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6842312" y="5111484"/>
            <a:ext cx="1780988" cy="821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54212" y="5120234"/>
            <a:ext cx="614978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47706" y="4649819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 = 15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2312" y="4705305"/>
            <a:ext cx="8054788" cy="134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89113" y="4579915"/>
            <a:ext cx="6350" cy="2776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32806" y="5253612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806" y="5253612"/>
                <a:ext cx="38241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08310" y="5254144"/>
                <a:ext cx="1350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100%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310" y="5254144"/>
                <a:ext cx="135062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1587838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The hypothesis test doesn’t answer the question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whether the coin is biased or not; it only states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whether the evidence is enough to reject the null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hypothesis or not </a:t>
            </a:r>
            <a:r>
              <a:rPr lang="en-US" sz="2800" b="1" i="1" dirty="0">
                <a:solidFill>
                  <a:srgbClr val="FF0000"/>
                </a:solidFill>
                <a:latin typeface="Calibri" panose="020F0502020204030204" pitchFamily="34" charset="0"/>
              </a:rPr>
              <a:t>at the chosen significance level</a:t>
            </a:r>
            <a:r>
              <a:rPr lang="en-US" sz="2800" b="1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78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Type I:  We reject the NULL hypothesis incorrectly</a:t>
            </a:r>
          </a:p>
          <a:p>
            <a:pPr marL="0" indent="0">
              <a:buNone/>
            </a:pPr>
            <a:r>
              <a:rPr lang="en-US" dirty="0"/>
              <a:t>• Type II:  We “accept” it incorrectly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1922313"/>
                  </p:ext>
                </p:extLst>
              </p:nvPr>
            </p:nvGraphicFramePr>
            <p:xfrm>
              <a:off x="159224" y="2438400"/>
              <a:ext cx="8799423" cy="3936999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393242"/>
                    <a:gridCol w="1647934"/>
                    <a:gridCol w="2806700"/>
                    <a:gridCol w="2951547"/>
                  </a:tblGrid>
                  <a:tr h="535385">
                    <a:tc rowSpan="2"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State of Nature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35385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Null 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Null False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320129"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Action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Fail to reject null (negative)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Correct decision</a:t>
                          </a:r>
                          <a:endParaRPr lang="en-US" baseline="0" dirty="0" smtClean="0"/>
                        </a:p>
                        <a:p>
                          <a:r>
                            <a:rPr lang="en-US" baseline="0" dirty="0" smtClean="0"/>
                            <a:t>True  Negative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𝑎𝑐𝑐𝑒𝑝𝑡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Type II error(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</a:p>
                        <a:p>
                          <a:r>
                            <a:rPr lang="en-US" dirty="0" smtClean="0"/>
                            <a:t>False Negative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𝐴𝑐𝑐𝑒𝑝𝑡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15461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Reject null (positive)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Type II error(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</a:p>
                        <a:p>
                          <a:r>
                            <a:rPr lang="en-US" dirty="0" smtClean="0"/>
                            <a:t>False Positive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𝐴𝑐𝑐𝑒𝑝𝑡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Correct decision (Power)</a:t>
                          </a:r>
                        </a:p>
                        <a:p>
                          <a:r>
                            <a:rPr lang="en-US" baseline="0" dirty="0" smtClean="0"/>
                            <a:t>Sensitivity /Recall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𝑎𝑐𝑐𝑒𝑝𝑡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1922313"/>
                  </p:ext>
                </p:extLst>
              </p:nvPr>
            </p:nvGraphicFramePr>
            <p:xfrm>
              <a:off x="159224" y="2438400"/>
              <a:ext cx="8799423" cy="3936999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393242"/>
                    <a:gridCol w="1647934"/>
                    <a:gridCol w="2806700"/>
                    <a:gridCol w="2951547"/>
                  </a:tblGrid>
                  <a:tr h="535385">
                    <a:tc rowSpan="2"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State of Nature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35385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Null 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Null False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320129"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Action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Fail to reject null (negative)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8460" t="-83796" r="-105640" b="-1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554" t="-83796" r="-620" b="-118519"/>
                          </a:stretch>
                        </a:blipFill>
                      </a:tcPr>
                    </a:tc>
                  </a:tr>
                  <a:tr h="15461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Reject null (positive)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8460" t="-156299" r="-105640" b="-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554" t="-156299" r="-620" b="-7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324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 of Getting Type I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𝑇𝑦𝑝𝑒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5" y="1484312"/>
            <a:ext cx="3154172" cy="1827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236701"/>
                  </p:ext>
                </p:extLst>
              </p:nvPr>
            </p:nvGraphicFramePr>
            <p:xfrm>
              <a:off x="3301273" y="4301386"/>
              <a:ext cx="5555775" cy="2054965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879665"/>
                    <a:gridCol w="1040471"/>
                    <a:gridCol w="1772093"/>
                    <a:gridCol w="1863546"/>
                  </a:tblGrid>
                  <a:tr h="0">
                    <a:tc rowSpan="2" gridSpan="2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State of Nature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276328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Null True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Null False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681357"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200" dirty="0" smtClean="0"/>
                        </a:p>
                        <a:p>
                          <a:pPr algn="ctr"/>
                          <a:endParaRPr lang="en-US" sz="1200" dirty="0" smtClean="0"/>
                        </a:p>
                        <a:p>
                          <a:pPr algn="ctr"/>
                          <a:endParaRPr lang="en-US" sz="1200" dirty="0" smtClean="0"/>
                        </a:p>
                        <a:p>
                          <a:pPr algn="ctr"/>
                          <a:endParaRPr lang="en-US" sz="1200" dirty="0" smtClean="0"/>
                        </a:p>
                        <a:p>
                          <a:pPr algn="ctr"/>
                          <a:r>
                            <a:rPr lang="en-US" sz="1200" dirty="0" smtClean="0"/>
                            <a:t>Action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Fail to reject null (negative)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Correct decision</a:t>
                          </a:r>
                          <a:endParaRPr lang="en-US" sz="1200" baseline="0" dirty="0" smtClean="0"/>
                        </a:p>
                        <a:p>
                          <a:r>
                            <a:rPr lang="en-US" sz="1200" baseline="0" dirty="0" smtClean="0"/>
                            <a:t>True  Negative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𝑎𝑐𝑐𝑒𝑝𝑡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1200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Type II error(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  <a:p>
                          <a:r>
                            <a:rPr lang="en-US" sz="1200" dirty="0" smtClean="0"/>
                            <a:t>False Negative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𝐴𝑐𝑐𝑒𝑝𝑡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1200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</a:tr>
                  <a:tr h="79798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Reject null (positive)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Type II error(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  <a:p>
                          <a:r>
                            <a:rPr lang="en-US" sz="1200" dirty="0" smtClean="0"/>
                            <a:t>False Positive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𝐴𝑐𝑐𝑒𝑝𝑡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1200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Correct decision (Power)</a:t>
                          </a:r>
                        </a:p>
                        <a:p>
                          <a:r>
                            <a:rPr lang="en-US" sz="1200" baseline="0" dirty="0" smtClean="0"/>
                            <a:t>Sensitivity /Recall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𝑎𝑐𝑐𝑒𝑝𝑡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1200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236701"/>
                  </p:ext>
                </p:extLst>
              </p:nvPr>
            </p:nvGraphicFramePr>
            <p:xfrm>
              <a:off x="3301273" y="4301386"/>
              <a:ext cx="5555775" cy="2054965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879665"/>
                    <a:gridCol w="1040471"/>
                    <a:gridCol w="1772093"/>
                    <a:gridCol w="1863546"/>
                  </a:tblGrid>
                  <a:tr h="274320">
                    <a:tc rowSpan="2" gridSpan="2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State of Nature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276328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Null True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Null False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681357"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200" dirty="0" smtClean="0"/>
                        </a:p>
                        <a:p>
                          <a:pPr algn="ctr"/>
                          <a:endParaRPr lang="en-US" sz="1200" dirty="0" smtClean="0"/>
                        </a:p>
                        <a:p>
                          <a:pPr algn="ctr"/>
                          <a:endParaRPr lang="en-US" sz="1200" dirty="0" smtClean="0"/>
                        </a:p>
                        <a:p>
                          <a:pPr algn="ctr"/>
                          <a:endParaRPr lang="en-US" sz="1200" dirty="0" smtClean="0"/>
                        </a:p>
                        <a:p>
                          <a:pPr algn="ctr"/>
                          <a:r>
                            <a:rPr lang="en-US" sz="1200" dirty="0" smtClean="0"/>
                            <a:t>Action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Fail to reject null (negative)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8591" t="-82143" r="-106529" b="-1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8366" t="-82143" r="-1307" b="-122321"/>
                          </a:stretch>
                        </a:blipFill>
                      </a:tcPr>
                    </a:tc>
                  </a:tr>
                  <a:tr h="8229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Reject null (positive)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8591" t="-151111" r="-106529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8366" t="-151111" r="-1307" b="-14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8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 of Getting Type II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𝑇𝑦𝑝𝑒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sz="2400" dirty="0" smtClean="0"/>
                  <a:t>Check </a:t>
                </a:r>
                <a:r>
                  <a:rPr lang="en-US" sz="2400" dirty="0"/>
                  <a:t>that you have a specific value for </a:t>
                </a:r>
                <a:r>
                  <a:rPr lang="en-US" sz="2400" dirty="0" smtClean="0"/>
                  <a:t>H1.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2. Find the range of values outside </a:t>
                </a:r>
                <a:r>
                  <a:rPr lang="en-US" sz="2400" dirty="0" smtClean="0"/>
                  <a:t>the critical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region of </a:t>
                </a:r>
                <a:r>
                  <a:rPr lang="en-US" sz="2400" dirty="0"/>
                  <a:t>the test.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If the test statistic has </a:t>
                </a:r>
                <a:r>
                  <a:rPr lang="en-US" sz="2400" dirty="0" smtClean="0"/>
                  <a:t>been standardized,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it </a:t>
                </a:r>
                <a:r>
                  <a:rPr lang="en-US" sz="2400" dirty="0"/>
                  <a:t>needs to be </a:t>
                </a:r>
                <a:r>
                  <a:rPr lang="en-US" sz="2400" dirty="0" smtClean="0"/>
                  <a:t>de-standardized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the purpose.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3</a:t>
                </a:r>
                <a:r>
                  <a:rPr lang="en-US" sz="2400" dirty="0"/>
                  <a:t>. Find the probability of getting this range </a:t>
                </a:r>
                <a:r>
                  <a:rPr lang="en-US" sz="2400" dirty="0" smtClean="0"/>
                  <a:t>of values</a:t>
                </a:r>
                <a:r>
                  <a:rPr lang="en-US" sz="2400" dirty="0"/>
                  <a:t>, assuming </a:t>
                </a:r>
                <a:r>
                  <a:rPr lang="en-US" sz="2400" dirty="0" smtClean="0"/>
                  <a:t>H1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is </a:t>
                </a:r>
                <a:r>
                  <a:rPr lang="en-US" sz="2400" dirty="0"/>
                  <a:t>true.  In other words, </a:t>
                </a:r>
                <a:r>
                  <a:rPr lang="en-US" sz="2400" dirty="0" smtClean="0"/>
                  <a:t>find the </a:t>
                </a:r>
                <a:r>
                  <a:rPr lang="en-US" sz="2400" dirty="0"/>
                  <a:t>probability of getting the range of values </a:t>
                </a:r>
                <a:r>
                  <a:rPr lang="en-US" sz="2400" dirty="0" smtClean="0"/>
                  <a:t>outside </a:t>
                </a:r>
                <a:r>
                  <a:rPr lang="en-US" sz="2400" dirty="0"/>
                  <a:t>the critical region, but this time using </a:t>
                </a:r>
                <a:r>
                  <a:rPr lang="en-US" sz="2400" dirty="0" smtClean="0"/>
                  <a:t>the </a:t>
                </a:r>
                <a:r>
                  <a:rPr lang="en-US" sz="2400" dirty="0"/>
                  <a:t>test statistic described by </a:t>
                </a:r>
                <a:r>
                  <a:rPr lang="en-US" sz="2400" dirty="0" smtClean="0"/>
                  <a:t>H1 and </a:t>
                </a:r>
                <a:r>
                  <a:rPr lang="en-US" sz="2400" dirty="0"/>
                  <a:t>not </a:t>
                </a:r>
                <a:r>
                  <a:rPr lang="en-US" sz="2400" dirty="0" smtClean="0"/>
                  <a:t>H0.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310" y="1609248"/>
            <a:ext cx="3080738" cy="17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5" y="421303"/>
            <a:ext cx="8799423" cy="4941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new miracle drug claims that it cures common </a:t>
            </a:r>
            <a:r>
              <a:rPr lang="en-US" dirty="0" smtClean="0"/>
              <a:t>cold </a:t>
            </a:r>
            <a:r>
              <a:rPr lang="en-US" dirty="0"/>
              <a:t>and it has had a success rate of 90%. You </a:t>
            </a:r>
            <a:r>
              <a:rPr lang="en-US" dirty="0" smtClean="0"/>
              <a:t>conduct </a:t>
            </a:r>
            <a:r>
              <a:rPr lang="en-US" dirty="0"/>
              <a:t>a random sample test with 100 </a:t>
            </a:r>
            <a:r>
              <a:rPr lang="en-US" dirty="0" smtClean="0"/>
              <a:t>patients and </a:t>
            </a:r>
            <a:r>
              <a:rPr lang="en-US" dirty="0"/>
              <a:t>you find that 80 of them are </a:t>
            </a:r>
            <a:r>
              <a:rPr lang="en-US" dirty="0" smtClean="0"/>
              <a:t>cured.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At </a:t>
            </a:r>
            <a:r>
              <a:rPr lang="en-US" dirty="0"/>
              <a:t>5% significant level, do you reject or </a:t>
            </a:r>
            <a:r>
              <a:rPr lang="en-US" dirty="0" smtClean="0"/>
              <a:t>accept the </a:t>
            </a:r>
            <a:r>
              <a:rPr lang="en-US" dirty="0"/>
              <a:t>claim by the drug company?</a:t>
            </a:r>
          </a:p>
        </p:txBody>
      </p:sp>
    </p:spTree>
    <p:extLst>
      <p:ext uri="{BB962C8B-B14F-4D97-AF65-F5344CB8AC3E}">
        <p14:creationId xmlns:p14="http://schemas.microsoft.com/office/powerpoint/2010/main" val="12977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226" y="612372"/>
                <a:ext cx="8799423" cy="494133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What are the null and alternate hypotheses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 is the test statistics ?</a:t>
                </a:r>
              </a:p>
              <a:p>
                <a:pPr marL="0" indent="0">
                  <a:buNone/>
                </a:pPr>
                <a:r>
                  <a:rPr lang="en-US" dirty="0" smtClean="0"/>
                  <a:t>X ~ B(100,0.9)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26" y="612372"/>
                <a:ext cx="8799423" cy="4941330"/>
              </a:xfrm>
              <a:blipFill rotWithShape="0">
                <a:blip r:embed="rId2"/>
                <a:stretch>
                  <a:fillRect l="-1385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225" y="544133"/>
                <a:ext cx="8799423" cy="4941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Since np&gt;5 and </a:t>
                </a:r>
                <a:r>
                  <a:rPr lang="en-US" dirty="0" err="1"/>
                  <a:t>nq</a:t>
                </a:r>
                <a:r>
                  <a:rPr lang="en-US" dirty="0"/>
                  <a:t>&gt;5, Normal distribution can be used </a:t>
                </a:r>
                <a:r>
                  <a:rPr lang="en-US" dirty="0" smtClean="0"/>
                  <a:t>instead.</a:t>
                </a:r>
              </a:p>
              <a:p>
                <a:pPr marL="0" indent="0">
                  <a:buNone/>
                </a:pPr>
                <a:r>
                  <a:rPr lang="en-US" dirty="0" smtClean="0"/>
                  <a:t>X </a:t>
                </a:r>
                <a:r>
                  <a:rPr lang="en-US" dirty="0"/>
                  <a:t>~ N(np, </a:t>
                </a:r>
                <a:r>
                  <a:rPr lang="en-US" dirty="0" err="1"/>
                  <a:t>npq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X ~ N(90, 9)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 </a:t>
                </a:r>
                <a:r>
                  <a:rPr lang="en-US" dirty="0"/>
                  <a:t>is the probability of 80 or fewer getting cured?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80.5 −90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=−3.17</m:t>
                      </m:r>
                    </m:oMath>
                  </m:oMathPara>
                </a14:m>
                <a:endParaRPr lang="en-US" b="0" i="1" dirty="0" smtClean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p-value </a:t>
                </a:r>
                <a:r>
                  <a:rPr lang="en-US" dirty="0"/>
                  <a:t>= P(Z &lt; -3.17) = 0.0008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25" y="544133"/>
                <a:ext cx="8799423" cy="4941330"/>
              </a:xfrm>
              <a:blipFill rotWithShape="0">
                <a:blip r:embed="rId2"/>
                <a:stretch>
                  <a:fillRect l="-1385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0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school principal claims </a:t>
            </a:r>
          </a:p>
          <a:p>
            <a:pPr marL="0" indent="0">
              <a:buNone/>
            </a:pPr>
            <a:r>
              <a:rPr lang="en-US" dirty="0"/>
              <a:t>that the students from her </a:t>
            </a:r>
          </a:p>
          <a:p>
            <a:pPr marL="0" indent="0">
              <a:buNone/>
            </a:pPr>
            <a:r>
              <a:rPr lang="en-US" dirty="0"/>
              <a:t>school have an average</a:t>
            </a:r>
          </a:p>
          <a:p>
            <a:pPr marL="0" indent="0">
              <a:buNone/>
            </a:pPr>
            <a:r>
              <a:rPr lang="en-US" dirty="0"/>
              <a:t>score of 7/10 in a English </a:t>
            </a:r>
          </a:p>
          <a:p>
            <a:pPr marL="0" indent="0">
              <a:buNone/>
            </a:pPr>
            <a:r>
              <a:rPr lang="en-US" dirty="0"/>
              <a:t>Proficiency test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doubt that claim and take a random sample </a:t>
            </a:r>
            <a:r>
              <a:rPr lang="en-US" dirty="0" smtClean="0"/>
              <a:t>of </a:t>
            </a:r>
            <a:r>
              <a:rPr lang="en-US" dirty="0"/>
              <a:t>40 students and you find a mean score of </a:t>
            </a:r>
            <a:r>
              <a:rPr lang="en-US" dirty="0" smtClean="0"/>
              <a:t>5.5/10</a:t>
            </a:r>
            <a:r>
              <a:rPr lang="en-US" dirty="0"/>
              <a:t>, with a sample standard deviation of 1. </a:t>
            </a:r>
            <a:r>
              <a:rPr lang="en-US" dirty="0" smtClean="0"/>
              <a:t> Can </a:t>
            </a:r>
            <a:r>
              <a:rPr lang="en-US" dirty="0"/>
              <a:t>you reject the principal’s claim?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776" y="1433052"/>
            <a:ext cx="4123506" cy="23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Probabilities of Errors in our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P(Type | error) = 0.05</a:t>
                </a:r>
              </a:p>
              <a:p>
                <a:pPr marL="0" indent="0">
                  <a:buNone/>
                </a:pPr>
                <a:r>
                  <a:rPr lang="en-US" u="sng" dirty="0" smtClean="0"/>
                  <a:t>To calculate P(Type II error)</a:t>
                </a:r>
              </a:p>
              <a:p>
                <a:pPr marL="0" indent="0">
                  <a:buNone/>
                </a:pPr>
                <a:endParaRPr lang="en-US" u="sn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26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2600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P(Z &lt; c) = 0.05 for 5% Significance value. From probability tables, c = -1.64.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2600" dirty="0" smtClean="0"/>
                  <a:t>To </a:t>
                </a:r>
                <a:r>
                  <a:rPr lang="en-US" sz="2600" dirty="0"/>
                  <a:t>de-standardize and find values outside the critical region</a:t>
                </a:r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−90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rad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≥−1.64</m:t>
                    </m:r>
                  </m:oMath>
                </a14:m>
                <a:r>
                  <a:rPr lang="en-US" sz="2600" dirty="0" smtClean="0"/>
                  <a:t>;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2600" dirty="0" smtClean="0"/>
                  <a:t>𝑋 </a:t>
                </a:r>
                <a:r>
                  <a:rPr lang="en-US" sz="2600" dirty="0"/>
                  <a:t>= 85.08, i.e., we would accept null hypothesis if 85.08 </a:t>
                </a:r>
                <a:r>
                  <a:rPr lang="en-US" sz="2600" dirty="0" smtClean="0"/>
                  <a:t>or more </a:t>
                </a:r>
                <a:r>
                  <a:rPr lang="en-US" sz="2600" dirty="0"/>
                  <a:t>people had been cured.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9" t="-2343" r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27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Probabilities of Type I and Type II Errors</a:t>
            </a:r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2615096" y="1568536"/>
            <a:ext cx="4977247" cy="3108962"/>
          </a:xfrm>
          <a:custGeom>
            <a:avLst/>
            <a:gdLst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3108962">
                <a:moveTo>
                  <a:pt x="0" y="3108962"/>
                </a:moveTo>
                <a:cubicBezTo>
                  <a:pt x="1502899" y="3103100"/>
                  <a:pt x="1402081" y="2346"/>
                  <a:pt x="1871004" y="2"/>
                </a:cubicBezTo>
                <a:cubicBezTo>
                  <a:pt x="2339927" y="-2342"/>
                  <a:pt x="2070297" y="3065586"/>
                  <a:pt x="3657600" y="3094895"/>
                </a:cubicBezTo>
              </a:path>
            </a:pathLst>
          </a:custGeom>
          <a:solidFill>
            <a:srgbClr val="FFFFCC">
              <a:alpha val="50000"/>
            </a:srgbClr>
          </a:solidFill>
          <a:ln>
            <a:solidFill>
              <a:srgbClr val="FF0066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911493" y="2306530"/>
            <a:ext cx="4151867" cy="2349304"/>
          </a:xfrm>
          <a:custGeom>
            <a:avLst/>
            <a:gdLst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3108962">
                <a:moveTo>
                  <a:pt x="0" y="3108962"/>
                </a:moveTo>
                <a:cubicBezTo>
                  <a:pt x="1502899" y="3103100"/>
                  <a:pt x="1402081" y="2346"/>
                  <a:pt x="1871004" y="2"/>
                </a:cubicBezTo>
                <a:cubicBezTo>
                  <a:pt x="2339927" y="-2342"/>
                  <a:pt x="2070297" y="3065586"/>
                  <a:pt x="3657600" y="3094895"/>
                </a:cubicBezTo>
              </a:path>
            </a:pathLst>
          </a:custGeom>
          <a:solidFill>
            <a:srgbClr val="00FF00">
              <a:alpha val="30000"/>
            </a:srgbClr>
          </a:solidFill>
          <a:ln>
            <a:solidFill>
              <a:srgbClr val="00FF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00082" y="4550579"/>
            <a:ext cx="7399606" cy="214892"/>
            <a:chOff x="671507" y="4969679"/>
            <a:chExt cx="7399606" cy="21489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671507" y="5089564"/>
              <a:ext cx="7399606" cy="140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073758" y="4979991"/>
              <a:ext cx="3175" cy="1900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915104" y="4969679"/>
              <a:ext cx="3175" cy="1900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871045" y="4994558"/>
              <a:ext cx="3175" cy="1900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4892981" y="48604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734327" y="4850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90268" y="4850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46042" y="4582490"/>
            <a:ext cx="3175" cy="1900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36690" y="48604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6162939" y="4586922"/>
            <a:ext cx="3175" cy="1900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53587" y="48604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3874027" y="4059858"/>
            <a:ext cx="0" cy="680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3848827" y="4079422"/>
            <a:ext cx="1111879" cy="598782"/>
          </a:xfrm>
          <a:custGeom>
            <a:avLst/>
            <a:gdLst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74002 w 1818436"/>
              <a:gd name="connsiteY0" fmla="*/ 3108962 h 3108962"/>
              <a:gd name="connsiteX1" fmla="*/ 31840 w 1818436"/>
              <a:gd name="connsiteY1" fmla="*/ 2 h 3108962"/>
              <a:gd name="connsiteX2" fmla="*/ 1818436 w 1818436"/>
              <a:gd name="connsiteY2" fmla="*/ 3094895 h 3108962"/>
              <a:gd name="connsiteX0" fmla="*/ 164977 w 1909411"/>
              <a:gd name="connsiteY0" fmla="*/ 3108962 h 3108962"/>
              <a:gd name="connsiteX1" fmla="*/ 122815 w 1909411"/>
              <a:gd name="connsiteY1" fmla="*/ 2 h 3108962"/>
              <a:gd name="connsiteX2" fmla="*/ 1909411 w 1909411"/>
              <a:gd name="connsiteY2" fmla="*/ 3094895 h 3108962"/>
              <a:gd name="connsiteX0" fmla="*/ 800 w 1745234"/>
              <a:gd name="connsiteY0" fmla="*/ 1008139 h 1008139"/>
              <a:gd name="connsiteX1" fmla="*/ 585172 w 1745234"/>
              <a:gd name="connsiteY1" fmla="*/ 5 h 1008139"/>
              <a:gd name="connsiteX2" fmla="*/ 1745234 w 1745234"/>
              <a:gd name="connsiteY2" fmla="*/ 994072 h 1008139"/>
              <a:gd name="connsiteX0" fmla="*/ 774 w 1745208"/>
              <a:gd name="connsiteY0" fmla="*/ 1008286 h 1008286"/>
              <a:gd name="connsiteX1" fmla="*/ 585146 w 1745208"/>
              <a:gd name="connsiteY1" fmla="*/ 152 h 1008286"/>
              <a:gd name="connsiteX2" fmla="*/ 1745208 w 1745208"/>
              <a:gd name="connsiteY2" fmla="*/ 994219 h 1008286"/>
              <a:gd name="connsiteX0" fmla="*/ 25867 w 1311588"/>
              <a:gd name="connsiteY0" fmla="*/ 991328 h 994068"/>
              <a:gd name="connsiteX1" fmla="*/ 151526 w 1311588"/>
              <a:gd name="connsiteY1" fmla="*/ 1 h 994068"/>
              <a:gd name="connsiteX2" fmla="*/ 1311588 w 1311588"/>
              <a:gd name="connsiteY2" fmla="*/ 994068 h 994068"/>
              <a:gd name="connsiteX0" fmla="*/ 25867 w 1311588"/>
              <a:gd name="connsiteY0" fmla="*/ 991328 h 994068"/>
              <a:gd name="connsiteX1" fmla="*/ 151526 w 1311588"/>
              <a:gd name="connsiteY1" fmla="*/ 1 h 994068"/>
              <a:gd name="connsiteX2" fmla="*/ 1311588 w 1311588"/>
              <a:gd name="connsiteY2" fmla="*/ 994068 h 994068"/>
              <a:gd name="connsiteX0" fmla="*/ 2470 w 1288191"/>
              <a:gd name="connsiteY0" fmla="*/ 806455 h 809195"/>
              <a:gd name="connsiteX1" fmla="*/ 284762 w 1288191"/>
              <a:gd name="connsiteY1" fmla="*/ 1 h 809195"/>
              <a:gd name="connsiteX2" fmla="*/ 1288191 w 1288191"/>
              <a:gd name="connsiteY2" fmla="*/ 809195 h 809195"/>
              <a:gd name="connsiteX0" fmla="*/ 131891 w 1059592"/>
              <a:gd name="connsiteY0" fmla="*/ 840095 h 840095"/>
              <a:gd name="connsiteX1" fmla="*/ 56163 w 1059592"/>
              <a:gd name="connsiteY1" fmla="*/ 27 h 840095"/>
              <a:gd name="connsiteX2" fmla="*/ 1059592 w 1059592"/>
              <a:gd name="connsiteY2" fmla="*/ 809221 h 840095"/>
              <a:gd name="connsiteX0" fmla="*/ 71225 w 998926"/>
              <a:gd name="connsiteY0" fmla="*/ 772873 h 772873"/>
              <a:gd name="connsiteX1" fmla="*/ 73814 w 998926"/>
              <a:gd name="connsiteY1" fmla="*/ 31 h 772873"/>
              <a:gd name="connsiteX2" fmla="*/ 998926 w 998926"/>
              <a:gd name="connsiteY2" fmla="*/ 741999 h 772873"/>
              <a:gd name="connsiteX0" fmla="*/ 51267 w 1012532"/>
              <a:gd name="connsiteY0" fmla="*/ 772873 h 772873"/>
              <a:gd name="connsiteX1" fmla="*/ 87420 w 1012532"/>
              <a:gd name="connsiteY1" fmla="*/ 31 h 772873"/>
              <a:gd name="connsiteX2" fmla="*/ 1012532 w 1012532"/>
              <a:gd name="connsiteY2" fmla="*/ 741999 h 772873"/>
              <a:gd name="connsiteX0" fmla="*/ 15893 w 977158"/>
              <a:gd name="connsiteY0" fmla="*/ 772971 h 772971"/>
              <a:gd name="connsiteX1" fmla="*/ 52046 w 977158"/>
              <a:gd name="connsiteY1" fmla="*/ 129 h 772971"/>
              <a:gd name="connsiteX2" fmla="*/ 977158 w 977158"/>
              <a:gd name="connsiteY2" fmla="*/ 742097 h 772971"/>
              <a:gd name="connsiteX0" fmla="*/ 27224 w 988489"/>
              <a:gd name="connsiteY0" fmla="*/ 772972 h 772972"/>
              <a:gd name="connsiteX1" fmla="*/ 41001 w 988489"/>
              <a:gd name="connsiteY1" fmla="*/ 129 h 772972"/>
              <a:gd name="connsiteX2" fmla="*/ 988489 w 988489"/>
              <a:gd name="connsiteY2" fmla="*/ 742098 h 772972"/>
              <a:gd name="connsiteX0" fmla="*/ 10707 w 971972"/>
              <a:gd name="connsiteY0" fmla="*/ 773589 h 773589"/>
              <a:gd name="connsiteX1" fmla="*/ 24484 w 971972"/>
              <a:gd name="connsiteY1" fmla="*/ 746 h 773589"/>
              <a:gd name="connsiteX2" fmla="*/ 971972 w 971972"/>
              <a:gd name="connsiteY2" fmla="*/ 742715 h 773589"/>
              <a:gd name="connsiteX0" fmla="*/ 65913 w 1027178"/>
              <a:gd name="connsiteY0" fmla="*/ 772855 h 792400"/>
              <a:gd name="connsiteX1" fmla="*/ 79690 w 1027178"/>
              <a:gd name="connsiteY1" fmla="*/ 12 h 792400"/>
              <a:gd name="connsiteX2" fmla="*/ 1027178 w 1027178"/>
              <a:gd name="connsiteY2" fmla="*/ 792401 h 792400"/>
              <a:gd name="connsiteX0" fmla="*/ 65913 w 1027178"/>
              <a:gd name="connsiteY0" fmla="*/ 772854 h 792400"/>
              <a:gd name="connsiteX1" fmla="*/ 79690 w 1027178"/>
              <a:gd name="connsiteY1" fmla="*/ 11 h 792400"/>
              <a:gd name="connsiteX2" fmla="*/ 1027178 w 1027178"/>
              <a:gd name="connsiteY2" fmla="*/ 792400 h 792400"/>
              <a:gd name="connsiteX0" fmla="*/ 18248 w 979513"/>
              <a:gd name="connsiteY0" fmla="*/ 772854 h 792400"/>
              <a:gd name="connsiteX1" fmla="*/ 32025 w 979513"/>
              <a:gd name="connsiteY1" fmla="*/ 11 h 792400"/>
              <a:gd name="connsiteX2" fmla="*/ 979513 w 979513"/>
              <a:gd name="connsiteY2" fmla="*/ 792400 h 7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13" h="792400">
                <a:moveTo>
                  <a:pt x="18248" y="772854"/>
                </a:moveTo>
                <a:cubicBezTo>
                  <a:pt x="-435" y="766992"/>
                  <a:pt x="-16305" y="-3247"/>
                  <a:pt x="32025" y="11"/>
                </a:cubicBezTo>
                <a:cubicBezTo>
                  <a:pt x="80355" y="3269"/>
                  <a:pt x="298447" y="763092"/>
                  <a:pt x="979513" y="792400"/>
                </a:cubicBezTo>
              </a:path>
            </a:pathLst>
          </a:custGeom>
          <a:solidFill>
            <a:srgbClr val="FF0000">
              <a:alpha val="80000"/>
            </a:srgbClr>
          </a:solidFill>
          <a:ln>
            <a:solidFill>
              <a:srgbClr val="00FF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flipH="1">
            <a:off x="2740513" y="4059858"/>
            <a:ext cx="1136599" cy="598782"/>
          </a:xfrm>
          <a:custGeom>
            <a:avLst/>
            <a:gdLst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0 w 3657600"/>
              <a:gd name="connsiteY0" fmla="*/ 3108962 h 3108962"/>
              <a:gd name="connsiteX1" fmla="*/ 1871004 w 3657600"/>
              <a:gd name="connsiteY1" fmla="*/ 2 h 3108962"/>
              <a:gd name="connsiteX2" fmla="*/ 3657600 w 3657600"/>
              <a:gd name="connsiteY2" fmla="*/ 3094895 h 3108962"/>
              <a:gd name="connsiteX0" fmla="*/ 74002 w 1818436"/>
              <a:gd name="connsiteY0" fmla="*/ 3108962 h 3108962"/>
              <a:gd name="connsiteX1" fmla="*/ 31840 w 1818436"/>
              <a:gd name="connsiteY1" fmla="*/ 2 h 3108962"/>
              <a:gd name="connsiteX2" fmla="*/ 1818436 w 1818436"/>
              <a:gd name="connsiteY2" fmla="*/ 3094895 h 3108962"/>
              <a:gd name="connsiteX0" fmla="*/ 164977 w 1909411"/>
              <a:gd name="connsiteY0" fmla="*/ 3108962 h 3108962"/>
              <a:gd name="connsiteX1" fmla="*/ 122815 w 1909411"/>
              <a:gd name="connsiteY1" fmla="*/ 2 h 3108962"/>
              <a:gd name="connsiteX2" fmla="*/ 1909411 w 1909411"/>
              <a:gd name="connsiteY2" fmla="*/ 3094895 h 3108962"/>
              <a:gd name="connsiteX0" fmla="*/ 800 w 1745234"/>
              <a:gd name="connsiteY0" fmla="*/ 1008139 h 1008139"/>
              <a:gd name="connsiteX1" fmla="*/ 585172 w 1745234"/>
              <a:gd name="connsiteY1" fmla="*/ 5 h 1008139"/>
              <a:gd name="connsiteX2" fmla="*/ 1745234 w 1745234"/>
              <a:gd name="connsiteY2" fmla="*/ 994072 h 1008139"/>
              <a:gd name="connsiteX0" fmla="*/ 774 w 1745208"/>
              <a:gd name="connsiteY0" fmla="*/ 1008286 h 1008286"/>
              <a:gd name="connsiteX1" fmla="*/ 585146 w 1745208"/>
              <a:gd name="connsiteY1" fmla="*/ 152 h 1008286"/>
              <a:gd name="connsiteX2" fmla="*/ 1745208 w 1745208"/>
              <a:gd name="connsiteY2" fmla="*/ 994219 h 1008286"/>
              <a:gd name="connsiteX0" fmla="*/ 25867 w 1311588"/>
              <a:gd name="connsiteY0" fmla="*/ 991328 h 994068"/>
              <a:gd name="connsiteX1" fmla="*/ 151526 w 1311588"/>
              <a:gd name="connsiteY1" fmla="*/ 1 h 994068"/>
              <a:gd name="connsiteX2" fmla="*/ 1311588 w 1311588"/>
              <a:gd name="connsiteY2" fmla="*/ 994068 h 994068"/>
              <a:gd name="connsiteX0" fmla="*/ 25867 w 1311588"/>
              <a:gd name="connsiteY0" fmla="*/ 991328 h 994068"/>
              <a:gd name="connsiteX1" fmla="*/ 151526 w 1311588"/>
              <a:gd name="connsiteY1" fmla="*/ 1 h 994068"/>
              <a:gd name="connsiteX2" fmla="*/ 1311588 w 1311588"/>
              <a:gd name="connsiteY2" fmla="*/ 994068 h 994068"/>
              <a:gd name="connsiteX0" fmla="*/ 2470 w 1288191"/>
              <a:gd name="connsiteY0" fmla="*/ 806455 h 809195"/>
              <a:gd name="connsiteX1" fmla="*/ 284762 w 1288191"/>
              <a:gd name="connsiteY1" fmla="*/ 1 h 809195"/>
              <a:gd name="connsiteX2" fmla="*/ 1288191 w 1288191"/>
              <a:gd name="connsiteY2" fmla="*/ 809195 h 809195"/>
              <a:gd name="connsiteX0" fmla="*/ 131891 w 1059592"/>
              <a:gd name="connsiteY0" fmla="*/ 840095 h 840095"/>
              <a:gd name="connsiteX1" fmla="*/ 56163 w 1059592"/>
              <a:gd name="connsiteY1" fmla="*/ 27 h 840095"/>
              <a:gd name="connsiteX2" fmla="*/ 1059592 w 1059592"/>
              <a:gd name="connsiteY2" fmla="*/ 809221 h 840095"/>
              <a:gd name="connsiteX0" fmla="*/ 71225 w 998926"/>
              <a:gd name="connsiteY0" fmla="*/ 772873 h 772873"/>
              <a:gd name="connsiteX1" fmla="*/ 73814 w 998926"/>
              <a:gd name="connsiteY1" fmla="*/ 31 h 772873"/>
              <a:gd name="connsiteX2" fmla="*/ 998926 w 998926"/>
              <a:gd name="connsiteY2" fmla="*/ 741999 h 772873"/>
              <a:gd name="connsiteX0" fmla="*/ 51267 w 1012532"/>
              <a:gd name="connsiteY0" fmla="*/ 772873 h 772873"/>
              <a:gd name="connsiteX1" fmla="*/ 87420 w 1012532"/>
              <a:gd name="connsiteY1" fmla="*/ 31 h 772873"/>
              <a:gd name="connsiteX2" fmla="*/ 1012532 w 1012532"/>
              <a:gd name="connsiteY2" fmla="*/ 741999 h 772873"/>
              <a:gd name="connsiteX0" fmla="*/ 15893 w 977158"/>
              <a:gd name="connsiteY0" fmla="*/ 772971 h 772971"/>
              <a:gd name="connsiteX1" fmla="*/ 52046 w 977158"/>
              <a:gd name="connsiteY1" fmla="*/ 129 h 772971"/>
              <a:gd name="connsiteX2" fmla="*/ 977158 w 977158"/>
              <a:gd name="connsiteY2" fmla="*/ 742097 h 772971"/>
              <a:gd name="connsiteX0" fmla="*/ 27224 w 988489"/>
              <a:gd name="connsiteY0" fmla="*/ 772972 h 772972"/>
              <a:gd name="connsiteX1" fmla="*/ 41001 w 988489"/>
              <a:gd name="connsiteY1" fmla="*/ 129 h 772972"/>
              <a:gd name="connsiteX2" fmla="*/ 988489 w 988489"/>
              <a:gd name="connsiteY2" fmla="*/ 742098 h 772972"/>
              <a:gd name="connsiteX0" fmla="*/ 10707 w 971972"/>
              <a:gd name="connsiteY0" fmla="*/ 773589 h 773589"/>
              <a:gd name="connsiteX1" fmla="*/ 24484 w 971972"/>
              <a:gd name="connsiteY1" fmla="*/ 746 h 773589"/>
              <a:gd name="connsiteX2" fmla="*/ 971972 w 971972"/>
              <a:gd name="connsiteY2" fmla="*/ 742715 h 773589"/>
              <a:gd name="connsiteX0" fmla="*/ 65913 w 1027178"/>
              <a:gd name="connsiteY0" fmla="*/ 772855 h 792400"/>
              <a:gd name="connsiteX1" fmla="*/ 79690 w 1027178"/>
              <a:gd name="connsiteY1" fmla="*/ 12 h 792400"/>
              <a:gd name="connsiteX2" fmla="*/ 1027178 w 1027178"/>
              <a:gd name="connsiteY2" fmla="*/ 792401 h 792400"/>
              <a:gd name="connsiteX0" fmla="*/ 65913 w 1027178"/>
              <a:gd name="connsiteY0" fmla="*/ 772854 h 792400"/>
              <a:gd name="connsiteX1" fmla="*/ 79690 w 1027178"/>
              <a:gd name="connsiteY1" fmla="*/ 11 h 792400"/>
              <a:gd name="connsiteX2" fmla="*/ 1027178 w 1027178"/>
              <a:gd name="connsiteY2" fmla="*/ 792400 h 792400"/>
              <a:gd name="connsiteX0" fmla="*/ 18248 w 979513"/>
              <a:gd name="connsiteY0" fmla="*/ 772854 h 792400"/>
              <a:gd name="connsiteX1" fmla="*/ 32025 w 979513"/>
              <a:gd name="connsiteY1" fmla="*/ 11 h 792400"/>
              <a:gd name="connsiteX2" fmla="*/ 979513 w 979513"/>
              <a:gd name="connsiteY2" fmla="*/ 792400 h 7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13" h="792400">
                <a:moveTo>
                  <a:pt x="18248" y="772854"/>
                </a:moveTo>
                <a:cubicBezTo>
                  <a:pt x="-435" y="766992"/>
                  <a:pt x="-16305" y="-3247"/>
                  <a:pt x="32025" y="11"/>
                </a:cubicBezTo>
                <a:cubicBezTo>
                  <a:pt x="80355" y="3269"/>
                  <a:pt x="298447" y="763092"/>
                  <a:pt x="979513" y="792400"/>
                </a:cubicBezTo>
              </a:path>
            </a:pathLst>
          </a:custGeom>
          <a:solidFill>
            <a:srgbClr val="0000CC">
              <a:alpha val="80000"/>
            </a:srgbClr>
          </a:solidFill>
          <a:ln>
            <a:solidFill>
              <a:srgbClr val="00FF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644900" y="1997476"/>
            <a:ext cx="2727391" cy="255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103155" y="2333091"/>
            <a:ext cx="3098800" cy="224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67500" y="1632281"/>
            <a:ext cx="126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I Error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174477" y="2092364"/>
            <a:ext cx="13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II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5" grpId="0" animBg="1"/>
      <p:bldP spid="66" grpId="0" animBg="1"/>
      <p:bldP spid="71" grpId="0"/>
      <p:bldP spid="7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Probabilities of Errors in Our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225" y="1281112"/>
                <a:ext cx="8799423" cy="523398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Finally, we need to calculate P(X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85.08), </a:t>
                </a:r>
                <a:r>
                  <a:rPr lang="en-US" dirty="0" smtClean="0"/>
                  <a:t>assuming H1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is </a:t>
                </a:r>
                <a:r>
                  <a:rPr lang="en-US" dirty="0"/>
                  <a:t>true.</a:t>
                </a:r>
              </a:p>
              <a:p>
                <a:pPr marL="0" indent="0">
                  <a:buNone/>
                </a:pPr>
                <a:r>
                  <a:rPr lang="en-US" dirty="0"/>
                  <a:t>X ~ N(np, </a:t>
                </a:r>
                <a:r>
                  <a:rPr lang="en-US" dirty="0" err="1"/>
                  <a:t>npq</a:t>
                </a:r>
                <a:r>
                  <a:rPr lang="en-US" dirty="0"/>
                  <a:t>) where n=100 and p=0.8.  This gives X ~ </a:t>
                </a:r>
              </a:p>
              <a:p>
                <a:pPr marL="0" indent="0">
                  <a:buNone/>
                </a:pPr>
                <a:r>
                  <a:rPr lang="en-US" dirty="0"/>
                  <a:t>N(80, 16).</a:t>
                </a:r>
              </a:p>
              <a:p>
                <a:pPr marL="0" indent="0">
                  <a:buNone/>
                </a:pPr>
                <a:r>
                  <a:rPr lang="en-US" dirty="0"/>
                  <a:t>To calculate P(X = 85.08) where X ~ N(80, 16),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find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85.08 −80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=1.27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pl-PL" dirty="0" smtClean="0"/>
                  <a:t>P(Z </a:t>
                </a:r>
                <a:r>
                  <a:rPr lang="pl-PL" dirty="0"/>
                  <a:t>= 1.27) = 1 – P(Z &lt; 1.27) = 1-0.8980 = 0.102</a:t>
                </a:r>
              </a:p>
              <a:p>
                <a:pPr marL="0" indent="0">
                  <a:buNone/>
                </a:pPr>
                <a:r>
                  <a:rPr lang="en-US" dirty="0"/>
                  <a:t>P(Type II error) = 0.102</a:t>
                </a:r>
              </a:p>
              <a:p>
                <a:pPr marL="0" indent="0">
                  <a:buNone/>
                </a:pPr>
                <a:r>
                  <a:rPr lang="en-US" dirty="0"/>
                  <a:t>The probability of accepting the null hypothesis that </a:t>
                </a:r>
              </a:p>
              <a:p>
                <a:pPr marL="0" indent="0">
                  <a:buNone/>
                </a:pPr>
                <a:r>
                  <a:rPr lang="en-US" dirty="0"/>
                  <a:t>90% are cured when its actually 80% is 10.2%.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25" y="1281112"/>
                <a:ext cx="8799423" cy="5233988"/>
              </a:xfrm>
              <a:blipFill rotWithShape="0">
                <a:blip r:embed="rId2"/>
                <a:stretch>
                  <a:fillRect l="-900" t="-2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4675182" y="1949537"/>
            <a:ext cx="4849818" cy="2698664"/>
            <a:chOff x="700082" y="1568536"/>
            <a:chExt cx="7399606" cy="3661273"/>
          </a:xfrm>
        </p:grpSpPr>
        <p:sp>
          <p:nvSpPr>
            <p:cNvPr id="20" name="Freeform 19"/>
            <p:cNvSpPr/>
            <p:nvPr/>
          </p:nvSpPr>
          <p:spPr>
            <a:xfrm>
              <a:off x="2615096" y="1568536"/>
              <a:ext cx="4977247" cy="3108962"/>
            </a:xfrm>
            <a:custGeom>
              <a:avLst/>
              <a:gdLst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7600" h="3108962">
                  <a:moveTo>
                    <a:pt x="0" y="3108962"/>
                  </a:moveTo>
                  <a:cubicBezTo>
                    <a:pt x="1502899" y="3103100"/>
                    <a:pt x="1402081" y="2346"/>
                    <a:pt x="1871004" y="2"/>
                  </a:cubicBezTo>
                  <a:cubicBezTo>
                    <a:pt x="2339927" y="-2342"/>
                    <a:pt x="2070297" y="3065586"/>
                    <a:pt x="3657600" y="3094895"/>
                  </a:cubicBezTo>
                </a:path>
              </a:pathLst>
            </a:custGeom>
            <a:solidFill>
              <a:srgbClr val="FFFFCC">
                <a:alpha val="50000"/>
              </a:srgbClr>
            </a:solidFill>
            <a:ln>
              <a:solidFill>
                <a:srgbClr val="FF0066">
                  <a:alpha val="9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911493" y="2306530"/>
              <a:ext cx="4151867" cy="2349304"/>
            </a:xfrm>
            <a:custGeom>
              <a:avLst/>
              <a:gdLst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7600" h="3108962">
                  <a:moveTo>
                    <a:pt x="0" y="3108962"/>
                  </a:moveTo>
                  <a:cubicBezTo>
                    <a:pt x="1502899" y="3103100"/>
                    <a:pt x="1402081" y="2346"/>
                    <a:pt x="1871004" y="2"/>
                  </a:cubicBezTo>
                  <a:cubicBezTo>
                    <a:pt x="2339927" y="-2342"/>
                    <a:pt x="2070297" y="3065586"/>
                    <a:pt x="3657600" y="3094895"/>
                  </a:cubicBezTo>
                </a:path>
              </a:pathLst>
            </a:custGeom>
            <a:solidFill>
              <a:srgbClr val="00FF00">
                <a:alpha val="30000"/>
              </a:srgbClr>
            </a:solidFill>
            <a:ln>
              <a:solidFill>
                <a:srgbClr val="00FF00">
                  <a:alpha val="9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00082" y="4550579"/>
              <a:ext cx="7399606" cy="214892"/>
              <a:chOff x="671507" y="4969679"/>
              <a:chExt cx="7399606" cy="214892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671507" y="5089564"/>
                <a:ext cx="7399606" cy="140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5073758" y="4979991"/>
                <a:ext cx="3175" cy="19001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3915104" y="4969679"/>
                <a:ext cx="3175" cy="19001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2871045" y="4994558"/>
                <a:ext cx="3175" cy="19001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4892981" y="48604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34327" y="48501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90268" y="48501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>
              <a:off x="1946042" y="4582490"/>
              <a:ext cx="3175" cy="1900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36690" y="48604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6162939" y="4586922"/>
              <a:ext cx="3175" cy="1900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953587" y="48604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90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874027" y="4059858"/>
              <a:ext cx="0" cy="6807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>
              <a:off x="3848827" y="4079422"/>
              <a:ext cx="1111879" cy="598782"/>
            </a:xfrm>
            <a:custGeom>
              <a:avLst/>
              <a:gdLst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74002 w 1818436"/>
                <a:gd name="connsiteY0" fmla="*/ 3108962 h 3108962"/>
                <a:gd name="connsiteX1" fmla="*/ 31840 w 1818436"/>
                <a:gd name="connsiteY1" fmla="*/ 2 h 3108962"/>
                <a:gd name="connsiteX2" fmla="*/ 1818436 w 1818436"/>
                <a:gd name="connsiteY2" fmla="*/ 3094895 h 3108962"/>
                <a:gd name="connsiteX0" fmla="*/ 164977 w 1909411"/>
                <a:gd name="connsiteY0" fmla="*/ 3108962 h 3108962"/>
                <a:gd name="connsiteX1" fmla="*/ 122815 w 1909411"/>
                <a:gd name="connsiteY1" fmla="*/ 2 h 3108962"/>
                <a:gd name="connsiteX2" fmla="*/ 1909411 w 1909411"/>
                <a:gd name="connsiteY2" fmla="*/ 3094895 h 3108962"/>
                <a:gd name="connsiteX0" fmla="*/ 800 w 1745234"/>
                <a:gd name="connsiteY0" fmla="*/ 1008139 h 1008139"/>
                <a:gd name="connsiteX1" fmla="*/ 585172 w 1745234"/>
                <a:gd name="connsiteY1" fmla="*/ 5 h 1008139"/>
                <a:gd name="connsiteX2" fmla="*/ 1745234 w 1745234"/>
                <a:gd name="connsiteY2" fmla="*/ 994072 h 1008139"/>
                <a:gd name="connsiteX0" fmla="*/ 774 w 1745208"/>
                <a:gd name="connsiteY0" fmla="*/ 1008286 h 1008286"/>
                <a:gd name="connsiteX1" fmla="*/ 585146 w 1745208"/>
                <a:gd name="connsiteY1" fmla="*/ 152 h 1008286"/>
                <a:gd name="connsiteX2" fmla="*/ 1745208 w 1745208"/>
                <a:gd name="connsiteY2" fmla="*/ 994219 h 1008286"/>
                <a:gd name="connsiteX0" fmla="*/ 25867 w 1311588"/>
                <a:gd name="connsiteY0" fmla="*/ 991328 h 994068"/>
                <a:gd name="connsiteX1" fmla="*/ 151526 w 1311588"/>
                <a:gd name="connsiteY1" fmla="*/ 1 h 994068"/>
                <a:gd name="connsiteX2" fmla="*/ 1311588 w 1311588"/>
                <a:gd name="connsiteY2" fmla="*/ 994068 h 994068"/>
                <a:gd name="connsiteX0" fmla="*/ 25867 w 1311588"/>
                <a:gd name="connsiteY0" fmla="*/ 991328 h 994068"/>
                <a:gd name="connsiteX1" fmla="*/ 151526 w 1311588"/>
                <a:gd name="connsiteY1" fmla="*/ 1 h 994068"/>
                <a:gd name="connsiteX2" fmla="*/ 1311588 w 1311588"/>
                <a:gd name="connsiteY2" fmla="*/ 994068 h 994068"/>
                <a:gd name="connsiteX0" fmla="*/ 2470 w 1288191"/>
                <a:gd name="connsiteY0" fmla="*/ 806455 h 809195"/>
                <a:gd name="connsiteX1" fmla="*/ 284762 w 1288191"/>
                <a:gd name="connsiteY1" fmla="*/ 1 h 809195"/>
                <a:gd name="connsiteX2" fmla="*/ 1288191 w 1288191"/>
                <a:gd name="connsiteY2" fmla="*/ 809195 h 809195"/>
                <a:gd name="connsiteX0" fmla="*/ 131891 w 1059592"/>
                <a:gd name="connsiteY0" fmla="*/ 840095 h 840095"/>
                <a:gd name="connsiteX1" fmla="*/ 56163 w 1059592"/>
                <a:gd name="connsiteY1" fmla="*/ 27 h 840095"/>
                <a:gd name="connsiteX2" fmla="*/ 1059592 w 1059592"/>
                <a:gd name="connsiteY2" fmla="*/ 809221 h 840095"/>
                <a:gd name="connsiteX0" fmla="*/ 71225 w 998926"/>
                <a:gd name="connsiteY0" fmla="*/ 772873 h 772873"/>
                <a:gd name="connsiteX1" fmla="*/ 73814 w 998926"/>
                <a:gd name="connsiteY1" fmla="*/ 31 h 772873"/>
                <a:gd name="connsiteX2" fmla="*/ 998926 w 998926"/>
                <a:gd name="connsiteY2" fmla="*/ 741999 h 772873"/>
                <a:gd name="connsiteX0" fmla="*/ 51267 w 1012532"/>
                <a:gd name="connsiteY0" fmla="*/ 772873 h 772873"/>
                <a:gd name="connsiteX1" fmla="*/ 87420 w 1012532"/>
                <a:gd name="connsiteY1" fmla="*/ 31 h 772873"/>
                <a:gd name="connsiteX2" fmla="*/ 1012532 w 1012532"/>
                <a:gd name="connsiteY2" fmla="*/ 741999 h 772873"/>
                <a:gd name="connsiteX0" fmla="*/ 15893 w 977158"/>
                <a:gd name="connsiteY0" fmla="*/ 772971 h 772971"/>
                <a:gd name="connsiteX1" fmla="*/ 52046 w 977158"/>
                <a:gd name="connsiteY1" fmla="*/ 129 h 772971"/>
                <a:gd name="connsiteX2" fmla="*/ 977158 w 977158"/>
                <a:gd name="connsiteY2" fmla="*/ 742097 h 772971"/>
                <a:gd name="connsiteX0" fmla="*/ 27224 w 988489"/>
                <a:gd name="connsiteY0" fmla="*/ 772972 h 772972"/>
                <a:gd name="connsiteX1" fmla="*/ 41001 w 988489"/>
                <a:gd name="connsiteY1" fmla="*/ 129 h 772972"/>
                <a:gd name="connsiteX2" fmla="*/ 988489 w 988489"/>
                <a:gd name="connsiteY2" fmla="*/ 742098 h 772972"/>
                <a:gd name="connsiteX0" fmla="*/ 10707 w 971972"/>
                <a:gd name="connsiteY0" fmla="*/ 773589 h 773589"/>
                <a:gd name="connsiteX1" fmla="*/ 24484 w 971972"/>
                <a:gd name="connsiteY1" fmla="*/ 746 h 773589"/>
                <a:gd name="connsiteX2" fmla="*/ 971972 w 971972"/>
                <a:gd name="connsiteY2" fmla="*/ 742715 h 773589"/>
                <a:gd name="connsiteX0" fmla="*/ 65913 w 1027178"/>
                <a:gd name="connsiteY0" fmla="*/ 772855 h 792400"/>
                <a:gd name="connsiteX1" fmla="*/ 79690 w 1027178"/>
                <a:gd name="connsiteY1" fmla="*/ 12 h 792400"/>
                <a:gd name="connsiteX2" fmla="*/ 1027178 w 1027178"/>
                <a:gd name="connsiteY2" fmla="*/ 792401 h 792400"/>
                <a:gd name="connsiteX0" fmla="*/ 65913 w 1027178"/>
                <a:gd name="connsiteY0" fmla="*/ 772854 h 792400"/>
                <a:gd name="connsiteX1" fmla="*/ 79690 w 1027178"/>
                <a:gd name="connsiteY1" fmla="*/ 11 h 792400"/>
                <a:gd name="connsiteX2" fmla="*/ 1027178 w 1027178"/>
                <a:gd name="connsiteY2" fmla="*/ 792400 h 792400"/>
                <a:gd name="connsiteX0" fmla="*/ 18248 w 979513"/>
                <a:gd name="connsiteY0" fmla="*/ 772854 h 792400"/>
                <a:gd name="connsiteX1" fmla="*/ 32025 w 979513"/>
                <a:gd name="connsiteY1" fmla="*/ 11 h 792400"/>
                <a:gd name="connsiteX2" fmla="*/ 979513 w 979513"/>
                <a:gd name="connsiteY2" fmla="*/ 792400 h 79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13" h="792400">
                  <a:moveTo>
                    <a:pt x="18248" y="772854"/>
                  </a:moveTo>
                  <a:cubicBezTo>
                    <a:pt x="-435" y="766992"/>
                    <a:pt x="-16305" y="-3247"/>
                    <a:pt x="32025" y="11"/>
                  </a:cubicBezTo>
                  <a:cubicBezTo>
                    <a:pt x="80355" y="3269"/>
                    <a:pt x="298447" y="763092"/>
                    <a:pt x="979513" y="792400"/>
                  </a:cubicBezTo>
                </a:path>
              </a:pathLst>
            </a:custGeom>
            <a:solidFill>
              <a:srgbClr val="FF0000">
                <a:alpha val="80000"/>
              </a:srgbClr>
            </a:solidFill>
            <a:ln>
              <a:solidFill>
                <a:srgbClr val="00FF00">
                  <a:alpha val="9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flipH="1">
              <a:off x="2740513" y="4059858"/>
              <a:ext cx="1136599" cy="598782"/>
            </a:xfrm>
            <a:custGeom>
              <a:avLst/>
              <a:gdLst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74002 w 1818436"/>
                <a:gd name="connsiteY0" fmla="*/ 3108962 h 3108962"/>
                <a:gd name="connsiteX1" fmla="*/ 31840 w 1818436"/>
                <a:gd name="connsiteY1" fmla="*/ 2 h 3108962"/>
                <a:gd name="connsiteX2" fmla="*/ 1818436 w 1818436"/>
                <a:gd name="connsiteY2" fmla="*/ 3094895 h 3108962"/>
                <a:gd name="connsiteX0" fmla="*/ 164977 w 1909411"/>
                <a:gd name="connsiteY0" fmla="*/ 3108962 h 3108962"/>
                <a:gd name="connsiteX1" fmla="*/ 122815 w 1909411"/>
                <a:gd name="connsiteY1" fmla="*/ 2 h 3108962"/>
                <a:gd name="connsiteX2" fmla="*/ 1909411 w 1909411"/>
                <a:gd name="connsiteY2" fmla="*/ 3094895 h 3108962"/>
                <a:gd name="connsiteX0" fmla="*/ 800 w 1745234"/>
                <a:gd name="connsiteY0" fmla="*/ 1008139 h 1008139"/>
                <a:gd name="connsiteX1" fmla="*/ 585172 w 1745234"/>
                <a:gd name="connsiteY1" fmla="*/ 5 h 1008139"/>
                <a:gd name="connsiteX2" fmla="*/ 1745234 w 1745234"/>
                <a:gd name="connsiteY2" fmla="*/ 994072 h 1008139"/>
                <a:gd name="connsiteX0" fmla="*/ 774 w 1745208"/>
                <a:gd name="connsiteY0" fmla="*/ 1008286 h 1008286"/>
                <a:gd name="connsiteX1" fmla="*/ 585146 w 1745208"/>
                <a:gd name="connsiteY1" fmla="*/ 152 h 1008286"/>
                <a:gd name="connsiteX2" fmla="*/ 1745208 w 1745208"/>
                <a:gd name="connsiteY2" fmla="*/ 994219 h 1008286"/>
                <a:gd name="connsiteX0" fmla="*/ 25867 w 1311588"/>
                <a:gd name="connsiteY0" fmla="*/ 991328 h 994068"/>
                <a:gd name="connsiteX1" fmla="*/ 151526 w 1311588"/>
                <a:gd name="connsiteY1" fmla="*/ 1 h 994068"/>
                <a:gd name="connsiteX2" fmla="*/ 1311588 w 1311588"/>
                <a:gd name="connsiteY2" fmla="*/ 994068 h 994068"/>
                <a:gd name="connsiteX0" fmla="*/ 25867 w 1311588"/>
                <a:gd name="connsiteY0" fmla="*/ 991328 h 994068"/>
                <a:gd name="connsiteX1" fmla="*/ 151526 w 1311588"/>
                <a:gd name="connsiteY1" fmla="*/ 1 h 994068"/>
                <a:gd name="connsiteX2" fmla="*/ 1311588 w 1311588"/>
                <a:gd name="connsiteY2" fmla="*/ 994068 h 994068"/>
                <a:gd name="connsiteX0" fmla="*/ 2470 w 1288191"/>
                <a:gd name="connsiteY0" fmla="*/ 806455 h 809195"/>
                <a:gd name="connsiteX1" fmla="*/ 284762 w 1288191"/>
                <a:gd name="connsiteY1" fmla="*/ 1 h 809195"/>
                <a:gd name="connsiteX2" fmla="*/ 1288191 w 1288191"/>
                <a:gd name="connsiteY2" fmla="*/ 809195 h 809195"/>
                <a:gd name="connsiteX0" fmla="*/ 131891 w 1059592"/>
                <a:gd name="connsiteY0" fmla="*/ 840095 h 840095"/>
                <a:gd name="connsiteX1" fmla="*/ 56163 w 1059592"/>
                <a:gd name="connsiteY1" fmla="*/ 27 h 840095"/>
                <a:gd name="connsiteX2" fmla="*/ 1059592 w 1059592"/>
                <a:gd name="connsiteY2" fmla="*/ 809221 h 840095"/>
                <a:gd name="connsiteX0" fmla="*/ 71225 w 998926"/>
                <a:gd name="connsiteY0" fmla="*/ 772873 h 772873"/>
                <a:gd name="connsiteX1" fmla="*/ 73814 w 998926"/>
                <a:gd name="connsiteY1" fmla="*/ 31 h 772873"/>
                <a:gd name="connsiteX2" fmla="*/ 998926 w 998926"/>
                <a:gd name="connsiteY2" fmla="*/ 741999 h 772873"/>
                <a:gd name="connsiteX0" fmla="*/ 51267 w 1012532"/>
                <a:gd name="connsiteY0" fmla="*/ 772873 h 772873"/>
                <a:gd name="connsiteX1" fmla="*/ 87420 w 1012532"/>
                <a:gd name="connsiteY1" fmla="*/ 31 h 772873"/>
                <a:gd name="connsiteX2" fmla="*/ 1012532 w 1012532"/>
                <a:gd name="connsiteY2" fmla="*/ 741999 h 772873"/>
                <a:gd name="connsiteX0" fmla="*/ 15893 w 977158"/>
                <a:gd name="connsiteY0" fmla="*/ 772971 h 772971"/>
                <a:gd name="connsiteX1" fmla="*/ 52046 w 977158"/>
                <a:gd name="connsiteY1" fmla="*/ 129 h 772971"/>
                <a:gd name="connsiteX2" fmla="*/ 977158 w 977158"/>
                <a:gd name="connsiteY2" fmla="*/ 742097 h 772971"/>
                <a:gd name="connsiteX0" fmla="*/ 27224 w 988489"/>
                <a:gd name="connsiteY0" fmla="*/ 772972 h 772972"/>
                <a:gd name="connsiteX1" fmla="*/ 41001 w 988489"/>
                <a:gd name="connsiteY1" fmla="*/ 129 h 772972"/>
                <a:gd name="connsiteX2" fmla="*/ 988489 w 988489"/>
                <a:gd name="connsiteY2" fmla="*/ 742098 h 772972"/>
                <a:gd name="connsiteX0" fmla="*/ 10707 w 971972"/>
                <a:gd name="connsiteY0" fmla="*/ 773589 h 773589"/>
                <a:gd name="connsiteX1" fmla="*/ 24484 w 971972"/>
                <a:gd name="connsiteY1" fmla="*/ 746 h 773589"/>
                <a:gd name="connsiteX2" fmla="*/ 971972 w 971972"/>
                <a:gd name="connsiteY2" fmla="*/ 742715 h 773589"/>
                <a:gd name="connsiteX0" fmla="*/ 65913 w 1027178"/>
                <a:gd name="connsiteY0" fmla="*/ 772855 h 792400"/>
                <a:gd name="connsiteX1" fmla="*/ 79690 w 1027178"/>
                <a:gd name="connsiteY1" fmla="*/ 12 h 792400"/>
                <a:gd name="connsiteX2" fmla="*/ 1027178 w 1027178"/>
                <a:gd name="connsiteY2" fmla="*/ 792401 h 792400"/>
                <a:gd name="connsiteX0" fmla="*/ 65913 w 1027178"/>
                <a:gd name="connsiteY0" fmla="*/ 772854 h 792400"/>
                <a:gd name="connsiteX1" fmla="*/ 79690 w 1027178"/>
                <a:gd name="connsiteY1" fmla="*/ 11 h 792400"/>
                <a:gd name="connsiteX2" fmla="*/ 1027178 w 1027178"/>
                <a:gd name="connsiteY2" fmla="*/ 792400 h 792400"/>
                <a:gd name="connsiteX0" fmla="*/ 18248 w 979513"/>
                <a:gd name="connsiteY0" fmla="*/ 772854 h 792400"/>
                <a:gd name="connsiteX1" fmla="*/ 32025 w 979513"/>
                <a:gd name="connsiteY1" fmla="*/ 11 h 792400"/>
                <a:gd name="connsiteX2" fmla="*/ 979513 w 979513"/>
                <a:gd name="connsiteY2" fmla="*/ 792400 h 79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13" h="792400">
                  <a:moveTo>
                    <a:pt x="18248" y="772854"/>
                  </a:moveTo>
                  <a:cubicBezTo>
                    <a:pt x="-435" y="766992"/>
                    <a:pt x="-16305" y="-3247"/>
                    <a:pt x="32025" y="11"/>
                  </a:cubicBezTo>
                  <a:cubicBezTo>
                    <a:pt x="80355" y="3269"/>
                    <a:pt x="298447" y="763092"/>
                    <a:pt x="979513" y="792400"/>
                  </a:cubicBezTo>
                </a:path>
              </a:pathLst>
            </a:custGeom>
            <a:solidFill>
              <a:srgbClr val="0000CC">
                <a:alpha val="80000"/>
              </a:srgbClr>
            </a:solidFill>
            <a:ln>
              <a:solidFill>
                <a:srgbClr val="00FF00">
                  <a:alpha val="9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3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0944437"/>
                  </p:ext>
                </p:extLst>
              </p:nvPr>
            </p:nvGraphicFramePr>
            <p:xfrm>
              <a:off x="159225" y="1612343"/>
              <a:ext cx="8799423" cy="4610099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393242"/>
                    <a:gridCol w="1647934"/>
                    <a:gridCol w="2806700"/>
                    <a:gridCol w="2951547"/>
                  </a:tblGrid>
                  <a:tr h="1208485">
                    <a:tc rowSpan="2"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State of Nature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35385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Null 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Null False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320129"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Action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Fail to reject null (negative)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Correct decision</a:t>
                          </a:r>
                          <a:endParaRPr lang="en-US" baseline="0" dirty="0" smtClean="0"/>
                        </a:p>
                        <a:p>
                          <a:r>
                            <a:rPr lang="en-US" baseline="0" dirty="0" smtClean="0"/>
                            <a:t>True  Negative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𝑎𝑐𝑐𝑒𝑝𝑡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Type II error(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</a:p>
                        <a:p>
                          <a:r>
                            <a:rPr lang="en-US" dirty="0" smtClean="0"/>
                            <a:t>False Negative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𝐴𝑐𝑐𝑒𝑝𝑡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15461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Reject null (positive)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Type II error(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</a:p>
                        <a:p>
                          <a:r>
                            <a:rPr lang="en-US" dirty="0" smtClean="0"/>
                            <a:t>False Positive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𝐴𝑐𝑐𝑒𝑝𝑡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Correct decision (Power)</a:t>
                          </a:r>
                        </a:p>
                        <a:p>
                          <a:r>
                            <a:rPr lang="en-US" baseline="0" dirty="0" smtClean="0"/>
                            <a:t>Sensitivity /Recall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𝑎𝑐𝑐𝑒𝑝𝑡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0944437"/>
                  </p:ext>
                </p:extLst>
              </p:nvPr>
            </p:nvGraphicFramePr>
            <p:xfrm>
              <a:off x="159225" y="1612343"/>
              <a:ext cx="8799423" cy="4610099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393242"/>
                    <a:gridCol w="1647934"/>
                    <a:gridCol w="2806700"/>
                    <a:gridCol w="2951547"/>
                  </a:tblGrid>
                  <a:tr h="1208485">
                    <a:tc rowSpan="2"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State of Nature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35385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Null 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Null False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320129"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Action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Fail to reject null (negative)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8460" t="-134101" r="-105640" b="-117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554" t="-134101" r="-620" b="-117972"/>
                          </a:stretch>
                        </a:blipFill>
                      </a:tcPr>
                    </a:tc>
                  </a:tr>
                  <a:tr h="15461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Reject null (positive)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8460" t="-200000" r="-105640" b="-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554" t="-200000" r="-620" b="-7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7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Hypothesis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reject null hypothesis correctly</a:t>
            </a:r>
          </a:p>
          <a:p>
            <a:pPr marL="0" indent="0">
              <a:buNone/>
            </a:pPr>
            <a:r>
              <a:rPr lang="en-US" dirty="0"/>
              <a:t>when it is 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actually the opposite </a:t>
            </a:r>
            <a:r>
              <a:rPr lang="en-US" dirty="0" smtClean="0"/>
              <a:t>of</a:t>
            </a:r>
          </a:p>
          <a:p>
            <a:pPr marL="0" indent="0">
              <a:buNone/>
            </a:pPr>
            <a:r>
              <a:rPr lang="en-US" dirty="0" smtClean="0"/>
              <a:t>Type II error</a:t>
            </a:r>
            <a:r>
              <a:rPr lang="en-US" dirty="0"/>
              <a:t>, and therefore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Power = 1 – ß = 1-0.102 = 0.898, i.e., </a:t>
            </a:r>
          </a:p>
          <a:p>
            <a:pPr marL="0" indent="0">
              <a:buNone/>
            </a:pPr>
            <a:r>
              <a:rPr lang="en-US" dirty="0"/>
              <a:t>the probability that we will make the</a:t>
            </a:r>
          </a:p>
          <a:p>
            <a:pPr marL="0" indent="0">
              <a:buNone/>
            </a:pPr>
            <a:r>
              <a:rPr lang="en-US" dirty="0"/>
              <a:t>correct decision in rejecting the null</a:t>
            </a:r>
          </a:p>
          <a:p>
            <a:pPr marL="0" indent="0">
              <a:buNone/>
            </a:pPr>
            <a:r>
              <a:rPr lang="en-US" dirty="0"/>
              <a:t>hypothesis is 89.8%.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48855" y="1611227"/>
            <a:ext cx="4009793" cy="2698664"/>
            <a:chOff x="700082" y="1568536"/>
            <a:chExt cx="7399606" cy="3661273"/>
          </a:xfrm>
        </p:grpSpPr>
        <p:sp>
          <p:nvSpPr>
            <p:cNvPr id="6" name="Freeform 5"/>
            <p:cNvSpPr/>
            <p:nvPr/>
          </p:nvSpPr>
          <p:spPr>
            <a:xfrm>
              <a:off x="2615096" y="1568536"/>
              <a:ext cx="4977247" cy="3108962"/>
            </a:xfrm>
            <a:custGeom>
              <a:avLst/>
              <a:gdLst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7600" h="3108962">
                  <a:moveTo>
                    <a:pt x="0" y="3108962"/>
                  </a:moveTo>
                  <a:cubicBezTo>
                    <a:pt x="1502899" y="3103100"/>
                    <a:pt x="1402081" y="2346"/>
                    <a:pt x="1871004" y="2"/>
                  </a:cubicBezTo>
                  <a:cubicBezTo>
                    <a:pt x="2339927" y="-2342"/>
                    <a:pt x="2070297" y="3065586"/>
                    <a:pt x="3657600" y="3094895"/>
                  </a:cubicBezTo>
                </a:path>
              </a:pathLst>
            </a:custGeom>
            <a:solidFill>
              <a:srgbClr val="FFFFCC">
                <a:alpha val="50000"/>
              </a:srgbClr>
            </a:solidFill>
            <a:ln>
              <a:solidFill>
                <a:srgbClr val="FF0066">
                  <a:alpha val="9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911493" y="2306530"/>
              <a:ext cx="4151867" cy="2349304"/>
            </a:xfrm>
            <a:custGeom>
              <a:avLst/>
              <a:gdLst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7600" h="3108962">
                  <a:moveTo>
                    <a:pt x="0" y="3108962"/>
                  </a:moveTo>
                  <a:cubicBezTo>
                    <a:pt x="1502899" y="3103100"/>
                    <a:pt x="1402081" y="2346"/>
                    <a:pt x="1871004" y="2"/>
                  </a:cubicBezTo>
                  <a:cubicBezTo>
                    <a:pt x="2339927" y="-2342"/>
                    <a:pt x="2070297" y="3065586"/>
                    <a:pt x="3657600" y="3094895"/>
                  </a:cubicBezTo>
                </a:path>
              </a:pathLst>
            </a:custGeom>
            <a:solidFill>
              <a:srgbClr val="00FF00">
                <a:alpha val="30000"/>
              </a:srgbClr>
            </a:solidFill>
            <a:ln>
              <a:solidFill>
                <a:srgbClr val="00FF00">
                  <a:alpha val="9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00082" y="4550579"/>
              <a:ext cx="7399606" cy="214892"/>
              <a:chOff x="671507" y="4969679"/>
              <a:chExt cx="7399606" cy="214892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671507" y="5089564"/>
                <a:ext cx="7399606" cy="140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5073758" y="4979991"/>
                <a:ext cx="3175" cy="19001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3915104" y="4969679"/>
                <a:ext cx="3175" cy="19001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871045" y="4994558"/>
                <a:ext cx="3175" cy="19001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892981" y="48604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4327" y="48501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90268" y="48501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1946042" y="4582490"/>
              <a:ext cx="3175" cy="1900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36690" y="48604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75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162939" y="4586922"/>
              <a:ext cx="3175" cy="1900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953587" y="48604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90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874027" y="4059858"/>
              <a:ext cx="0" cy="6807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3848827" y="4079422"/>
              <a:ext cx="1111879" cy="598782"/>
            </a:xfrm>
            <a:custGeom>
              <a:avLst/>
              <a:gdLst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74002 w 1818436"/>
                <a:gd name="connsiteY0" fmla="*/ 3108962 h 3108962"/>
                <a:gd name="connsiteX1" fmla="*/ 31840 w 1818436"/>
                <a:gd name="connsiteY1" fmla="*/ 2 h 3108962"/>
                <a:gd name="connsiteX2" fmla="*/ 1818436 w 1818436"/>
                <a:gd name="connsiteY2" fmla="*/ 3094895 h 3108962"/>
                <a:gd name="connsiteX0" fmla="*/ 164977 w 1909411"/>
                <a:gd name="connsiteY0" fmla="*/ 3108962 h 3108962"/>
                <a:gd name="connsiteX1" fmla="*/ 122815 w 1909411"/>
                <a:gd name="connsiteY1" fmla="*/ 2 h 3108962"/>
                <a:gd name="connsiteX2" fmla="*/ 1909411 w 1909411"/>
                <a:gd name="connsiteY2" fmla="*/ 3094895 h 3108962"/>
                <a:gd name="connsiteX0" fmla="*/ 800 w 1745234"/>
                <a:gd name="connsiteY0" fmla="*/ 1008139 h 1008139"/>
                <a:gd name="connsiteX1" fmla="*/ 585172 w 1745234"/>
                <a:gd name="connsiteY1" fmla="*/ 5 h 1008139"/>
                <a:gd name="connsiteX2" fmla="*/ 1745234 w 1745234"/>
                <a:gd name="connsiteY2" fmla="*/ 994072 h 1008139"/>
                <a:gd name="connsiteX0" fmla="*/ 774 w 1745208"/>
                <a:gd name="connsiteY0" fmla="*/ 1008286 h 1008286"/>
                <a:gd name="connsiteX1" fmla="*/ 585146 w 1745208"/>
                <a:gd name="connsiteY1" fmla="*/ 152 h 1008286"/>
                <a:gd name="connsiteX2" fmla="*/ 1745208 w 1745208"/>
                <a:gd name="connsiteY2" fmla="*/ 994219 h 1008286"/>
                <a:gd name="connsiteX0" fmla="*/ 25867 w 1311588"/>
                <a:gd name="connsiteY0" fmla="*/ 991328 h 994068"/>
                <a:gd name="connsiteX1" fmla="*/ 151526 w 1311588"/>
                <a:gd name="connsiteY1" fmla="*/ 1 h 994068"/>
                <a:gd name="connsiteX2" fmla="*/ 1311588 w 1311588"/>
                <a:gd name="connsiteY2" fmla="*/ 994068 h 994068"/>
                <a:gd name="connsiteX0" fmla="*/ 25867 w 1311588"/>
                <a:gd name="connsiteY0" fmla="*/ 991328 h 994068"/>
                <a:gd name="connsiteX1" fmla="*/ 151526 w 1311588"/>
                <a:gd name="connsiteY1" fmla="*/ 1 h 994068"/>
                <a:gd name="connsiteX2" fmla="*/ 1311588 w 1311588"/>
                <a:gd name="connsiteY2" fmla="*/ 994068 h 994068"/>
                <a:gd name="connsiteX0" fmla="*/ 2470 w 1288191"/>
                <a:gd name="connsiteY0" fmla="*/ 806455 h 809195"/>
                <a:gd name="connsiteX1" fmla="*/ 284762 w 1288191"/>
                <a:gd name="connsiteY1" fmla="*/ 1 h 809195"/>
                <a:gd name="connsiteX2" fmla="*/ 1288191 w 1288191"/>
                <a:gd name="connsiteY2" fmla="*/ 809195 h 809195"/>
                <a:gd name="connsiteX0" fmla="*/ 131891 w 1059592"/>
                <a:gd name="connsiteY0" fmla="*/ 840095 h 840095"/>
                <a:gd name="connsiteX1" fmla="*/ 56163 w 1059592"/>
                <a:gd name="connsiteY1" fmla="*/ 27 h 840095"/>
                <a:gd name="connsiteX2" fmla="*/ 1059592 w 1059592"/>
                <a:gd name="connsiteY2" fmla="*/ 809221 h 840095"/>
                <a:gd name="connsiteX0" fmla="*/ 71225 w 998926"/>
                <a:gd name="connsiteY0" fmla="*/ 772873 h 772873"/>
                <a:gd name="connsiteX1" fmla="*/ 73814 w 998926"/>
                <a:gd name="connsiteY1" fmla="*/ 31 h 772873"/>
                <a:gd name="connsiteX2" fmla="*/ 998926 w 998926"/>
                <a:gd name="connsiteY2" fmla="*/ 741999 h 772873"/>
                <a:gd name="connsiteX0" fmla="*/ 51267 w 1012532"/>
                <a:gd name="connsiteY0" fmla="*/ 772873 h 772873"/>
                <a:gd name="connsiteX1" fmla="*/ 87420 w 1012532"/>
                <a:gd name="connsiteY1" fmla="*/ 31 h 772873"/>
                <a:gd name="connsiteX2" fmla="*/ 1012532 w 1012532"/>
                <a:gd name="connsiteY2" fmla="*/ 741999 h 772873"/>
                <a:gd name="connsiteX0" fmla="*/ 15893 w 977158"/>
                <a:gd name="connsiteY0" fmla="*/ 772971 h 772971"/>
                <a:gd name="connsiteX1" fmla="*/ 52046 w 977158"/>
                <a:gd name="connsiteY1" fmla="*/ 129 h 772971"/>
                <a:gd name="connsiteX2" fmla="*/ 977158 w 977158"/>
                <a:gd name="connsiteY2" fmla="*/ 742097 h 772971"/>
                <a:gd name="connsiteX0" fmla="*/ 27224 w 988489"/>
                <a:gd name="connsiteY0" fmla="*/ 772972 h 772972"/>
                <a:gd name="connsiteX1" fmla="*/ 41001 w 988489"/>
                <a:gd name="connsiteY1" fmla="*/ 129 h 772972"/>
                <a:gd name="connsiteX2" fmla="*/ 988489 w 988489"/>
                <a:gd name="connsiteY2" fmla="*/ 742098 h 772972"/>
                <a:gd name="connsiteX0" fmla="*/ 10707 w 971972"/>
                <a:gd name="connsiteY0" fmla="*/ 773589 h 773589"/>
                <a:gd name="connsiteX1" fmla="*/ 24484 w 971972"/>
                <a:gd name="connsiteY1" fmla="*/ 746 h 773589"/>
                <a:gd name="connsiteX2" fmla="*/ 971972 w 971972"/>
                <a:gd name="connsiteY2" fmla="*/ 742715 h 773589"/>
                <a:gd name="connsiteX0" fmla="*/ 65913 w 1027178"/>
                <a:gd name="connsiteY0" fmla="*/ 772855 h 792400"/>
                <a:gd name="connsiteX1" fmla="*/ 79690 w 1027178"/>
                <a:gd name="connsiteY1" fmla="*/ 12 h 792400"/>
                <a:gd name="connsiteX2" fmla="*/ 1027178 w 1027178"/>
                <a:gd name="connsiteY2" fmla="*/ 792401 h 792400"/>
                <a:gd name="connsiteX0" fmla="*/ 65913 w 1027178"/>
                <a:gd name="connsiteY0" fmla="*/ 772854 h 792400"/>
                <a:gd name="connsiteX1" fmla="*/ 79690 w 1027178"/>
                <a:gd name="connsiteY1" fmla="*/ 11 h 792400"/>
                <a:gd name="connsiteX2" fmla="*/ 1027178 w 1027178"/>
                <a:gd name="connsiteY2" fmla="*/ 792400 h 792400"/>
                <a:gd name="connsiteX0" fmla="*/ 18248 w 979513"/>
                <a:gd name="connsiteY0" fmla="*/ 772854 h 792400"/>
                <a:gd name="connsiteX1" fmla="*/ 32025 w 979513"/>
                <a:gd name="connsiteY1" fmla="*/ 11 h 792400"/>
                <a:gd name="connsiteX2" fmla="*/ 979513 w 979513"/>
                <a:gd name="connsiteY2" fmla="*/ 792400 h 79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13" h="792400">
                  <a:moveTo>
                    <a:pt x="18248" y="772854"/>
                  </a:moveTo>
                  <a:cubicBezTo>
                    <a:pt x="-435" y="766992"/>
                    <a:pt x="-16305" y="-3247"/>
                    <a:pt x="32025" y="11"/>
                  </a:cubicBezTo>
                  <a:cubicBezTo>
                    <a:pt x="80355" y="3269"/>
                    <a:pt x="298447" y="763092"/>
                    <a:pt x="979513" y="792400"/>
                  </a:cubicBezTo>
                </a:path>
              </a:pathLst>
            </a:custGeom>
            <a:solidFill>
              <a:srgbClr val="FF0000">
                <a:alpha val="80000"/>
              </a:srgbClr>
            </a:solidFill>
            <a:ln>
              <a:solidFill>
                <a:srgbClr val="00FF00">
                  <a:alpha val="9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flipH="1">
              <a:off x="2740513" y="4059858"/>
              <a:ext cx="1136599" cy="598782"/>
            </a:xfrm>
            <a:custGeom>
              <a:avLst/>
              <a:gdLst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0 w 3657600"/>
                <a:gd name="connsiteY0" fmla="*/ 3108962 h 3108962"/>
                <a:gd name="connsiteX1" fmla="*/ 1871004 w 3657600"/>
                <a:gd name="connsiteY1" fmla="*/ 2 h 3108962"/>
                <a:gd name="connsiteX2" fmla="*/ 3657600 w 3657600"/>
                <a:gd name="connsiteY2" fmla="*/ 3094895 h 3108962"/>
                <a:gd name="connsiteX0" fmla="*/ 74002 w 1818436"/>
                <a:gd name="connsiteY0" fmla="*/ 3108962 h 3108962"/>
                <a:gd name="connsiteX1" fmla="*/ 31840 w 1818436"/>
                <a:gd name="connsiteY1" fmla="*/ 2 h 3108962"/>
                <a:gd name="connsiteX2" fmla="*/ 1818436 w 1818436"/>
                <a:gd name="connsiteY2" fmla="*/ 3094895 h 3108962"/>
                <a:gd name="connsiteX0" fmla="*/ 164977 w 1909411"/>
                <a:gd name="connsiteY0" fmla="*/ 3108962 h 3108962"/>
                <a:gd name="connsiteX1" fmla="*/ 122815 w 1909411"/>
                <a:gd name="connsiteY1" fmla="*/ 2 h 3108962"/>
                <a:gd name="connsiteX2" fmla="*/ 1909411 w 1909411"/>
                <a:gd name="connsiteY2" fmla="*/ 3094895 h 3108962"/>
                <a:gd name="connsiteX0" fmla="*/ 800 w 1745234"/>
                <a:gd name="connsiteY0" fmla="*/ 1008139 h 1008139"/>
                <a:gd name="connsiteX1" fmla="*/ 585172 w 1745234"/>
                <a:gd name="connsiteY1" fmla="*/ 5 h 1008139"/>
                <a:gd name="connsiteX2" fmla="*/ 1745234 w 1745234"/>
                <a:gd name="connsiteY2" fmla="*/ 994072 h 1008139"/>
                <a:gd name="connsiteX0" fmla="*/ 774 w 1745208"/>
                <a:gd name="connsiteY0" fmla="*/ 1008286 h 1008286"/>
                <a:gd name="connsiteX1" fmla="*/ 585146 w 1745208"/>
                <a:gd name="connsiteY1" fmla="*/ 152 h 1008286"/>
                <a:gd name="connsiteX2" fmla="*/ 1745208 w 1745208"/>
                <a:gd name="connsiteY2" fmla="*/ 994219 h 1008286"/>
                <a:gd name="connsiteX0" fmla="*/ 25867 w 1311588"/>
                <a:gd name="connsiteY0" fmla="*/ 991328 h 994068"/>
                <a:gd name="connsiteX1" fmla="*/ 151526 w 1311588"/>
                <a:gd name="connsiteY1" fmla="*/ 1 h 994068"/>
                <a:gd name="connsiteX2" fmla="*/ 1311588 w 1311588"/>
                <a:gd name="connsiteY2" fmla="*/ 994068 h 994068"/>
                <a:gd name="connsiteX0" fmla="*/ 25867 w 1311588"/>
                <a:gd name="connsiteY0" fmla="*/ 991328 h 994068"/>
                <a:gd name="connsiteX1" fmla="*/ 151526 w 1311588"/>
                <a:gd name="connsiteY1" fmla="*/ 1 h 994068"/>
                <a:gd name="connsiteX2" fmla="*/ 1311588 w 1311588"/>
                <a:gd name="connsiteY2" fmla="*/ 994068 h 994068"/>
                <a:gd name="connsiteX0" fmla="*/ 2470 w 1288191"/>
                <a:gd name="connsiteY0" fmla="*/ 806455 h 809195"/>
                <a:gd name="connsiteX1" fmla="*/ 284762 w 1288191"/>
                <a:gd name="connsiteY1" fmla="*/ 1 h 809195"/>
                <a:gd name="connsiteX2" fmla="*/ 1288191 w 1288191"/>
                <a:gd name="connsiteY2" fmla="*/ 809195 h 809195"/>
                <a:gd name="connsiteX0" fmla="*/ 131891 w 1059592"/>
                <a:gd name="connsiteY0" fmla="*/ 840095 h 840095"/>
                <a:gd name="connsiteX1" fmla="*/ 56163 w 1059592"/>
                <a:gd name="connsiteY1" fmla="*/ 27 h 840095"/>
                <a:gd name="connsiteX2" fmla="*/ 1059592 w 1059592"/>
                <a:gd name="connsiteY2" fmla="*/ 809221 h 840095"/>
                <a:gd name="connsiteX0" fmla="*/ 71225 w 998926"/>
                <a:gd name="connsiteY0" fmla="*/ 772873 h 772873"/>
                <a:gd name="connsiteX1" fmla="*/ 73814 w 998926"/>
                <a:gd name="connsiteY1" fmla="*/ 31 h 772873"/>
                <a:gd name="connsiteX2" fmla="*/ 998926 w 998926"/>
                <a:gd name="connsiteY2" fmla="*/ 741999 h 772873"/>
                <a:gd name="connsiteX0" fmla="*/ 51267 w 1012532"/>
                <a:gd name="connsiteY0" fmla="*/ 772873 h 772873"/>
                <a:gd name="connsiteX1" fmla="*/ 87420 w 1012532"/>
                <a:gd name="connsiteY1" fmla="*/ 31 h 772873"/>
                <a:gd name="connsiteX2" fmla="*/ 1012532 w 1012532"/>
                <a:gd name="connsiteY2" fmla="*/ 741999 h 772873"/>
                <a:gd name="connsiteX0" fmla="*/ 15893 w 977158"/>
                <a:gd name="connsiteY0" fmla="*/ 772971 h 772971"/>
                <a:gd name="connsiteX1" fmla="*/ 52046 w 977158"/>
                <a:gd name="connsiteY1" fmla="*/ 129 h 772971"/>
                <a:gd name="connsiteX2" fmla="*/ 977158 w 977158"/>
                <a:gd name="connsiteY2" fmla="*/ 742097 h 772971"/>
                <a:gd name="connsiteX0" fmla="*/ 27224 w 988489"/>
                <a:gd name="connsiteY0" fmla="*/ 772972 h 772972"/>
                <a:gd name="connsiteX1" fmla="*/ 41001 w 988489"/>
                <a:gd name="connsiteY1" fmla="*/ 129 h 772972"/>
                <a:gd name="connsiteX2" fmla="*/ 988489 w 988489"/>
                <a:gd name="connsiteY2" fmla="*/ 742098 h 772972"/>
                <a:gd name="connsiteX0" fmla="*/ 10707 w 971972"/>
                <a:gd name="connsiteY0" fmla="*/ 773589 h 773589"/>
                <a:gd name="connsiteX1" fmla="*/ 24484 w 971972"/>
                <a:gd name="connsiteY1" fmla="*/ 746 h 773589"/>
                <a:gd name="connsiteX2" fmla="*/ 971972 w 971972"/>
                <a:gd name="connsiteY2" fmla="*/ 742715 h 773589"/>
                <a:gd name="connsiteX0" fmla="*/ 65913 w 1027178"/>
                <a:gd name="connsiteY0" fmla="*/ 772855 h 792400"/>
                <a:gd name="connsiteX1" fmla="*/ 79690 w 1027178"/>
                <a:gd name="connsiteY1" fmla="*/ 12 h 792400"/>
                <a:gd name="connsiteX2" fmla="*/ 1027178 w 1027178"/>
                <a:gd name="connsiteY2" fmla="*/ 792401 h 792400"/>
                <a:gd name="connsiteX0" fmla="*/ 65913 w 1027178"/>
                <a:gd name="connsiteY0" fmla="*/ 772854 h 792400"/>
                <a:gd name="connsiteX1" fmla="*/ 79690 w 1027178"/>
                <a:gd name="connsiteY1" fmla="*/ 11 h 792400"/>
                <a:gd name="connsiteX2" fmla="*/ 1027178 w 1027178"/>
                <a:gd name="connsiteY2" fmla="*/ 792400 h 792400"/>
                <a:gd name="connsiteX0" fmla="*/ 18248 w 979513"/>
                <a:gd name="connsiteY0" fmla="*/ 772854 h 792400"/>
                <a:gd name="connsiteX1" fmla="*/ 32025 w 979513"/>
                <a:gd name="connsiteY1" fmla="*/ 11 h 792400"/>
                <a:gd name="connsiteX2" fmla="*/ 979513 w 979513"/>
                <a:gd name="connsiteY2" fmla="*/ 792400 h 79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13" h="792400">
                  <a:moveTo>
                    <a:pt x="18248" y="772854"/>
                  </a:moveTo>
                  <a:cubicBezTo>
                    <a:pt x="-435" y="766992"/>
                    <a:pt x="-16305" y="-3247"/>
                    <a:pt x="32025" y="11"/>
                  </a:cubicBezTo>
                  <a:cubicBezTo>
                    <a:pt x="80355" y="3269"/>
                    <a:pt x="298447" y="763092"/>
                    <a:pt x="979513" y="792400"/>
                  </a:cubicBezTo>
                </a:path>
              </a:pathLst>
            </a:custGeom>
            <a:solidFill>
              <a:srgbClr val="0000CC">
                <a:alpha val="80000"/>
              </a:srgbClr>
            </a:solidFill>
            <a:ln>
              <a:solidFill>
                <a:srgbClr val="00FF00">
                  <a:alpha val="9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22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prisoner is on trial and you are on the jury.  The jury’s task is to assume </a:t>
            </a:r>
            <a:r>
              <a:rPr lang="en-US" dirty="0" smtClean="0"/>
              <a:t>that the </a:t>
            </a:r>
            <a:r>
              <a:rPr lang="en-US" dirty="0"/>
              <a:t>accused is innocent, but if there is enough evidence, the jury needs </a:t>
            </a:r>
            <a:r>
              <a:rPr lang="en-US" dirty="0" smtClean="0"/>
              <a:t>to convict </a:t>
            </a:r>
            <a:r>
              <a:rPr lang="en-US" dirty="0"/>
              <a:t>him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trial, what is the null hypothesis?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prisoner is innocent (or not guilty).</a:t>
            </a:r>
          </a:p>
          <a:p>
            <a:r>
              <a:rPr lang="en-US" dirty="0"/>
              <a:t>What is the alternate hypothesis?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	The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prisoner is guilty.</a:t>
            </a:r>
          </a:p>
        </p:txBody>
      </p:sp>
    </p:spTree>
    <p:extLst>
      <p:ext uri="{BB962C8B-B14F-4D97-AF65-F5344CB8AC3E}">
        <p14:creationId xmlns:p14="http://schemas.microsoft.com/office/powerpoint/2010/main" val="188426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What are the possible ways of the jury coming to an incorrect verdict?</a:t>
            </a:r>
          </a:p>
          <a:p>
            <a:pPr marL="0" indent="0">
              <a:buNone/>
            </a:pPr>
            <a:r>
              <a:rPr lang="en-US" sz="2400" dirty="0" smtClean="0"/>
              <a:t>◘ If </a:t>
            </a:r>
            <a:r>
              <a:rPr lang="en-US" sz="2400" dirty="0"/>
              <a:t>the prisoner is innocent, and the jury gives a ‘guilty’ verdict.</a:t>
            </a:r>
          </a:p>
          <a:p>
            <a:pPr marL="0" indent="0">
              <a:buNone/>
            </a:pPr>
            <a:r>
              <a:rPr lang="en-US" sz="2400" dirty="0" smtClean="0"/>
              <a:t>◘ If </a:t>
            </a:r>
            <a:r>
              <a:rPr lang="en-US" sz="2400" dirty="0"/>
              <a:t>the prisoner is guilty, and the jury gives an ‘innocent’ verdict.</a:t>
            </a:r>
          </a:p>
          <a:p>
            <a:pPr marL="0" indent="0">
              <a:buNone/>
            </a:pPr>
            <a:r>
              <a:rPr lang="en-US" sz="2400" dirty="0"/>
              <a:t>Which one is Type I and which one Type II?</a:t>
            </a:r>
          </a:p>
          <a:p>
            <a:pPr marL="0" indent="0">
              <a:buNone/>
            </a:pPr>
            <a:r>
              <a:rPr lang="en-US" sz="2400" dirty="0"/>
              <a:t>First one is Type I because null hypothesis actually was correct but </a:t>
            </a:r>
            <a:r>
              <a:rPr lang="en-US" sz="2400" dirty="0" smtClean="0"/>
              <a:t>rejected incorrectly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Second one is Type II because null hypothesis was false but was accepted </a:t>
            </a:r>
            <a:r>
              <a:rPr lang="en-US" sz="2400" dirty="0" smtClean="0"/>
              <a:t>incorrectly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What is the Power of the test?</a:t>
            </a:r>
          </a:p>
          <a:p>
            <a:pPr marL="0" indent="0">
              <a:buNone/>
            </a:pPr>
            <a:r>
              <a:rPr lang="en-US" sz="2400" dirty="0"/>
              <a:t>Since it is opposite of Type II, it will be finding the prisoner guilty when the </a:t>
            </a:r>
            <a:r>
              <a:rPr lang="en-US" sz="2400" dirty="0" smtClean="0"/>
              <a:t> prisoner </a:t>
            </a:r>
            <a:r>
              <a:rPr lang="en-US" sz="2400" dirty="0"/>
              <a:t>is actually guilty, i.e., rejecting the null hypothesis correctly.</a:t>
            </a:r>
          </a:p>
        </p:txBody>
      </p:sp>
    </p:spTree>
    <p:extLst>
      <p:ext uri="{BB962C8B-B14F-4D97-AF65-F5344CB8AC3E}">
        <p14:creationId xmlns:p14="http://schemas.microsoft.com/office/powerpoint/2010/main" val="13684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Test Statistics for Inferential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Inferential techniques (Confidence Intervals and </a:t>
            </a:r>
            <a:r>
              <a:rPr lang="en-US" dirty="0" smtClean="0"/>
              <a:t>Hypothesis Testing</a:t>
            </a:r>
            <a:r>
              <a:rPr lang="en-US" dirty="0"/>
              <a:t>) most commonly use 4 test statistics: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z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 smtClean="0"/>
              <a:t>t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𝜒2</a:t>
            </a:r>
            <a:r>
              <a:rPr lang="en-US" dirty="0"/>
              <a:t> </a:t>
            </a:r>
            <a:r>
              <a:rPr lang="en-US" dirty="0" smtClean="0"/>
              <a:t> (Chi-squared)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3048000" y="2222500"/>
            <a:ext cx="457200" cy="838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3048000" y="3132697"/>
            <a:ext cx="457200" cy="156966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08400" y="2229703"/>
            <a:ext cx="5250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Closely related to Sampling Distribution of </a:t>
            </a:r>
            <a:r>
              <a:rPr lang="en-US" sz="2400" b="1" dirty="0"/>
              <a:t>Means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8400" y="3132697"/>
            <a:ext cx="52502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</a:t>
            </a:r>
            <a:r>
              <a:rPr lang="en-US" sz="2400" dirty="0" smtClean="0"/>
              <a:t>  Closely </a:t>
            </a:r>
            <a:r>
              <a:rPr lang="en-US" sz="2400" dirty="0"/>
              <a:t>related to Sampling Distribution of </a:t>
            </a:r>
            <a:r>
              <a:rPr lang="en-US" sz="2400" b="1" dirty="0" smtClean="0"/>
              <a:t>Variances</a:t>
            </a:r>
          </a:p>
          <a:p>
            <a:endParaRPr lang="en-US" sz="2400" b="1" dirty="0"/>
          </a:p>
          <a:p>
            <a:r>
              <a:rPr lang="en-US" sz="2400" dirty="0" smtClean="0"/>
              <a:t>• Derived </a:t>
            </a:r>
            <a:r>
              <a:rPr lang="en-US" sz="2400" dirty="0"/>
              <a:t>from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413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885" y="647914"/>
            <a:ext cx="4571429" cy="34285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26814" y="4615934"/>
            <a:ext cx="7243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TWO-SAMPLE </a:t>
            </a:r>
            <a:r>
              <a:rPr lang="en-US" sz="4000" b="1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t-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TEST FOR MEANS</a:t>
            </a:r>
            <a:endParaRPr 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80" y="177421"/>
            <a:ext cx="86614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• Do two samples come from the same population?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• If they come from different populations, what is the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difference in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the means of the two populations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</a:p>
          <a:p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Does the average cost of a two-bedroom flat differ between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Bengaluru and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Hyderabad?  What is the difference?</a:t>
            </a:r>
          </a:p>
          <a:p>
            <a:pPr marL="800100" lvl="1" indent="-3429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What is the difference in the strength of steel produced under two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different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temperatures?</a:t>
            </a:r>
          </a:p>
          <a:p>
            <a:pPr marL="800100" lvl="1" indent="-3429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Does the effectiveness of Head &amp; Shoulders anti-dandruff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shampoo differ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from Pantene anti-dandruff shampoo?</a:t>
            </a:r>
          </a:p>
          <a:p>
            <a:pPr marL="800100" lvl="1" indent="-3429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What is the difference in the productivity of men and women on an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assembly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line under certain conditions?</a:t>
            </a:r>
          </a:p>
          <a:p>
            <a:pPr marL="800100" lvl="1" indent="-3429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Does an antibiotic affect the efficacy of another drug being taken by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patient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21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Considering variations in samples, how far away from 7/10</a:t>
            </a:r>
          </a:p>
          <a:p>
            <a:pPr marL="0" indent="0">
              <a:buNone/>
            </a:pPr>
            <a:r>
              <a:rPr lang="en-US" dirty="0"/>
              <a:t>is acceptable to you as expected variation and when do </a:t>
            </a:r>
            <a:r>
              <a:rPr lang="en-US" dirty="0" smtClean="0"/>
              <a:t>you say </a:t>
            </a:r>
            <a:r>
              <a:rPr lang="en-US" dirty="0"/>
              <a:t>“enough is enough; this is too far”?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568" y="2811981"/>
            <a:ext cx="3892959" cy="2462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4232" y="556399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Claim or Expectation, say, mean score = 7 /10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55867" y="2903454"/>
            <a:ext cx="3607" cy="231485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7757" y="3563332"/>
            <a:ext cx="39029" cy="155542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65636" y="4506012"/>
            <a:ext cx="0" cy="57641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1089061" y="3240910"/>
            <a:ext cx="5657379" cy="92573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1089061" y="4166647"/>
            <a:ext cx="5358210" cy="386499"/>
          </a:xfrm>
          <a:prstGeom prst="curvedConnector3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flipV="1">
            <a:off x="1197204" y="4935619"/>
            <a:ext cx="4968432" cy="98115"/>
          </a:xfrm>
          <a:prstGeom prst="curved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225" y="2841780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Far ?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59225" y="3805811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66"/>
                </a:solidFill>
              </a:rPr>
              <a:t>This Far ?</a:t>
            </a:r>
            <a:endParaRPr lang="en-IN" dirty="0">
              <a:solidFill>
                <a:srgbClr val="FF006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225" y="4800010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This Far ?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0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Two-sample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Paired Data</a:t>
            </a:r>
          </a:p>
          <a:p>
            <a:pPr marL="457200" lvl="1" indent="0">
              <a:buNone/>
            </a:pPr>
            <a:r>
              <a:rPr lang="en-US" dirty="0"/>
              <a:t>– You have two sets of data, where there is a </a:t>
            </a:r>
            <a:r>
              <a:rPr lang="en-US" dirty="0" smtClean="0"/>
              <a:t>natural </a:t>
            </a:r>
            <a:r>
              <a:rPr lang="en-US" dirty="0"/>
              <a:t>pairing in the elements.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smtClean="0"/>
              <a:t>Blood Pressure </a:t>
            </a:r>
            <a:r>
              <a:rPr lang="en-US" dirty="0" smtClean="0"/>
              <a:t>-</a:t>
            </a:r>
            <a:r>
              <a:rPr lang="en-US" dirty="0" smtClean="0"/>
              <a:t> from </a:t>
            </a:r>
            <a:r>
              <a:rPr lang="en-US" dirty="0"/>
              <a:t>30 people – one from before a treatment </a:t>
            </a:r>
            <a:r>
              <a:rPr lang="en-US" dirty="0" smtClean="0"/>
              <a:t> and other from after treatment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Unpaired Data</a:t>
            </a:r>
          </a:p>
          <a:p>
            <a:pPr marL="457200" lvl="1" indent="0">
              <a:buNone/>
            </a:pPr>
            <a:r>
              <a:rPr lang="en-US" dirty="0" smtClean="0"/>
              <a:t>– </a:t>
            </a:r>
            <a:r>
              <a:rPr lang="en-US" dirty="0"/>
              <a:t>Comparing apartment costs from two cities</a:t>
            </a:r>
          </a:p>
          <a:p>
            <a:pPr marL="457200" lvl="1" indent="0">
              <a:buNone/>
            </a:pPr>
            <a:r>
              <a:rPr lang="en-US" dirty="0"/>
              <a:t>– Two data sets of different length</a:t>
            </a:r>
          </a:p>
          <a:p>
            <a:pPr marL="457200" lvl="1" indent="0">
              <a:buNone/>
            </a:pPr>
            <a:r>
              <a:rPr lang="en-US" dirty="0"/>
              <a:t>– No Natural pairing</a:t>
            </a:r>
          </a:p>
        </p:txBody>
      </p:sp>
    </p:spTree>
    <p:extLst>
      <p:ext uri="{BB962C8B-B14F-4D97-AF65-F5344CB8AC3E}">
        <p14:creationId xmlns:p14="http://schemas.microsoft.com/office/powerpoint/2010/main" val="25230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Two-Sample t-Test for Paired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When the effects of two alternative treatments is to be compared</a:t>
                </a:r>
                <a:r>
                  <a:rPr lang="en-US" sz="2400" dirty="0"/>
                  <a:t>, sometimes it is possible to make comparisons in pairs, </a:t>
                </a:r>
                <a:r>
                  <a:rPr lang="en-US" sz="2400" dirty="0" smtClean="0"/>
                  <a:t>where</a:t>
                </a:r>
                <a:r>
                  <a:rPr lang="en-US" sz="2400" dirty="0"/>
                  <a:t>, e.g., the pair can be the same person at two </a:t>
                </a:r>
                <a:r>
                  <a:rPr lang="en-US" sz="2400" dirty="0" smtClean="0"/>
                  <a:t>different occasions </a:t>
                </a:r>
                <a:r>
                  <a:rPr lang="en-US" sz="2400" dirty="0"/>
                  <a:t>or matched pairs where they are alike in all respects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To study if their means are the same – we can create a new </a:t>
                </a:r>
                <a:r>
                  <a:rPr lang="en-US" sz="2400" dirty="0" smtClean="0"/>
                  <a:t>data set </a:t>
                </a:r>
                <a:r>
                  <a:rPr lang="en-US" sz="2400" dirty="0"/>
                  <a:t>from the difference of the individual data points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</a:t>
                </a:r>
                <a:r>
                  <a:rPr lang="en-US" sz="2000" dirty="0"/>
                  <a:t>can then look at how far away from zero is the mean </a:t>
                </a:r>
                <a:r>
                  <a:rPr lang="en-US" sz="2000" dirty="0" smtClean="0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9" t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Two-Sample t-Test for Paired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Yoga guru suggests that meditation increases </a:t>
            </a:r>
            <a:r>
              <a:rPr lang="en-US" dirty="0" smtClean="0"/>
              <a:t>concentration</a:t>
            </a:r>
            <a:r>
              <a:rPr lang="en-US" dirty="0"/>
              <a:t>. </a:t>
            </a:r>
            <a:r>
              <a:rPr lang="en-US" dirty="0" smtClean="0"/>
              <a:t>To test </a:t>
            </a:r>
            <a:r>
              <a:rPr lang="en-US" dirty="0"/>
              <a:t>this hypothesis, you get 12 volunteers and get them </a:t>
            </a:r>
            <a:r>
              <a:rPr lang="en-US" dirty="0" smtClean="0"/>
              <a:t>to complete </a:t>
            </a:r>
            <a:r>
              <a:rPr lang="en-US" dirty="0"/>
              <a:t>a puzzle and you measure the time taken for </a:t>
            </a:r>
            <a:r>
              <a:rPr lang="en-US" dirty="0" smtClean="0"/>
              <a:t>completing </a:t>
            </a:r>
            <a:r>
              <a:rPr lang="en-US" dirty="0"/>
              <a:t>the puzzle. The next day, you put them through a </a:t>
            </a:r>
            <a:r>
              <a:rPr lang="en-US" dirty="0" smtClean="0"/>
              <a:t>30 minute </a:t>
            </a:r>
            <a:r>
              <a:rPr lang="en-US" dirty="0"/>
              <a:t>meditation routine and have them complete </a:t>
            </a:r>
            <a:r>
              <a:rPr lang="en-US" dirty="0" smtClean="0"/>
              <a:t>another puzzle </a:t>
            </a:r>
            <a:r>
              <a:rPr lang="en-US" dirty="0"/>
              <a:t>of similar difficulty. The time taken for completion is </a:t>
            </a:r>
            <a:r>
              <a:rPr lang="en-US" dirty="0" smtClean="0"/>
              <a:t>measured </a:t>
            </a:r>
            <a:r>
              <a:rPr lang="en-US" dirty="0"/>
              <a:t>again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want to test at 5% Significance Level (or </a:t>
            </a:r>
            <a:r>
              <a:rPr lang="en-US" dirty="0" smtClean="0"/>
              <a:t>95% Confidence Level</a:t>
            </a:r>
            <a:r>
              <a:rPr lang="en-US" dirty="0"/>
              <a:t>) if the time taken is shorter after meditation.</a:t>
            </a:r>
          </a:p>
        </p:txBody>
      </p:sp>
    </p:spTree>
    <p:extLst>
      <p:ext uri="{BB962C8B-B14F-4D97-AF65-F5344CB8AC3E}">
        <p14:creationId xmlns:p14="http://schemas.microsoft.com/office/powerpoint/2010/main" val="14584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Yoga Paired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6" y="1147203"/>
            <a:ext cx="8799423" cy="4941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07762" y="1282700"/>
            <a:ext cx="6102350" cy="5111750"/>
            <a:chOff x="1555750" y="914400"/>
            <a:chExt cx="6413500" cy="5645150"/>
          </a:xfrm>
        </p:grpSpPr>
        <p:sp>
          <p:nvSpPr>
            <p:cNvPr id="5" name="object 75"/>
            <p:cNvSpPr/>
            <p:nvPr/>
          </p:nvSpPr>
          <p:spPr>
            <a:xfrm>
              <a:off x="1562100" y="914400"/>
              <a:ext cx="6400800" cy="352425"/>
            </a:xfrm>
            <a:custGeom>
              <a:avLst/>
              <a:gdLst/>
              <a:ahLst/>
              <a:cxnLst/>
              <a:rect l="l" t="t" r="r" b="b"/>
              <a:pathLst>
                <a:path w="6400800" h="352425">
                  <a:moveTo>
                    <a:pt x="0" y="352425"/>
                  </a:moveTo>
                  <a:lnTo>
                    <a:pt x="6400800" y="352425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76"/>
            <p:cNvSpPr/>
            <p:nvPr/>
          </p:nvSpPr>
          <p:spPr>
            <a:xfrm>
              <a:off x="1562100" y="1266825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7"/>
            <p:cNvSpPr/>
            <p:nvPr/>
          </p:nvSpPr>
          <p:spPr>
            <a:xfrm>
              <a:off x="3162300" y="1266825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78"/>
            <p:cNvSpPr/>
            <p:nvPr/>
          </p:nvSpPr>
          <p:spPr>
            <a:xfrm>
              <a:off x="4762500" y="1266825"/>
              <a:ext cx="1752600" cy="352425"/>
            </a:xfrm>
            <a:custGeom>
              <a:avLst/>
              <a:gdLst/>
              <a:ahLst/>
              <a:cxnLst/>
              <a:rect l="l" t="t" r="r" b="b"/>
              <a:pathLst>
                <a:path w="1752600" h="352425">
                  <a:moveTo>
                    <a:pt x="0" y="352425"/>
                  </a:moveTo>
                  <a:lnTo>
                    <a:pt x="1752600" y="352425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79"/>
            <p:cNvSpPr/>
            <p:nvPr/>
          </p:nvSpPr>
          <p:spPr>
            <a:xfrm>
              <a:off x="6515100" y="1266825"/>
              <a:ext cx="1447800" cy="352425"/>
            </a:xfrm>
            <a:custGeom>
              <a:avLst/>
              <a:gdLst/>
              <a:ahLst/>
              <a:cxnLst/>
              <a:rect l="l" t="t" r="r" b="b"/>
              <a:pathLst>
                <a:path w="1447800" h="352425">
                  <a:moveTo>
                    <a:pt x="0" y="352425"/>
                  </a:moveTo>
                  <a:lnTo>
                    <a:pt x="1447800" y="35242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80"/>
            <p:cNvSpPr/>
            <p:nvPr/>
          </p:nvSpPr>
          <p:spPr>
            <a:xfrm>
              <a:off x="1562100" y="1619250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81"/>
            <p:cNvSpPr/>
            <p:nvPr/>
          </p:nvSpPr>
          <p:spPr>
            <a:xfrm>
              <a:off x="3162300" y="1619250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82"/>
            <p:cNvSpPr/>
            <p:nvPr/>
          </p:nvSpPr>
          <p:spPr>
            <a:xfrm>
              <a:off x="4762500" y="1619250"/>
              <a:ext cx="1752600" cy="352425"/>
            </a:xfrm>
            <a:custGeom>
              <a:avLst/>
              <a:gdLst/>
              <a:ahLst/>
              <a:cxnLst/>
              <a:rect l="l" t="t" r="r" b="b"/>
              <a:pathLst>
                <a:path w="1752600" h="352425">
                  <a:moveTo>
                    <a:pt x="0" y="352425"/>
                  </a:moveTo>
                  <a:lnTo>
                    <a:pt x="1752600" y="352425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83"/>
            <p:cNvSpPr/>
            <p:nvPr/>
          </p:nvSpPr>
          <p:spPr>
            <a:xfrm>
              <a:off x="6515100" y="1619250"/>
              <a:ext cx="1447800" cy="352425"/>
            </a:xfrm>
            <a:custGeom>
              <a:avLst/>
              <a:gdLst/>
              <a:ahLst/>
              <a:cxnLst/>
              <a:rect l="l" t="t" r="r" b="b"/>
              <a:pathLst>
                <a:path w="1447800" h="352425">
                  <a:moveTo>
                    <a:pt x="0" y="352425"/>
                  </a:moveTo>
                  <a:lnTo>
                    <a:pt x="1447800" y="35242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84"/>
            <p:cNvSpPr/>
            <p:nvPr/>
          </p:nvSpPr>
          <p:spPr>
            <a:xfrm>
              <a:off x="1562100" y="1971675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85"/>
            <p:cNvSpPr/>
            <p:nvPr/>
          </p:nvSpPr>
          <p:spPr>
            <a:xfrm>
              <a:off x="3162300" y="1971675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86"/>
            <p:cNvSpPr/>
            <p:nvPr/>
          </p:nvSpPr>
          <p:spPr>
            <a:xfrm>
              <a:off x="4762500" y="1971675"/>
              <a:ext cx="1752600" cy="352425"/>
            </a:xfrm>
            <a:custGeom>
              <a:avLst/>
              <a:gdLst/>
              <a:ahLst/>
              <a:cxnLst/>
              <a:rect l="l" t="t" r="r" b="b"/>
              <a:pathLst>
                <a:path w="1752600" h="352425">
                  <a:moveTo>
                    <a:pt x="0" y="352425"/>
                  </a:moveTo>
                  <a:lnTo>
                    <a:pt x="1752600" y="352425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87"/>
            <p:cNvSpPr/>
            <p:nvPr/>
          </p:nvSpPr>
          <p:spPr>
            <a:xfrm>
              <a:off x="6515100" y="1971675"/>
              <a:ext cx="1447800" cy="352425"/>
            </a:xfrm>
            <a:custGeom>
              <a:avLst/>
              <a:gdLst/>
              <a:ahLst/>
              <a:cxnLst/>
              <a:rect l="l" t="t" r="r" b="b"/>
              <a:pathLst>
                <a:path w="1447800" h="352425">
                  <a:moveTo>
                    <a:pt x="0" y="352425"/>
                  </a:moveTo>
                  <a:lnTo>
                    <a:pt x="1447800" y="35242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88"/>
            <p:cNvSpPr/>
            <p:nvPr/>
          </p:nvSpPr>
          <p:spPr>
            <a:xfrm>
              <a:off x="1562100" y="2324100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89"/>
            <p:cNvSpPr/>
            <p:nvPr/>
          </p:nvSpPr>
          <p:spPr>
            <a:xfrm>
              <a:off x="3162300" y="2324100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90"/>
            <p:cNvSpPr/>
            <p:nvPr/>
          </p:nvSpPr>
          <p:spPr>
            <a:xfrm>
              <a:off x="4762500" y="2324100"/>
              <a:ext cx="1752600" cy="352425"/>
            </a:xfrm>
            <a:custGeom>
              <a:avLst/>
              <a:gdLst/>
              <a:ahLst/>
              <a:cxnLst/>
              <a:rect l="l" t="t" r="r" b="b"/>
              <a:pathLst>
                <a:path w="1752600" h="352425">
                  <a:moveTo>
                    <a:pt x="0" y="352425"/>
                  </a:moveTo>
                  <a:lnTo>
                    <a:pt x="1752600" y="352425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91"/>
            <p:cNvSpPr/>
            <p:nvPr/>
          </p:nvSpPr>
          <p:spPr>
            <a:xfrm>
              <a:off x="6515100" y="2324100"/>
              <a:ext cx="1447800" cy="352425"/>
            </a:xfrm>
            <a:custGeom>
              <a:avLst/>
              <a:gdLst/>
              <a:ahLst/>
              <a:cxnLst/>
              <a:rect l="l" t="t" r="r" b="b"/>
              <a:pathLst>
                <a:path w="1447800" h="352425">
                  <a:moveTo>
                    <a:pt x="0" y="352425"/>
                  </a:moveTo>
                  <a:lnTo>
                    <a:pt x="1447800" y="35242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92"/>
            <p:cNvSpPr/>
            <p:nvPr/>
          </p:nvSpPr>
          <p:spPr>
            <a:xfrm>
              <a:off x="1562100" y="2676525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93"/>
            <p:cNvSpPr/>
            <p:nvPr/>
          </p:nvSpPr>
          <p:spPr>
            <a:xfrm>
              <a:off x="3162300" y="2676525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94"/>
            <p:cNvSpPr/>
            <p:nvPr/>
          </p:nvSpPr>
          <p:spPr>
            <a:xfrm>
              <a:off x="4762500" y="2676525"/>
              <a:ext cx="1752600" cy="352425"/>
            </a:xfrm>
            <a:custGeom>
              <a:avLst/>
              <a:gdLst/>
              <a:ahLst/>
              <a:cxnLst/>
              <a:rect l="l" t="t" r="r" b="b"/>
              <a:pathLst>
                <a:path w="1752600" h="352425">
                  <a:moveTo>
                    <a:pt x="0" y="352425"/>
                  </a:moveTo>
                  <a:lnTo>
                    <a:pt x="1752600" y="352425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95"/>
            <p:cNvSpPr/>
            <p:nvPr/>
          </p:nvSpPr>
          <p:spPr>
            <a:xfrm>
              <a:off x="6515100" y="2676525"/>
              <a:ext cx="1447800" cy="352425"/>
            </a:xfrm>
            <a:custGeom>
              <a:avLst/>
              <a:gdLst/>
              <a:ahLst/>
              <a:cxnLst/>
              <a:rect l="l" t="t" r="r" b="b"/>
              <a:pathLst>
                <a:path w="1447800" h="352425">
                  <a:moveTo>
                    <a:pt x="0" y="352425"/>
                  </a:moveTo>
                  <a:lnTo>
                    <a:pt x="1447800" y="35242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96"/>
            <p:cNvSpPr/>
            <p:nvPr/>
          </p:nvSpPr>
          <p:spPr>
            <a:xfrm>
              <a:off x="1562100" y="3028950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97"/>
            <p:cNvSpPr/>
            <p:nvPr/>
          </p:nvSpPr>
          <p:spPr>
            <a:xfrm>
              <a:off x="3162300" y="3028950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98"/>
            <p:cNvSpPr/>
            <p:nvPr/>
          </p:nvSpPr>
          <p:spPr>
            <a:xfrm>
              <a:off x="4762500" y="3028950"/>
              <a:ext cx="1752600" cy="352425"/>
            </a:xfrm>
            <a:custGeom>
              <a:avLst/>
              <a:gdLst/>
              <a:ahLst/>
              <a:cxnLst/>
              <a:rect l="l" t="t" r="r" b="b"/>
              <a:pathLst>
                <a:path w="1752600" h="352425">
                  <a:moveTo>
                    <a:pt x="0" y="352425"/>
                  </a:moveTo>
                  <a:lnTo>
                    <a:pt x="1752600" y="352425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99"/>
            <p:cNvSpPr/>
            <p:nvPr/>
          </p:nvSpPr>
          <p:spPr>
            <a:xfrm>
              <a:off x="6515100" y="3028950"/>
              <a:ext cx="1447800" cy="352425"/>
            </a:xfrm>
            <a:custGeom>
              <a:avLst/>
              <a:gdLst/>
              <a:ahLst/>
              <a:cxnLst/>
              <a:rect l="l" t="t" r="r" b="b"/>
              <a:pathLst>
                <a:path w="1447800" h="352425">
                  <a:moveTo>
                    <a:pt x="0" y="352425"/>
                  </a:moveTo>
                  <a:lnTo>
                    <a:pt x="1447800" y="35242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100"/>
            <p:cNvSpPr/>
            <p:nvPr/>
          </p:nvSpPr>
          <p:spPr>
            <a:xfrm>
              <a:off x="1562100" y="3381375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101"/>
            <p:cNvSpPr/>
            <p:nvPr/>
          </p:nvSpPr>
          <p:spPr>
            <a:xfrm>
              <a:off x="3162300" y="3381375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102"/>
            <p:cNvSpPr/>
            <p:nvPr/>
          </p:nvSpPr>
          <p:spPr>
            <a:xfrm>
              <a:off x="4762500" y="3381375"/>
              <a:ext cx="1752600" cy="352425"/>
            </a:xfrm>
            <a:custGeom>
              <a:avLst/>
              <a:gdLst/>
              <a:ahLst/>
              <a:cxnLst/>
              <a:rect l="l" t="t" r="r" b="b"/>
              <a:pathLst>
                <a:path w="1752600" h="352425">
                  <a:moveTo>
                    <a:pt x="0" y="352425"/>
                  </a:moveTo>
                  <a:lnTo>
                    <a:pt x="1752600" y="352425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103"/>
            <p:cNvSpPr/>
            <p:nvPr/>
          </p:nvSpPr>
          <p:spPr>
            <a:xfrm>
              <a:off x="6515100" y="3381375"/>
              <a:ext cx="1447800" cy="352425"/>
            </a:xfrm>
            <a:custGeom>
              <a:avLst/>
              <a:gdLst/>
              <a:ahLst/>
              <a:cxnLst/>
              <a:rect l="l" t="t" r="r" b="b"/>
              <a:pathLst>
                <a:path w="1447800" h="352425">
                  <a:moveTo>
                    <a:pt x="0" y="352425"/>
                  </a:moveTo>
                  <a:lnTo>
                    <a:pt x="1447800" y="35242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104"/>
            <p:cNvSpPr/>
            <p:nvPr/>
          </p:nvSpPr>
          <p:spPr>
            <a:xfrm>
              <a:off x="1562100" y="3733800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105"/>
            <p:cNvSpPr/>
            <p:nvPr/>
          </p:nvSpPr>
          <p:spPr>
            <a:xfrm>
              <a:off x="3162300" y="3733800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106"/>
            <p:cNvSpPr/>
            <p:nvPr/>
          </p:nvSpPr>
          <p:spPr>
            <a:xfrm>
              <a:off x="4762500" y="3733800"/>
              <a:ext cx="1752600" cy="352425"/>
            </a:xfrm>
            <a:custGeom>
              <a:avLst/>
              <a:gdLst/>
              <a:ahLst/>
              <a:cxnLst/>
              <a:rect l="l" t="t" r="r" b="b"/>
              <a:pathLst>
                <a:path w="1752600" h="352425">
                  <a:moveTo>
                    <a:pt x="0" y="352425"/>
                  </a:moveTo>
                  <a:lnTo>
                    <a:pt x="1752600" y="352425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107"/>
            <p:cNvSpPr/>
            <p:nvPr/>
          </p:nvSpPr>
          <p:spPr>
            <a:xfrm>
              <a:off x="6515100" y="3733800"/>
              <a:ext cx="1447800" cy="352425"/>
            </a:xfrm>
            <a:custGeom>
              <a:avLst/>
              <a:gdLst/>
              <a:ahLst/>
              <a:cxnLst/>
              <a:rect l="l" t="t" r="r" b="b"/>
              <a:pathLst>
                <a:path w="1447800" h="352425">
                  <a:moveTo>
                    <a:pt x="0" y="352425"/>
                  </a:moveTo>
                  <a:lnTo>
                    <a:pt x="1447800" y="35242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108"/>
            <p:cNvSpPr/>
            <p:nvPr/>
          </p:nvSpPr>
          <p:spPr>
            <a:xfrm>
              <a:off x="1562100" y="4086225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109"/>
            <p:cNvSpPr/>
            <p:nvPr/>
          </p:nvSpPr>
          <p:spPr>
            <a:xfrm>
              <a:off x="3162300" y="4086225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" name="object 110"/>
            <p:cNvSpPr/>
            <p:nvPr/>
          </p:nvSpPr>
          <p:spPr>
            <a:xfrm>
              <a:off x="4762500" y="4086225"/>
              <a:ext cx="1752600" cy="352425"/>
            </a:xfrm>
            <a:custGeom>
              <a:avLst/>
              <a:gdLst/>
              <a:ahLst/>
              <a:cxnLst/>
              <a:rect l="l" t="t" r="r" b="b"/>
              <a:pathLst>
                <a:path w="1752600" h="352425">
                  <a:moveTo>
                    <a:pt x="0" y="352425"/>
                  </a:moveTo>
                  <a:lnTo>
                    <a:pt x="1752600" y="352425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111"/>
            <p:cNvSpPr/>
            <p:nvPr/>
          </p:nvSpPr>
          <p:spPr>
            <a:xfrm>
              <a:off x="6515100" y="4086225"/>
              <a:ext cx="1447800" cy="352425"/>
            </a:xfrm>
            <a:custGeom>
              <a:avLst/>
              <a:gdLst/>
              <a:ahLst/>
              <a:cxnLst/>
              <a:rect l="l" t="t" r="r" b="b"/>
              <a:pathLst>
                <a:path w="1447800" h="352425">
                  <a:moveTo>
                    <a:pt x="0" y="352425"/>
                  </a:moveTo>
                  <a:lnTo>
                    <a:pt x="1447800" y="35242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112"/>
            <p:cNvSpPr/>
            <p:nvPr/>
          </p:nvSpPr>
          <p:spPr>
            <a:xfrm>
              <a:off x="1562100" y="4438650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113"/>
            <p:cNvSpPr/>
            <p:nvPr/>
          </p:nvSpPr>
          <p:spPr>
            <a:xfrm>
              <a:off x="3162300" y="4438650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114"/>
            <p:cNvSpPr/>
            <p:nvPr/>
          </p:nvSpPr>
          <p:spPr>
            <a:xfrm>
              <a:off x="4762500" y="4438650"/>
              <a:ext cx="1752600" cy="352425"/>
            </a:xfrm>
            <a:custGeom>
              <a:avLst/>
              <a:gdLst/>
              <a:ahLst/>
              <a:cxnLst/>
              <a:rect l="l" t="t" r="r" b="b"/>
              <a:pathLst>
                <a:path w="1752600" h="352425">
                  <a:moveTo>
                    <a:pt x="0" y="352425"/>
                  </a:moveTo>
                  <a:lnTo>
                    <a:pt x="1752600" y="352425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115"/>
            <p:cNvSpPr/>
            <p:nvPr/>
          </p:nvSpPr>
          <p:spPr>
            <a:xfrm>
              <a:off x="6515100" y="4438650"/>
              <a:ext cx="1447800" cy="352425"/>
            </a:xfrm>
            <a:custGeom>
              <a:avLst/>
              <a:gdLst/>
              <a:ahLst/>
              <a:cxnLst/>
              <a:rect l="l" t="t" r="r" b="b"/>
              <a:pathLst>
                <a:path w="1447800" h="352425">
                  <a:moveTo>
                    <a:pt x="0" y="352425"/>
                  </a:moveTo>
                  <a:lnTo>
                    <a:pt x="1447800" y="35242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116"/>
            <p:cNvSpPr/>
            <p:nvPr/>
          </p:nvSpPr>
          <p:spPr>
            <a:xfrm>
              <a:off x="1562100" y="4791075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117"/>
            <p:cNvSpPr/>
            <p:nvPr/>
          </p:nvSpPr>
          <p:spPr>
            <a:xfrm>
              <a:off x="3162300" y="4791075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118"/>
            <p:cNvSpPr/>
            <p:nvPr/>
          </p:nvSpPr>
          <p:spPr>
            <a:xfrm>
              <a:off x="4762500" y="4791075"/>
              <a:ext cx="1752600" cy="352425"/>
            </a:xfrm>
            <a:custGeom>
              <a:avLst/>
              <a:gdLst/>
              <a:ahLst/>
              <a:cxnLst/>
              <a:rect l="l" t="t" r="r" b="b"/>
              <a:pathLst>
                <a:path w="1752600" h="352425">
                  <a:moveTo>
                    <a:pt x="0" y="352425"/>
                  </a:moveTo>
                  <a:lnTo>
                    <a:pt x="1752600" y="352425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119"/>
            <p:cNvSpPr/>
            <p:nvPr/>
          </p:nvSpPr>
          <p:spPr>
            <a:xfrm>
              <a:off x="6515100" y="4791075"/>
              <a:ext cx="1447800" cy="352425"/>
            </a:xfrm>
            <a:custGeom>
              <a:avLst/>
              <a:gdLst/>
              <a:ahLst/>
              <a:cxnLst/>
              <a:rect l="l" t="t" r="r" b="b"/>
              <a:pathLst>
                <a:path w="1447800" h="352425">
                  <a:moveTo>
                    <a:pt x="0" y="352425"/>
                  </a:moveTo>
                  <a:lnTo>
                    <a:pt x="1447800" y="35242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120"/>
            <p:cNvSpPr/>
            <p:nvPr/>
          </p:nvSpPr>
          <p:spPr>
            <a:xfrm>
              <a:off x="1562100" y="5143500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121"/>
            <p:cNvSpPr/>
            <p:nvPr/>
          </p:nvSpPr>
          <p:spPr>
            <a:xfrm>
              <a:off x="3162300" y="5143500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" name="object 122"/>
            <p:cNvSpPr/>
            <p:nvPr/>
          </p:nvSpPr>
          <p:spPr>
            <a:xfrm>
              <a:off x="4762500" y="5143500"/>
              <a:ext cx="1752600" cy="352425"/>
            </a:xfrm>
            <a:custGeom>
              <a:avLst/>
              <a:gdLst/>
              <a:ahLst/>
              <a:cxnLst/>
              <a:rect l="l" t="t" r="r" b="b"/>
              <a:pathLst>
                <a:path w="1752600" h="352425">
                  <a:moveTo>
                    <a:pt x="0" y="352425"/>
                  </a:moveTo>
                  <a:lnTo>
                    <a:pt x="1752600" y="352425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123"/>
            <p:cNvSpPr/>
            <p:nvPr/>
          </p:nvSpPr>
          <p:spPr>
            <a:xfrm>
              <a:off x="6515100" y="5143500"/>
              <a:ext cx="1447800" cy="352425"/>
            </a:xfrm>
            <a:custGeom>
              <a:avLst/>
              <a:gdLst/>
              <a:ahLst/>
              <a:cxnLst/>
              <a:rect l="l" t="t" r="r" b="b"/>
              <a:pathLst>
                <a:path w="1447800" h="352425">
                  <a:moveTo>
                    <a:pt x="0" y="352425"/>
                  </a:moveTo>
                  <a:lnTo>
                    <a:pt x="1447800" y="35242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" name="object 124"/>
            <p:cNvSpPr/>
            <p:nvPr/>
          </p:nvSpPr>
          <p:spPr>
            <a:xfrm>
              <a:off x="1562100" y="5495925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125"/>
            <p:cNvSpPr/>
            <p:nvPr/>
          </p:nvSpPr>
          <p:spPr>
            <a:xfrm>
              <a:off x="3162300" y="5495925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126"/>
            <p:cNvSpPr/>
            <p:nvPr/>
          </p:nvSpPr>
          <p:spPr>
            <a:xfrm>
              <a:off x="4762500" y="5495925"/>
              <a:ext cx="1752600" cy="352425"/>
            </a:xfrm>
            <a:custGeom>
              <a:avLst/>
              <a:gdLst/>
              <a:ahLst/>
              <a:cxnLst/>
              <a:rect l="l" t="t" r="r" b="b"/>
              <a:pathLst>
                <a:path w="1752600" h="352425">
                  <a:moveTo>
                    <a:pt x="0" y="352425"/>
                  </a:moveTo>
                  <a:lnTo>
                    <a:pt x="1752600" y="352425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127"/>
            <p:cNvSpPr/>
            <p:nvPr/>
          </p:nvSpPr>
          <p:spPr>
            <a:xfrm>
              <a:off x="6515100" y="5495925"/>
              <a:ext cx="1447800" cy="352425"/>
            </a:xfrm>
            <a:custGeom>
              <a:avLst/>
              <a:gdLst/>
              <a:ahLst/>
              <a:cxnLst/>
              <a:rect l="l" t="t" r="r" b="b"/>
              <a:pathLst>
                <a:path w="1447800" h="352425">
                  <a:moveTo>
                    <a:pt x="0" y="352425"/>
                  </a:moveTo>
                  <a:lnTo>
                    <a:pt x="1447800" y="35242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128"/>
            <p:cNvSpPr/>
            <p:nvPr/>
          </p:nvSpPr>
          <p:spPr>
            <a:xfrm>
              <a:off x="1562100" y="5848350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129"/>
            <p:cNvSpPr/>
            <p:nvPr/>
          </p:nvSpPr>
          <p:spPr>
            <a:xfrm>
              <a:off x="3162300" y="5848350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" name="object 130"/>
            <p:cNvSpPr/>
            <p:nvPr/>
          </p:nvSpPr>
          <p:spPr>
            <a:xfrm>
              <a:off x="4762500" y="5848350"/>
              <a:ext cx="1752600" cy="352425"/>
            </a:xfrm>
            <a:custGeom>
              <a:avLst/>
              <a:gdLst/>
              <a:ahLst/>
              <a:cxnLst/>
              <a:rect l="l" t="t" r="r" b="b"/>
              <a:pathLst>
                <a:path w="1752600" h="352425">
                  <a:moveTo>
                    <a:pt x="0" y="352425"/>
                  </a:moveTo>
                  <a:lnTo>
                    <a:pt x="1752600" y="352425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" name="object 131"/>
            <p:cNvSpPr/>
            <p:nvPr/>
          </p:nvSpPr>
          <p:spPr>
            <a:xfrm>
              <a:off x="6515100" y="5848350"/>
              <a:ext cx="1447800" cy="352425"/>
            </a:xfrm>
            <a:custGeom>
              <a:avLst/>
              <a:gdLst/>
              <a:ahLst/>
              <a:cxnLst/>
              <a:rect l="l" t="t" r="r" b="b"/>
              <a:pathLst>
                <a:path w="1447800" h="352425">
                  <a:moveTo>
                    <a:pt x="0" y="352425"/>
                  </a:moveTo>
                  <a:lnTo>
                    <a:pt x="1447800" y="35242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132"/>
            <p:cNvSpPr/>
            <p:nvPr/>
          </p:nvSpPr>
          <p:spPr>
            <a:xfrm>
              <a:off x="1562100" y="6200775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133"/>
            <p:cNvSpPr/>
            <p:nvPr/>
          </p:nvSpPr>
          <p:spPr>
            <a:xfrm>
              <a:off x="3162300" y="6200775"/>
              <a:ext cx="1600200" cy="352425"/>
            </a:xfrm>
            <a:custGeom>
              <a:avLst/>
              <a:gdLst/>
              <a:ahLst/>
              <a:cxnLst/>
              <a:rect l="l" t="t" r="r" b="b"/>
              <a:pathLst>
                <a:path w="1600200" h="352425">
                  <a:moveTo>
                    <a:pt x="0" y="352425"/>
                  </a:moveTo>
                  <a:lnTo>
                    <a:pt x="1600200" y="352425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" name="object 134"/>
            <p:cNvSpPr/>
            <p:nvPr/>
          </p:nvSpPr>
          <p:spPr>
            <a:xfrm>
              <a:off x="4762500" y="6200775"/>
              <a:ext cx="1752600" cy="352425"/>
            </a:xfrm>
            <a:custGeom>
              <a:avLst/>
              <a:gdLst/>
              <a:ahLst/>
              <a:cxnLst/>
              <a:rect l="l" t="t" r="r" b="b"/>
              <a:pathLst>
                <a:path w="1752600" h="352425">
                  <a:moveTo>
                    <a:pt x="0" y="352425"/>
                  </a:moveTo>
                  <a:lnTo>
                    <a:pt x="1752600" y="352425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" name="object 135"/>
            <p:cNvSpPr/>
            <p:nvPr/>
          </p:nvSpPr>
          <p:spPr>
            <a:xfrm>
              <a:off x="6515100" y="6200775"/>
              <a:ext cx="1447800" cy="352425"/>
            </a:xfrm>
            <a:custGeom>
              <a:avLst/>
              <a:gdLst/>
              <a:ahLst/>
              <a:cxnLst/>
              <a:rect l="l" t="t" r="r" b="b"/>
              <a:pathLst>
                <a:path w="1447800" h="352425">
                  <a:moveTo>
                    <a:pt x="0" y="352425"/>
                  </a:moveTo>
                  <a:lnTo>
                    <a:pt x="1447800" y="35242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" name="object 136"/>
            <p:cNvSpPr/>
            <p:nvPr/>
          </p:nvSpPr>
          <p:spPr>
            <a:xfrm>
              <a:off x="3162300" y="1247775"/>
              <a:ext cx="0" cy="5311775"/>
            </a:xfrm>
            <a:custGeom>
              <a:avLst/>
              <a:gdLst/>
              <a:ahLst/>
              <a:cxnLst/>
              <a:rect l="l" t="t" r="r" b="b"/>
              <a:pathLst>
                <a:path h="5311775">
                  <a:moveTo>
                    <a:pt x="0" y="0"/>
                  </a:moveTo>
                  <a:lnTo>
                    <a:pt x="0" y="53117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" name="object 137"/>
            <p:cNvSpPr/>
            <p:nvPr/>
          </p:nvSpPr>
          <p:spPr>
            <a:xfrm>
              <a:off x="4762500" y="1247775"/>
              <a:ext cx="0" cy="5311775"/>
            </a:xfrm>
            <a:custGeom>
              <a:avLst/>
              <a:gdLst/>
              <a:ahLst/>
              <a:cxnLst/>
              <a:rect l="l" t="t" r="r" b="b"/>
              <a:pathLst>
                <a:path h="5311775">
                  <a:moveTo>
                    <a:pt x="0" y="0"/>
                  </a:moveTo>
                  <a:lnTo>
                    <a:pt x="0" y="53117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" name="object 138"/>
            <p:cNvSpPr/>
            <p:nvPr/>
          </p:nvSpPr>
          <p:spPr>
            <a:xfrm>
              <a:off x="6515100" y="1247775"/>
              <a:ext cx="0" cy="5311775"/>
            </a:xfrm>
            <a:custGeom>
              <a:avLst/>
              <a:gdLst/>
              <a:ahLst/>
              <a:cxnLst/>
              <a:rect l="l" t="t" r="r" b="b"/>
              <a:pathLst>
                <a:path h="5311775">
                  <a:moveTo>
                    <a:pt x="0" y="0"/>
                  </a:moveTo>
                  <a:lnTo>
                    <a:pt x="0" y="53117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" name="object 139"/>
            <p:cNvSpPr/>
            <p:nvPr/>
          </p:nvSpPr>
          <p:spPr>
            <a:xfrm>
              <a:off x="1555750" y="1266825"/>
              <a:ext cx="6413500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140"/>
            <p:cNvSpPr/>
            <p:nvPr/>
          </p:nvSpPr>
          <p:spPr>
            <a:xfrm>
              <a:off x="1555750" y="1619250"/>
              <a:ext cx="6413500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" name="object 141"/>
            <p:cNvSpPr/>
            <p:nvPr/>
          </p:nvSpPr>
          <p:spPr>
            <a:xfrm>
              <a:off x="1555750" y="1971675"/>
              <a:ext cx="6413500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" name="object 142"/>
            <p:cNvSpPr/>
            <p:nvPr/>
          </p:nvSpPr>
          <p:spPr>
            <a:xfrm>
              <a:off x="1555750" y="2324100"/>
              <a:ext cx="6413500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" name="object 143"/>
            <p:cNvSpPr/>
            <p:nvPr/>
          </p:nvSpPr>
          <p:spPr>
            <a:xfrm>
              <a:off x="1555750" y="2676525"/>
              <a:ext cx="6413500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" name="object 144"/>
            <p:cNvSpPr/>
            <p:nvPr/>
          </p:nvSpPr>
          <p:spPr>
            <a:xfrm>
              <a:off x="1555750" y="3028950"/>
              <a:ext cx="6413500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" name="object 145"/>
            <p:cNvSpPr/>
            <p:nvPr/>
          </p:nvSpPr>
          <p:spPr>
            <a:xfrm>
              <a:off x="1555750" y="3381375"/>
              <a:ext cx="6413500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" name="object 146"/>
            <p:cNvSpPr/>
            <p:nvPr/>
          </p:nvSpPr>
          <p:spPr>
            <a:xfrm>
              <a:off x="1555750" y="3733800"/>
              <a:ext cx="6413500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" name="object 147"/>
            <p:cNvSpPr/>
            <p:nvPr/>
          </p:nvSpPr>
          <p:spPr>
            <a:xfrm>
              <a:off x="1555750" y="4086225"/>
              <a:ext cx="6413500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" name="object 148"/>
            <p:cNvSpPr/>
            <p:nvPr/>
          </p:nvSpPr>
          <p:spPr>
            <a:xfrm>
              <a:off x="1555750" y="4438650"/>
              <a:ext cx="6413500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" name="object 149"/>
            <p:cNvSpPr/>
            <p:nvPr/>
          </p:nvSpPr>
          <p:spPr>
            <a:xfrm>
              <a:off x="1555750" y="4791075"/>
              <a:ext cx="6413500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" name="object 150"/>
            <p:cNvSpPr/>
            <p:nvPr/>
          </p:nvSpPr>
          <p:spPr>
            <a:xfrm>
              <a:off x="1555750" y="5143500"/>
              <a:ext cx="6413500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" name="object 151"/>
            <p:cNvSpPr/>
            <p:nvPr/>
          </p:nvSpPr>
          <p:spPr>
            <a:xfrm>
              <a:off x="1555750" y="5495925"/>
              <a:ext cx="6413500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" name="object 152"/>
            <p:cNvSpPr/>
            <p:nvPr/>
          </p:nvSpPr>
          <p:spPr>
            <a:xfrm>
              <a:off x="1555750" y="5848350"/>
              <a:ext cx="6413500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" name="object 153"/>
            <p:cNvSpPr/>
            <p:nvPr/>
          </p:nvSpPr>
          <p:spPr>
            <a:xfrm>
              <a:off x="1555750" y="6200775"/>
              <a:ext cx="6413500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" name="object 62"/>
            <p:cNvSpPr txBox="1"/>
            <p:nvPr/>
          </p:nvSpPr>
          <p:spPr>
            <a:xfrm>
              <a:off x="1562100" y="914400"/>
              <a:ext cx="64008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82242">
                <a:lnSpc>
                  <a:spcPct val="95825"/>
                </a:lnSpc>
                <a:spcBef>
                  <a:spcPts val="420"/>
                </a:spcBef>
              </a:pPr>
              <a:r>
                <a:rPr sz="1700" b="1" spc="-29" dirty="0" smtClean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1700" b="1" spc="-4" dirty="0" smtClean="0">
                  <a:solidFill>
                    <a:srgbClr val="FFFFFF"/>
                  </a:solidFill>
                  <a:latin typeface="Arial"/>
                  <a:cs typeface="Arial"/>
                </a:rPr>
                <a:t>i</a:t>
              </a:r>
              <a:r>
                <a:rPr sz="17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me to Sol</a:t>
              </a:r>
              <a:r>
                <a:rPr sz="1700" b="1" spc="-34" dirty="0" smtClean="0">
                  <a:solidFill>
                    <a:srgbClr val="FFFFFF"/>
                  </a:solidFill>
                  <a:latin typeface="Arial"/>
                  <a:cs typeface="Arial"/>
                </a:rPr>
                <a:t>v</a:t>
              </a:r>
              <a:r>
                <a:rPr sz="17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r>
                <a:rPr sz="1700" b="1" spc="4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7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the p</a:t>
              </a:r>
              <a:r>
                <a:rPr sz="17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u</a:t>
              </a:r>
              <a:r>
                <a:rPr sz="17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zz</a:t>
              </a:r>
              <a:r>
                <a:rPr sz="1700" b="1" spc="-4" dirty="0" smtClean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r>
                <a:rPr sz="17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e(</a:t>
              </a:r>
              <a:r>
                <a:rPr sz="1700" b="1" spc="-4" dirty="0" smtClean="0">
                  <a:solidFill>
                    <a:srgbClr val="FFFFFF"/>
                  </a:solidFill>
                  <a:latin typeface="Arial"/>
                  <a:cs typeface="Arial"/>
                </a:rPr>
                <a:t>mi</a:t>
              </a:r>
              <a:r>
                <a:rPr sz="17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n)</a:t>
              </a:r>
              <a:endParaRPr sz="1700" dirty="0">
                <a:latin typeface="Arial"/>
                <a:cs typeface="Arial"/>
              </a:endParaRPr>
            </a:p>
          </p:txBody>
        </p:sp>
        <p:sp>
          <p:nvSpPr>
            <p:cNvPr id="85" name="object 61"/>
            <p:cNvSpPr txBox="1"/>
            <p:nvPr/>
          </p:nvSpPr>
          <p:spPr>
            <a:xfrm>
              <a:off x="1562100" y="1266825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93">
                <a:lnSpc>
                  <a:spcPct val="95825"/>
                </a:lnSpc>
                <a:spcBef>
                  <a:spcPts val="420"/>
                </a:spcBef>
              </a:pPr>
              <a:r>
                <a:rPr sz="1700" spc="0" dirty="0" smtClean="0">
                  <a:latin typeface="Arial"/>
                  <a:cs typeface="Arial"/>
                </a:rPr>
                <a:t>Patie</a:t>
              </a:r>
              <a:r>
                <a:rPr sz="1700" spc="4" dirty="0" smtClean="0">
                  <a:latin typeface="Arial"/>
                  <a:cs typeface="Arial"/>
                </a:rPr>
                <a:t>n</a:t>
              </a:r>
              <a:r>
                <a:rPr sz="1700" spc="0" dirty="0" smtClean="0">
                  <a:latin typeface="Arial"/>
                  <a:cs typeface="Arial"/>
                </a:rPr>
                <a:t>t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86" name="object 60"/>
            <p:cNvSpPr txBox="1"/>
            <p:nvPr/>
          </p:nvSpPr>
          <p:spPr>
            <a:xfrm>
              <a:off x="3162300" y="1266825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0"/>
                </a:spcBef>
              </a:pPr>
              <a:r>
                <a:rPr sz="1700" spc="0" dirty="0" smtClean="0">
                  <a:latin typeface="Arial"/>
                  <a:cs typeface="Arial"/>
                </a:rPr>
                <a:t>Af</a:t>
              </a:r>
              <a:r>
                <a:rPr sz="1700" spc="-9" dirty="0" smtClean="0">
                  <a:latin typeface="Arial"/>
                  <a:cs typeface="Arial"/>
                </a:rPr>
                <a:t>t</a:t>
              </a:r>
              <a:r>
                <a:rPr sz="1700" spc="0" dirty="0" smtClean="0">
                  <a:latin typeface="Arial"/>
                  <a:cs typeface="Arial"/>
                </a:rPr>
                <a:t>er</a:t>
              </a:r>
              <a:r>
                <a:rPr sz="1700" spc="-14" dirty="0" smtClean="0">
                  <a:latin typeface="Arial"/>
                  <a:cs typeface="Arial"/>
                </a:rPr>
                <a:t> </a:t>
              </a:r>
              <a:r>
                <a:rPr sz="1700" spc="-164" dirty="0" smtClean="0">
                  <a:latin typeface="Arial"/>
                  <a:cs typeface="Arial"/>
                </a:rPr>
                <a:t>Y</a:t>
              </a:r>
              <a:r>
                <a:rPr sz="1700" spc="0" dirty="0" smtClean="0">
                  <a:latin typeface="Arial"/>
                  <a:cs typeface="Arial"/>
                </a:rPr>
                <a:t>oga(A)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87" name="object 59"/>
            <p:cNvSpPr txBox="1"/>
            <p:nvPr/>
          </p:nvSpPr>
          <p:spPr>
            <a:xfrm>
              <a:off x="4762500" y="1266825"/>
              <a:ext cx="17526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0"/>
                </a:spcBef>
              </a:pPr>
              <a:r>
                <a:rPr sz="1700" spc="0" dirty="0" smtClean="0">
                  <a:latin typeface="Arial"/>
                  <a:cs typeface="Arial"/>
                </a:rPr>
                <a:t>Before</a:t>
              </a:r>
              <a:r>
                <a:rPr sz="1700" spc="-14" dirty="0" smtClean="0">
                  <a:latin typeface="Arial"/>
                  <a:cs typeface="Arial"/>
                </a:rPr>
                <a:t> </a:t>
              </a:r>
              <a:r>
                <a:rPr sz="1700" spc="-164" dirty="0" smtClean="0">
                  <a:latin typeface="Arial"/>
                  <a:cs typeface="Arial"/>
                </a:rPr>
                <a:t>Y</a:t>
              </a:r>
              <a:r>
                <a:rPr sz="1700" spc="0" dirty="0" smtClean="0">
                  <a:latin typeface="Arial"/>
                  <a:cs typeface="Arial"/>
                </a:rPr>
                <a:t>oga</a:t>
              </a:r>
              <a:r>
                <a:rPr sz="1700" spc="25" dirty="0" smtClean="0">
                  <a:latin typeface="Arial"/>
                  <a:cs typeface="Arial"/>
                </a:rPr>
                <a:t> </a:t>
              </a:r>
              <a:r>
                <a:rPr sz="1700" spc="0" dirty="0" smtClean="0">
                  <a:latin typeface="Arial"/>
                  <a:cs typeface="Arial"/>
                </a:rPr>
                <a:t>(B)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88" name="object 58"/>
            <p:cNvSpPr txBox="1"/>
            <p:nvPr/>
          </p:nvSpPr>
          <p:spPr>
            <a:xfrm>
              <a:off x="6515100" y="1266825"/>
              <a:ext cx="14478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20"/>
                </a:spcBef>
              </a:pPr>
              <a:r>
                <a:rPr sz="1700" spc="4" dirty="0" smtClean="0">
                  <a:latin typeface="Arial"/>
                  <a:cs typeface="Arial"/>
                </a:rPr>
                <a:t>A</a:t>
              </a:r>
              <a:r>
                <a:rPr sz="1700" spc="-4" dirty="0" smtClean="0">
                  <a:latin typeface="Arial"/>
                  <a:cs typeface="Arial"/>
                </a:rPr>
                <a:t>-</a:t>
              </a:r>
              <a:r>
                <a:rPr sz="1700" spc="0" dirty="0" smtClean="0">
                  <a:latin typeface="Arial"/>
                  <a:cs typeface="Arial"/>
                </a:rPr>
                <a:t>B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89" name="object 57"/>
            <p:cNvSpPr txBox="1"/>
            <p:nvPr/>
          </p:nvSpPr>
          <p:spPr>
            <a:xfrm>
              <a:off x="1562100" y="1619250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93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1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90" name="object 56"/>
            <p:cNvSpPr txBox="1"/>
            <p:nvPr/>
          </p:nvSpPr>
          <p:spPr>
            <a:xfrm>
              <a:off x="3162300" y="1619250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63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91" name="object 55"/>
            <p:cNvSpPr txBox="1"/>
            <p:nvPr/>
          </p:nvSpPr>
          <p:spPr>
            <a:xfrm>
              <a:off x="4762500" y="1619250"/>
              <a:ext cx="17526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55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92" name="object 54"/>
            <p:cNvSpPr txBox="1"/>
            <p:nvPr/>
          </p:nvSpPr>
          <p:spPr>
            <a:xfrm>
              <a:off x="6515100" y="1619250"/>
              <a:ext cx="14478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8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93" name="object 53"/>
            <p:cNvSpPr txBox="1"/>
            <p:nvPr/>
          </p:nvSpPr>
          <p:spPr>
            <a:xfrm>
              <a:off x="1562100" y="1971675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93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2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94" name="object 52"/>
            <p:cNvSpPr txBox="1"/>
            <p:nvPr/>
          </p:nvSpPr>
          <p:spPr>
            <a:xfrm>
              <a:off x="3162300" y="1971675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54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95" name="object 51"/>
            <p:cNvSpPr txBox="1"/>
            <p:nvPr/>
          </p:nvSpPr>
          <p:spPr>
            <a:xfrm>
              <a:off x="4762500" y="1971675"/>
              <a:ext cx="17526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62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96" name="object 50"/>
            <p:cNvSpPr txBox="1"/>
            <p:nvPr/>
          </p:nvSpPr>
          <p:spPr>
            <a:xfrm>
              <a:off x="6515100" y="1971675"/>
              <a:ext cx="14478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25"/>
                </a:spcBef>
              </a:pPr>
              <a:r>
                <a:rPr sz="1700" spc="-4" dirty="0" smtClean="0">
                  <a:latin typeface="Arial"/>
                  <a:cs typeface="Arial"/>
                </a:rPr>
                <a:t>-</a:t>
              </a:r>
              <a:r>
                <a:rPr sz="1700" spc="0" dirty="0" smtClean="0">
                  <a:latin typeface="Arial"/>
                  <a:cs typeface="Arial"/>
                </a:rPr>
                <a:t>8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97" name="object 49"/>
            <p:cNvSpPr txBox="1"/>
            <p:nvPr/>
          </p:nvSpPr>
          <p:spPr>
            <a:xfrm>
              <a:off x="1562100" y="2324100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93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3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98" name="object 48"/>
            <p:cNvSpPr txBox="1"/>
            <p:nvPr/>
          </p:nvSpPr>
          <p:spPr>
            <a:xfrm>
              <a:off x="3162300" y="2324100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79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99" name="object 47"/>
            <p:cNvSpPr txBox="1"/>
            <p:nvPr/>
          </p:nvSpPr>
          <p:spPr>
            <a:xfrm>
              <a:off x="4762500" y="2324100"/>
              <a:ext cx="17526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108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00" name="object 46"/>
            <p:cNvSpPr txBox="1"/>
            <p:nvPr/>
          </p:nvSpPr>
          <p:spPr>
            <a:xfrm>
              <a:off x="6515100" y="2324100"/>
              <a:ext cx="14478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25"/>
                </a:spcBef>
              </a:pPr>
              <a:r>
                <a:rPr sz="1700" spc="-4" dirty="0" smtClean="0">
                  <a:latin typeface="Arial"/>
                  <a:cs typeface="Arial"/>
                </a:rPr>
                <a:t>-</a:t>
              </a:r>
              <a:r>
                <a:rPr sz="1700" spc="0" dirty="0" smtClean="0">
                  <a:latin typeface="Arial"/>
                  <a:cs typeface="Arial"/>
                </a:rPr>
                <a:t>29</a:t>
              </a:r>
              <a:endParaRPr sz="1700" dirty="0">
                <a:latin typeface="Arial"/>
                <a:cs typeface="Arial"/>
              </a:endParaRPr>
            </a:p>
          </p:txBody>
        </p:sp>
        <p:sp>
          <p:nvSpPr>
            <p:cNvPr id="101" name="object 45"/>
            <p:cNvSpPr txBox="1"/>
            <p:nvPr/>
          </p:nvSpPr>
          <p:spPr>
            <a:xfrm>
              <a:off x="1562100" y="2676525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93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4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02" name="object 44"/>
            <p:cNvSpPr txBox="1"/>
            <p:nvPr/>
          </p:nvSpPr>
          <p:spPr>
            <a:xfrm>
              <a:off x="3162300" y="2676525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68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03" name="object 43"/>
            <p:cNvSpPr txBox="1"/>
            <p:nvPr/>
          </p:nvSpPr>
          <p:spPr>
            <a:xfrm>
              <a:off x="4762500" y="2676525"/>
              <a:ext cx="17526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77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04" name="object 42"/>
            <p:cNvSpPr txBox="1"/>
            <p:nvPr/>
          </p:nvSpPr>
          <p:spPr>
            <a:xfrm>
              <a:off x="6515100" y="2676525"/>
              <a:ext cx="14478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25"/>
                </a:spcBef>
              </a:pPr>
              <a:r>
                <a:rPr sz="1700" spc="-4" dirty="0" smtClean="0">
                  <a:latin typeface="Arial"/>
                  <a:cs typeface="Arial"/>
                </a:rPr>
                <a:t>-</a:t>
              </a:r>
              <a:r>
                <a:rPr sz="1700" spc="0" dirty="0" smtClean="0">
                  <a:latin typeface="Arial"/>
                  <a:cs typeface="Arial"/>
                </a:rPr>
                <a:t>9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05" name="object 41"/>
            <p:cNvSpPr txBox="1"/>
            <p:nvPr/>
          </p:nvSpPr>
          <p:spPr>
            <a:xfrm>
              <a:off x="1562100" y="3028950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93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5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06" name="object 40"/>
            <p:cNvSpPr txBox="1"/>
            <p:nvPr/>
          </p:nvSpPr>
          <p:spPr>
            <a:xfrm>
              <a:off x="3162300" y="3028950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87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07" name="object 39"/>
            <p:cNvSpPr txBox="1"/>
            <p:nvPr/>
          </p:nvSpPr>
          <p:spPr>
            <a:xfrm>
              <a:off x="4762500" y="3028950"/>
              <a:ext cx="17526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83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08" name="object 38"/>
            <p:cNvSpPr txBox="1"/>
            <p:nvPr/>
          </p:nvSpPr>
          <p:spPr>
            <a:xfrm>
              <a:off x="6515100" y="3028950"/>
              <a:ext cx="14478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4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09" name="object 37"/>
            <p:cNvSpPr txBox="1"/>
            <p:nvPr/>
          </p:nvSpPr>
          <p:spPr>
            <a:xfrm>
              <a:off x="1562100" y="3381375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93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6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0" name="object 36"/>
            <p:cNvSpPr txBox="1"/>
            <p:nvPr/>
          </p:nvSpPr>
          <p:spPr>
            <a:xfrm>
              <a:off x="3162300" y="3381375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84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1" name="object 35"/>
            <p:cNvSpPr txBox="1"/>
            <p:nvPr/>
          </p:nvSpPr>
          <p:spPr>
            <a:xfrm>
              <a:off x="4762500" y="3381375"/>
              <a:ext cx="17526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78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2" name="object 34"/>
            <p:cNvSpPr txBox="1"/>
            <p:nvPr/>
          </p:nvSpPr>
          <p:spPr>
            <a:xfrm>
              <a:off x="6515100" y="3381375"/>
              <a:ext cx="14478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6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3" name="object 33"/>
            <p:cNvSpPr txBox="1"/>
            <p:nvPr/>
          </p:nvSpPr>
          <p:spPr>
            <a:xfrm>
              <a:off x="1562100" y="3733800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93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7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4" name="object 32"/>
            <p:cNvSpPr txBox="1"/>
            <p:nvPr/>
          </p:nvSpPr>
          <p:spPr>
            <a:xfrm>
              <a:off x="3162300" y="3733800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92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5" name="object 31"/>
            <p:cNvSpPr txBox="1"/>
            <p:nvPr/>
          </p:nvSpPr>
          <p:spPr>
            <a:xfrm>
              <a:off x="4762500" y="3733800"/>
              <a:ext cx="17526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79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6" name="object 30"/>
            <p:cNvSpPr txBox="1"/>
            <p:nvPr/>
          </p:nvSpPr>
          <p:spPr>
            <a:xfrm>
              <a:off x="6515100" y="3733800"/>
              <a:ext cx="14478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13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7" name="object 29"/>
            <p:cNvSpPr txBox="1"/>
            <p:nvPr/>
          </p:nvSpPr>
          <p:spPr>
            <a:xfrm>
              <a:off x="1562100" y="4086225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93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8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8" name="object 28"/>
            <p:cNvSpPr txBox="1"/>
            <p:nvPr/>
          </p:nvSpPr>
          <p:spPr>
            <a:xfrm>
              <a:off x="3162300" y="4086225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57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9" name="object 27"/>
            <p:cNvSpPr txBox="1"/>
            <p:nvPr/>
          </p:nvSpPr>
          <p:spPr>
            <a:xfrm>
              <a:off x="4762500" y="4086225"/>
              <a:ext cx="17526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25"/>
                </a:spcBef>
              </a:pPr>
              <a:r>
                <a:rPr sz="1700" spc="0" dirty="0" smtClean="0">
                  <a:latin typeface="Arial"/>
                  <a:cs typeface="Arial"/>
                </a:rPr>
                <a:t>94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20" name="object 26"/>
            <p:cNvSpPr txBox="1"/>
            <p:nvPr/>
          </p:nvSpPr>
          <p:spPr>
            <a:xfrm>
              <a:off x="6515100" y="4086225"/>
              <a:ext cx="14478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25"/>
                </a:spcBef>
              </a:pPr>
              <a:r>
                <a:rPr sz="1700" spc="-4" dirty="0" smtClean="0">
                  <a:latin typeface="Arial"/>
                  <a:cs typeface="Arial"/>
                </a:rPr>
                <a:t>-</a:t>
              </a:r>
              <a:r>
                <a:rPr sz="1700" spc="0" dirty="0" smtClean="0">
                  <a:latin typeface="Arial"/>
                  <a:cs typeface="Arial"/>
                </a:rPr>
                <a:t>37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21" name="object 25"/>
            <p:cNvSpPr txBox="1"/>
            <p:nvPr/>
          </p:nvSpPr>
          <p:spPr>
            <a:xfrm>
              <a:off x="1562100" y="4438650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93">
                <a:lnSpc>
                  <a:spcPct val="95825"/>
                </a:lnSpc>
                <a:spcBef>
                  <a:spcPts val="430"/>
                </a:spcBef>
              </a:pPr>
              <a:r>
                <a:rPr sz="1700" spc="0" dirty="0" smtClean="0">
                  <a:latin typeface="Arial"/>
                  <a:cs typeface="Arial"/>
                </a:rPr>
                <a:t>9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22" name="object 24"/>
            <p:cNvSpPr txBox="1"/>
            <p:nvPr/>
          </p:nvSpPr>
          <p:spPr>
            <a:xfrm>
              <a:off x="3162300" y="4438650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30"/>
                </a:spcBef>
              </a:pPr>
              <a:r>
                <a:rPr sz="1700" spc="0" dirty="0" smtClean="0">
                  <a:latin typeface="Arial"/>
                  <a:cs typeface="Arial"/>
                </a:rPr>
                <a:t>66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23" name="object 23"/>
            <p:cNvSpPr txBox="1"/>
            <p:nvPr/>
          </p:nvSpPr>
          <p:spPr>
            <a:xfrm>
              <a:off x="4762500" y="4438650"/>
              <a:ext cx="17526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30"/>
                </a:spcBef>
              </a:pPr>
              <a:r>
                <a:rPr sz="1700" spc="0" dirty="0" smtClean="0">
                  <a:latin typeface="Arial"/>
                  <a:cs typeface="Arial"/>
                </a:rPr>
                <a:t>69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24" name="object 22"/>
            <p:cNvSpPr txBox="1"/>
            <p:nvPr/>
          </p:nvSpPr>
          <p:spPr>
            <a:xfrm>
              <a:off x="6515100" y="4438650"/>
              <a:ext cx="14478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30"/>
                </a:spcBef>
              </a:pPr>
              <a:r>
                <a:rPr sz="1700" spc="-4" dirty="0" smtClean="0">
                  <a:latin typeface="Arial"/>
                  <a:cs typeface="Arial"/>
                </a:rPr>
                <a:t>-</a:t>
              </a:r>
              <a:r>
                <a:rPr sz="1700" spc="0" dirty="0" smtClean="0">
                  <a:latin typeface="Arial"/>
                  <a:cs typeface="Arial"/>
                </a:rPr>
                <a:t>3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25" name="object 21"/>
            <p:cNvSpPr txBox="1"/>
            <p:nvPr/>
          </p:nvSpPr>
          <p:spPr>
            <a:xfrm>
              <a:off x="1562100" y="4791075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93">
                <a:lnSpc>
                  <a:spcPct val="95825"/>
                </a:lnSpc>
                <a:spcBef>
                  <a:spcPts val="430"/>
                </a:spcBef>
              </a:pPr>
              <a:r>
                <a:rPr sz="1700" spc="0" dirty="0" smtClean="0">
                  <a:latin typeface="Arial"/>
                  <a:cs typeface="Arial"/>
                </a:rPr>
                <a:t>10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26" name="object 20"/>
            <p:cNvSpPr txBox="1"/>
            <p:nvPr/>
          </p:nvSpPr>
          <p:spPr>
            <a:xfrm>
              <a:off x="3162300" y="4791075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30"/>
                </a:spcBef>
              </a:pPr>
              <a:r>
                <a:rPr sz="1700" spc="0" dirty="0" smtClean="0">
                  <a:latin typeface="Arial"/>
                  <a:cs typeface="Arial"/>
                </a:rPr>
                <a:t>53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27" name="object 19"/>
            <p:cNvSpPr txBox="1"/>
            <p:nvPr/>
          </p:nvSpPr>
          <p:spPr>
            <a:xfrm>
              <a:off x="4762500" y="4791075"/>
              <a:ext cx="17526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30"/>
                </a:spcBef>
              </a:pPr>
              <a:r>
                <a:rPr sz="1700" spc="0" dirty="0" smtClean="0">
                  <a:latin typeface="Arial"/>
                  <a:cs typeface="Arial"/>
                </a:rPr>
                <a:t>66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28" name="object 18"/>
            <p:cNvSpPr txBox="1"/>
            <p:nvPr/>
          </p:nvSpPr>
          <p:spPr>
            <a:xfrm>
              <a:off x="6515100" y="4791075"/>
              <a:ext cx="14478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30"/>
                </a:spcBef>
              </a:pPr>
              <a:r>
                <a:rPr sz="1700" spc="-4" dirty="0" smtClean="0">
                  <a:latin typeface="Arial"/>
                  <a:cs typeface="Arial"/>
                </a:rPr>
                <a:t>-</a:t>
              </a:r>
              <a:r>
                <a:rPr sz="1700" spc="0" dirty="0" smtClean="0">
                  <a:latin typeface="Arial"/>
                  <a:cs typeface="Arial"/>
                </a:rPr>
                <a:t>13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29" name="object 17"/>
            <p:cNvSpPr txBox="1"/>
            <p:nvPr/>
          </p:nvSpPr>
          <p:spPr>
            <a:xfrm>
              <a:off x="1562100" y="5143500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93">
                <a:lnSpc>
                  <a:spcPct val="95825"/>
                </a:lnSpc>
                <a:spcBef>
                  <a:spcPts val="430"/>
                </a:spcBef>
              </a:pPr>
              <a:r>
                <a:rPr sz="1700" spc="-119" dirty="0" smtClean="0">
                  <a:latin typeface="Arial"/>
                  <a:cs typeface="Arial"/>
                </a:rPr>
                <a:t>11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30" name="object 16"/>
            <p:cNvSpPr txBox="1"/>
            <p:nvPr/>
          </p:nvSpPr>
          <p:spPr>
            <a:xfrm>
              <a:off x="3162300" y="5143500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30"/>
                </a:spcBef>
              </a:pPr>
              <a:r>
                <a:rPr sz="1700" spc="0" dirty="0" smtClean="0">
                  <a:latin typeface="Arial"/>
                  <a:cs typeface="Arial"/>
                </a:rPr>
                <a:t>76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31" name="object 15"/>
            <p:cNvSpPr txBox="1"/>
            <p:nvPr/>
          </p:nvSpPr>
          <p:spPr>
            <a:xfrm>
              <a:off x="4762500" y="5143500"/>
              <a:ext cx="17526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30"/>
                </a:spcBef>
              </a:pPr>
              <a:r>
                <a:rPr sz="1700" spc="0" dirty="0" smtClean="0">
                  <a:latin typeface="Arial"/>
                  <a:cs typeface="Arial"/>
                </a:rPr>
                <a:t>72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32" name="object 14"/>
            <p:cNvSpPr txBox="1"/>
            <p:nvPr/>
          </p:nvSpPr>
          <p:spPr>
            <a:xfrm>
              <a:off x="6515100" y="5143500"/>
              <a:ext cx="14478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30"/>
                </a:spcBef>
              </a:pPr>
              <a:r>
                <a:rPr sz="1700" spc="0" dirty="0" smtClean="0">
                  <a:latin typeface="Arial"/>
                  <a:cs typeface="Arial"/>
                </a:rPr>
                <a:t>4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33" name="object 13"/>
            <p:cNvSpPr txBox="1"/>
            <p:nvPr/>
          </p:nvSpPr>
          <p:spPr>
            <a:xfrm>
              <a:off x="1562100" y="5495925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93">
                <a:lnSpc>
                  <a:spcPct val="95825"/>
                </a:lnSpc>
                <a:spcBef>
                  <a:spcPts val="430"/>
                </a:spcBef>
              </a:pPr>
              <a:r>
                <a:rPr sz="1700" spc="0" dirty="0" smtClean="0">
                  <a:latin typeface="Arial"/>
                  <a:cs typeface="Arial"/>
                </a:rPr>
                <a:t>12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34" name="object 12"/>
            <p:cNvSpPr txBox="1"/>
            <p:nvPr/>
          </p:nvSpPr>
          <p:spPr>
            <a:xfrm>
              <a:off x="3162300" y="5495925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30"/>
                </a:spcBef>
              </a:pPr>
              <a:r>
                <a:rPr sz="1700" spc="0" dirty="0" smtClean="0">
                  <a:latin typeface="Arial"/>
                  <a:cs typeface="Arial"/>
                </a:rPr>
                <a:t>63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35" name="object 11"/>
            <p:cNvSpPr txBox="1"/>
            <p:nvPr/>
          </p:nvSpPr>
          <p:spPr>
            <a:xfrm>
              <a:off x="4762500" y="5495925"/>
              <a:ext cx="17526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30"/>
                </a:spcBef>
              </a:pPr>
              <a:r>
                <a:rPr sz="1700" spc="0" dirty="0" smtClean="0">
                  <a:latin typeface="Arial"/>
                  <a:cs typeface="Arial"/>
                </a:rPr>
                <a:t>77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36" name="object 10"/>
            <p:cNvSpPr txBox="1"/>
            <p:nvPr/>
          </p:nvSpPr>
          <p:spPr>
            <a:xfrm>
              <a:off x="6515100" y="5495925"/>
              <a:ext cx="14478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30"/>
                </a:spcBef>
              </a:pPr>
              <a:r>
                <a:rPr sz="1700" spc="-4" dirty="0" smtClean="0">
                  <a:latin typeface="Arial"/>
                  <a:cs typeface="Arial"/>
                </a:rPr>
                <a:t>-</a:t>
              </a:r>
              <a:r>
                <a:rPr sz="1700" spc="0" dirty="0" smtClean="0">
                  <a:latin typeface="Arial"/>
                  <a:cs typeface="Arial"/>
                </a:rPr>
                <a:t>14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37" name="object 9"/>
            <p:cNvSpPr txBox="1"/>
            <p:nvPr/>
          </p:nvSpPr>
          <p:spPr>
            <a:xfrm>
              <a:off x="1562100" y="5848350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93">
                <a:lnSpc>
                  <a:spcPct val="95825"/>
                </a:lnSpc>
                <a:spcBef>
                  <a:spcPts val="430"/>
                </a:spcBef>
              </a:pPr>
              <a:r>
                <a:rPr sz="1700" b="1" spc="-34" dirty="0" smtClean="0">
                  <a:latin typeface="Arial"/>
                  <a:cs typeface="Arial"/>
                </a:rPr>
                <a:t>T</a:t>
              </a:r>
              <a:r>
                <a:rPr sz="1700" b="1" spc="-4" dirty="0" smtClean="0">
                  <a:latin typeface="Arial"/>
                  <a:cs typeface="Arial"/>
                </a:rPr>
                <a:t>O</a:t>
              </a:r>
              <a:r>
                <a:rPr sz="1700" b="1" spc="-119" dirty="0" smtClean="0">
                  <a:latin typeface="Arial"/>
                  <a:cs typeface="Arial"/>
                </a:rPr>
                <a:t>T</a:t>
              </a:r>
              <a:r>
                <a:rPr sz="1700" b="1" spc="-29" dirty="0" smtClean="0">
                  <a:latin typeface="Arial"/>
                  <a:cs typeface="Arial"/>
                </a:rPr>
                <a:t>A</a:t>
              </a:r>
              <a:r>
                <a:rPr sz="1700" b="1" spc="0" dirty="0" smtClean="0">
                  <a:latin typeface="Arial"/>
                  <a:cs typeface="Arial"/>
                </a:rPr>
                <a:t>L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38" name="object 8"/>
            <p:cNvSpPr txBox="1"/>
            <p:nvPr/>
          </p:nvSpPr>
          <p:spPr>
            <a:xfrm>
              <a:off x="3162300" y="5848350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30"/>
                </a:spcBef>
              </a:pPr>
              <a:r>
                <a:rPr sz="1700" b="1" spc="0" dirty="0" smtClean="0">
                  <a:latin typeface="Arial"/>
                  <a:cs typeface="Arial"/>
                </a:rPr>
                <a:t>842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39" name="object 7"/>
            <p:cNvSpPr txBox="1"/>
            <p:nvPr/>
          </p:nvSpPr>
          <p:spPr>
            <a:xfrm>
              <a:off x="4762500" y="5848350"/>
              <a:ext cx="17526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30"/>
                </a:spcBef>
              </a:pPr>
              <a:r>
                <a:rPr sz="1700" b="1" spc="0" dirty="0" smtClean="0">
                  <a:latin typeface="Arial"/>
                  <a:cs typeface="Arial"/>
                </a:rPr>
                <a:t>920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40" name="object 6"/>
            <p:cNvSpPr txBox="1"/>
            <p:nvPr/>
          </p:nvSpPr>
          <p:spPr>
            <a:xfrm>
              <a:off x="6515100" y="5848350"/>
              <a:ext cx="14478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30"/>
                </a:spcBef>
              </a:pPr>
              <a:r>
                <a:rPr sz="1700" b="1" spc="-4" dirty="0" smtClean="0">
                  <a:latin typeface="Arial"/>
                  <a:cs typeface="Arial"/>
                </a:rPr>
                <a:t>-</a:t>
              </a:r>
              <a:r>
                <a:rPr sz="1700" b="1" spc="0" dirty="0" smtClean="0">
                  <a:latin typeface="Arial"/>
                  <a:cs typeface="Arial"/>
                </a:rPr>
                <a:t>78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41" name="object 5"/>
            <p:cNvSpPr txBox="1"/>
            <p:nvPr/>
          </p:nvSpPr>
          <p:spPr>
            <a:xfrm>
              <a:off x="1562100" y="6200775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93">
                <a:lnSpc>
                  <a:spcPct val="95825"/>
                </a:lnSpc>
                <a:spcBef>
                  <a:spcPts val="430"/>
                </a:spcBef>
              </a:pPr>
              <a:r>
                <a:rPr sz="1700" b="1" spc="0" dirty="0" smtClean="0">
                  <a:latin typeface="Arial"/>
                  <a:cs typeface="Arial"/>
                </a:rPr>
                <a:t>ME</a:t>
              </a:r>
              <a:r>
                <a:rPr sz="1700" b="1" spc="-29" dirty="0" smtClean="0">
                  <a:latin typeface="Arial"/>
                  <a:cs typeface="Arial"/>
                </a:rPr>
                <a:t>A</a:t>
              </a:r>
              <a:r>
                <a:rPr sz="1700" b="1" spc="0" dirty="0" smtClean="0">
                  <a:latin typeface="Arial"/>
                  <a:cs typeface="Arial"/>
                </a:rPr>
                <a:t>N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42" name="object 4"/>
            <p:cNvSpPr txBox="1"/>
            <p:nvPr/>
          </p:nvSpPr>
          <p:spPr>
            <a:xfrm>
              <a:off x="3162300" y="6200775"/>
              <a:ext cx="16002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30"/>
                </a:spcBef>
              </a:pPr>
              <a:r>
                <a:rPr sz="1700" b="1" spc="0" dirty="0" smtClean="0">
                  <a:latin typeface="Arial"/>
                  <a:cs typeface="Arial"/>
                </a:rPr>
                <a:t>70.17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43" name="object 3"/>
            <p:cNvSpPr txBox="1"/>
            <p:nvPr/>
          </p:nvSpPr>
          <p:spPr>
            <a:xfrm>
              <a:off x="4762500" y="6200775"/>
              <a:ext cx="17526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5">
                <a:lnSpc>
                  <a:spcPct val="95825"/>
                </a:lnSpc>
                <a:spcBef>
                  <a:spcPts val="430"/>
                </a:spcBef>
              </a:pPr>
              <a:r>
                <a:rPr sz="1700" b="1" spc="0" dirty="0" smtClean="0">
                  <a:latin typeface="Arial"/>
                  <a:cs typeface="Arial"/>
                </a:rPr>
                <a:t>76.67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44" name="object 2"/>
            <p:cNvSpPr txBox="1"/>
            <p:nvPr/>
          </p:nvSpPr>
          <p:spPr>
            <a:xfrm>
              <a:off x="6515100" y="6200775"/>
              <a:ext cx="1447800" cy="3524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30"/>
                </a:spcBef>
              </a:pPr>
              <a:r>
                <a:rPr sz="1700" b="1" spc="-4" dirty="0" smtClean="0">
                  <a:latin typeface="Arial"/>
                  <a:cs typeface="Arial"/>
                </a:rPr>
                <a:t>-</a:t>
              </a:r>
              <a:r>
                <a:rPr sz="1700" b="1" spc="0" dirty="0" smtClean="0">
                  <a:latin typeface="Arial"/>
                  <a:cs typeface="Arial"/>
                </a:rPr>
                <a:t>6</a:t>
              </a:r>
              <a:r>
                <a:rPr sz="1700" b="1" spc="-4" dirty="0" smtClean="0">
                  <a:latin typeface="Arial"/>
                  <a:cs typeface="Arial"/>
                </a:rPr>
                <a:t>.</a:t>
              </a:r>
              <a:r>
                <a:rPr sz="1700" b="1" spc="0" dirty="0" smtClean="0">
                  <a:latin typeface="Arial"/>
                  <a:cs typeface="Arial"/>
                </a:rPr>
                <a:t>5</a:t>
              </a:r>
              <a:endParaRPr sz="17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Yoga Paired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What are the null and alternate hypotheses?</a:t>
                </a:r>
              </a:p>
              <a:p>
                <a:pPr marL="0" indent="0">
                  <a:buNone/>
                </a:pPr>
                <a:r>
                  <a:rPr lang="en-US" dirty="0" smtClean="0"/>
                  <a:t>H0: </a:t>
                </a:r>
                <a:r>
                  <a:rPr lang="en-US" dirty="0"/>
                  <a:t>𝑑 = </a:t>
                </a:r>
                <a:r>
                  <a:rPr lang="en-US" dirty="0" smtClean="0"/>
                  <a:t>0</a:t>
                </a:r>
              </a:p>
              <a:p>
                <a:pPr marL="0" indent="0">
                  <a:buNone/>
                </a:pPr>
                <a:r>
                  <a:rPr lang="en-US" dirty="0" smtClean="0"/>
                  <a:t>H1: </a:t>
                </a:r>
                <a:r>
                  <a:rPr lang="en-US" dirty="0"/>
                  <a:t>𝑑 &lt; 0</a:t>
                </a:r>
              </a:p>
              <a:p>
                <a:pPr marL="0" indent="0">
                  <a:buNone/>
                </a:pPr>
                <a:r>
                  <a:rPr lang="en-US" dirty="0"/>
                  <a:t>One tail test or two tailed test?</a:t>
                </a:r>
              </a:p>
              <a:p>
                <a:pPr marL="0" indent="0">
                  <a:buNone/>
                </a:pPr>
                <a:r>
                  <a:rPr lang="en-US" dirty="0"/>
                  <a:t>One tail test</a:t>
                </a:r>
              </a:p>
              <a:p>
                <a:pPr marL="0" indent="0">
                  <a:buNone/>
                </a:pPr>
                <a:r>
                  <a:rPr lang="en-US" dirty="0"/>
                  <a:t>Significance level</a:t>
                </a:r>
              </a:p>
              <a:p>
                <a:pPr marL="0" indent="0">
                  <a:buNone/>
                </a:pPr>
                <a:r>
                  <a:rPr lang="en-US" dirty="0"/>
                  <a:t>𝛼 =0.05</a:t>
                </a:r>
              </a:p>
              <a:p>
                <a:pPr marL="0" indent="0">
                  <a:buNone/>
                </a:pPr>
                <a:r>
                  <a:rPr lang="en-US" dirty="0"/>
                  <a:t>Test statistic</a:t>
                </a:r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 smtClean="0"/>
                  <a:t> (for two – tailed we would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8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6400" y="330200"/>
                <a:ext cx="8394700" cy="4918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smtClean="0"/>
                  <a:t>Mean of the difference,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=−6.5</m:t>
                    </m:r>
                  </m:oMath>
                </a14:m>
                <a:endParaRPr lang="en-US" sz="28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/>
                  <a:t>Standard Deviation of the difference,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=15.1</m:t>
                    </m:r>
                  </m:oMath>
                </a14:m>
                <a:endParaRPr lang="en-US" sz="28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/>
                  <a:t>Standard Error of the mean, SE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sz="28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=4.37</m:t>
                    </m:r>
                  </m:oMath>
                </a14:m>
                <a:endParaRPr lang="en-US" sz="2800" b="0" dirty="0" smtClean="0"/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6.5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4.37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=−1.487</m:t>
                      </m:r>
                    </m:oMath>
                  </m:oMathPara>
                </a14:m>
                <a:endParaRPr lang="en-US" sz="2800" b="0" dirty="0" smtClean="0"/>
              </a:p>
              <a:p>
                <a:endParaRPr lang="en-US" sz="2800" b="0" dirty="0" smtClean="0"/>
              </a:p>
              <a:p>
                <a:r>
                  <a:rPr lang="en-US" sz="2800" dirty="0" smtClean="0"/>
                  <a:t>Number of degrees of freedom = 12 – 1 = 11</a:t>
                </a:r>
                <a:endParaRPr lang="en-US" sz="28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330200"/>
                <a:ext cx="8394700" cy="4918398"/>
              </a:xfrm>
              <a:prstGeom prst="rect">
                <a:avLst/>
              </a:prstGeom>
              <a:blipFill rotWithShape="0">
                <a:blip r:embed="rId2"/>
                <a:stretch>
                  <a:fillRect l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Two-Sample t-Test for Paired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225" y="1349352"/>
                <a:ext cx="8799423" cy="494133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 = -1.487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11,0.05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=1.795885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Comparing </a:t>
                </a:r>
                <a:r>
                  <a:rPr lang="en-US" dirty="0"/>
                  <a:t>the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absolute </a:t>
                </a:r>
                <a:r>
                  <a:rPr lang="en-US" dirty="0"/>
                  <a:t>t-value,</a:t>
                </a:r>
              </a:p>
              <a:p>
                <a:pPr marL="0" indent="0">
                  <a:buNone/>
                </a:pPr>
                <a:r>
                  <a:rPr lang="en-US" dirty="0"/>
                  <a:t>we </a:t>
                </a:r>
                <a:r>
                  <a:rPr lang="en-US" b="1" dirty="0"/>
                  <a:t>cannot reject </a:t>
                </a:r>
                <a:r>
                  <a:rPr lang="en-US" b="1" dirty="0" smtClean="0"/>
                  <a:t>the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Null </a:t>
                </a:r>
                <a:r>
                  <a:rPr lang="en-US" dirty="0" smtClean="0"/>
                  <a:t>hypothesis </a:t>
                </a:r>
                <a:r>
                  <a:rPr lang="en-US" dirty="0"/>
                  <a:t>that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mean completion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time </a:t>
                </a:r>
                <a:r>
                  <a:rPr lang="en-US" dirty="0"/>
                  <a:t>is the same.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25" y="1349352"/>
                <a:ext cx="8799423" cy="4941330"/>
              </a:xfrm>
              <a:blipFill rotWithShape="0">
                <a:blip r:embed="rId2"/>
                <a:stretch>
                  <a:fillRect l="-1385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67" y="942487"/>
            <a:ext cx="5623357" cy="83667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0643" y="4800600"/>
            <a:ext cx="5623357" cy="2286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3610660" y="4563161"/>
            <a:ext cx="5029202" cy="70347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Two-Sample t-Test for Paired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The 95% CI for mean difference is given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</m:d>
                  </m:oMath>
                </a14:m>
                <a:endParaRPr lang="en-US" sz="2600" b="0" dirty="0" smtClean="0"/>
              </a:p>
              <a:p>
                <a:pPr marL="0" indent="0">
                  <a:buNone/>
                </a:pP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⇒−6.5 −1.796 ∗4.37≤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≤−6.5+1.796 ∗4.37</m:t>
                    </m:r>
                  </m:oMath>
                </a14:m>
                <a:r>
                  <a:rPr lang="en-US" sz="2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95% CI : (-14.35, 1.35)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As </a:t>
                </a:r>
                <a:r>
                  <a:rPr lang="en-US" sz="2400" dirty="0"/>
                  <a:t>zero is included in the CI, we cannot reject the null hypothesis.</a:t>
                </a:r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Business </a:t>
                </a:r>
                <a:r>
                  <a:rPr lang="en-US" sz="2400" b="1" dirty="0"/>
                  <a:t>Decision (Yogic Decision?)</a:t>
                </a:r>
              </a:p>
              <a:p>
                <a:r>
                  <a:rPr lang="en-US" sz="2400" dirty="0"/>
                  <a:t>Although zero is included in CI, the range is very wide, which </a:t>
                </a:r>
                <a:r>
                  <a:rPr lang="en-US" sz="2400" dirty="0" smtClean="0"/>
                  <a:t>should </a:t>
                </a:r>
                <a:r>
                  <a:rPr lang="en-US" sz="2400" dirty="0"/>
                  <a:t>lead the us to conduct a larger study to be sure.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1110" r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9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sample t-Test: unpaired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Central Limit Theorem states that the difference in two sample means,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is normally distributed for large sample sizes (both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 30</m:t>
                    </m:r>
                  </m:oMath>
                </a14:m>
                <a:r>
                  <a:rPr lang="en-US" dirty="0" smtClean="0"/>
                  <a:t>) whatever the population distribution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 smtClean="0"/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/>
                  <a:t>    </a:t>
                </a:r>
                <a:r>
                  <a:rPr lang="en-US" sz="2600" i="1" dirty="0">
                    <a:solidFill>
                      <a:srgbClr val="FF0000"/>
                    </a:solidFill>
                  </a:rPr>
                  <a:t>[Recall E(X-Y)=E(X)-E(Y</a:t>
                </a:r>
                <a:r>
                  <a:rPr lang="en-US" sz="2600" i="1" dirty="0" smtClean="0">
                    <a:solidFill>
                      <a:srgbClr val="FF0000"/>
                    </a:solidFill>
                  </a:rPr>
                  <a:t>)]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600" dirty="0" smtClean="0"/>
                  <a:t>    </a:t>
                </a:r>
                <a:r>
                  <a:rPr lang="en-US" sz="2600" i="1" dirty="0">
                    <a:solidFill>
                      <a:srgbClr val="FF0000"/>
                    </a:solidFill>
                  </a:rPr>
                  <a:t>[Recall E(X-Y)=E(X)-E(Y</a:t>
                </a:r>
                <a:r>
                  <a:rPr lang="en-US" sz="2600" i="1" dirty="0" smtClean="0">
                    <a:solidFill>
                      <a:srgbClr val="FF0000"/>
                    </a:solidFill>
                  </a:rPr>
                  <a:t>)]</a:t>
                </a:r>
              </a:p>
              <a:p>
                <a:pPr marL="0" indent="0">
                  <a:buNone/>
                </a:pPr>
                <a:endParaRPr lang="en-US" sz="2600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𝑑𝑖𝑓𝑓𝑒𝑟𝑒𝑛𝑐𝑒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𝑒𝑥𝑝𝑒𝑐𝑡𝑒𝑑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𝑑𝑖𝑓𝑓𝑒𝑟𝑒𝑛𝑐𝑒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𝑑𝑖𝑓𝑓𝑒𝑟𝑒𝑛𝑐𝑒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This </a:t>
                </a:r>
                <a:r>
                  <a:rPr lang="en-US" sz="2400" dirty="0"/>
                  <a:t>is the test statistic for a 2-sample z-test.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2466" r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7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Two-Sample t-Test for Unpaired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Test statistics,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Assuming the two samples come from populations with the </a:t>
                </a:r>
                <a:r>
                  <a:rPr lang="en-US" dirty="0" smtClean="0"/>
                  <a:t>same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standard </a:t>
                </a:r>
                <a:r>
                  <a:rPr lang="en-US" b="1" dirty="0">
                    <a:solidFill>
                      <a:srgbClr val="FF0000"/>
                    </a:solidFill>
                  </a:rPr>
                  <a:t>deviation </a:t>
                </a:r>
                <a:r>
                  <a:rPr lang="en-US" dirty="0"/>
                  <a:t>(Rule of thumb: The ratio between the </a:t>
                </a:r>
                <a:r>
                  <a:rPr lang="en-US" dirty="0" smtClean="0"/>
                  <a:t>higher</a:t>
                </a:r>
                <a:r>
                  <a:rPr lang="en-US" b="1" dirty="0" smtClean="0"/>
                  <a:t> </a:t>
                </a:r>
                <a:r>
                  <a:rPr lang="en-US" i="1" dirty="0" smtClean="0"/>
                  <a:t>s </a:t>
                </a:r>
                <a:r>
                  <a:rPr lang="en-US" dirty="0"/>
                  <a:t>and the lower s is less than 2), pooled variance can be used to </a:t>
                </a:r>
                <a:r>
                  <a:rPr lang="en-US" dirty="0" smtClean="0"/>
                  <a:t>calculate </a:t>
                </a:r>
                <a:r>
                  <a:rPr lang="en-US" dirty="0"/>
                  <a:t>SE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</m:t>
                        </m:r>
                      </m:den>
                    </m:f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degrees of freedom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r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2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Decide on the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Average score on the test is 7/10.</a:t>
            </a:r>
          </a:p>
          <a:p>
            <a:pPr marL="0" indent="0">
              <a:buNone/>
            </a:pPr>
            <a:r>
              <a:rPr lang="en-US" dirty="0"/>
              <a:t>This is called Null Hypothesis and is represented by </a:t>
            </a:r>
            <a:r>
              <a:rPr lang="en-US" dirty="0" smtClean="0"/>
              <a:t>H</a:t>
            </a:r>
            <a:r>
              <a:rPr lang="en-IN" sz="2000" dirty="0" smtClean="0"/>
              <a:t>0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In </a:t>
            </a:r>
            <a:r>
              <a:rPr lang="en-IN" dirty="0"/>
              <a:t>this case, </a:t>
            </a:r>
            <a:r>
              <a:rPr lang="en-IN" dirty="0" smtClean="0"/>
              <a:t>H0 : 𝜇 = 0.7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Null Hypothesis is rejected based on evidence, an </a:t>
            </a:r>
            <a:r>
              <a:rPr lang="en-US" dirty="0" smtClean="0"/>
              <a:t>Alternate </a:t>
            </a:r>
            <a:r>
              <a:rPr lang="en-IN" dirty="0" smtClean="0"/>
              <a:t>Hypothesis</a:t>
            </a:r>
            <a:r>
              <a:rPr lang="en-IN" dirty="0"/>
              <a:t>, </a:t>
            </a:r>
            <a:r>
              <a:rPr lang="en-IN" dirty="0" smtClean="0"/>
              <a:t>H</a:t>
            </a:r>
            <a:r>
              <a:rPr lang="en-IN" sz="2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needs to be accepted.  </a:t>
            </a:r>
            <a:r>
              <a:rPr lang="en-US" b="1" dirty="0"/>
              <a:t>We always start with </a:t>
            </a:r>
            <a:r>
              <a:rPr lang="en-US" b="1" dirty="0" smtClean="0"/>
              <a:t>the assumption </a:t>
            </a:r>
            <a:r>
              <a:rPr lang="en-US" b="1" dirty="0"/>
              <a:t>that Null Hypothesis is true.</a:t>
            </a:r>
          </a:p>
          <a:p>
            <a:pPr marL="0" indent="0">
              <a:buNone/>
            </a:pPr>
            <a:r>
              <a:rPr lang="en-IN" dirty="0"/>
              <a:t>In this case, </a:t>
            </a:r>
            <a:r>
              <a:rPr lang="en-IN" dirty="0" smtClean="0"/>
              <a:t>H1: </a:t>
            </a:r>
            <a:r>
              <a:rPr lang="en-IN" dirty="0"/>
              <a:t>𝜇 &lt; 0.7</a:t>
            </a:r>
          </a:p>
        </p:txBody>
      </p:sp>
    </p:spTree>
    <p:extLst>
      <p:ext uri="{BB962C8B-B14F-4D97-AF65-F5344CB8AC3E}">
        <p14:creationId xmlns:p14="http://schemas.microsoft.com/office/powerpoint/2010/main" val="41421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Insomnia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 smtClean="0"/>
              <a:t>A </a:t>
            </a:r>
            <a:r>
              <a:rPr lang="en-US" sz="2600" dirty="0"/>
              <a:t>statistics professor claims that his lectures can cure insomnia. </a:t>
            </a:r>
            <a:r>
              <a:rPr lang="en-US" sz="2600" dirty="0" smtClean="0"/>
              <a:t> You </a:t>
            </a:r>
            <a:r>
              <a:rPr lang="en-US" sz="2600" dirty="0"/>
              <a:t>want to test the claim. You collect 30 patients with </a:t>
            </a:r>
            <a:r>
              <a:rPr lang="en-US" sz="2600" dirty="0" smtClean="0"/>
              <a:t>sleeping trouble </a:t>
            </a:r>
            <a:r>
              <a:rPr lang="en-US" sz="2600" dirty="0"/>
              <a:t>and  divide them into 2 groups of 15 </a:t>
            </a:r>
            <a:r>
              <a:rPr lang="en-US" sz="2600" dirty="0" smtClean="0"/>
              <a:t>each.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 smtClean="0"/>
              <a:t>The </a:t>
            </a:r>
            <a:r>
              <a:rPr lang="en-US" sz="2600" dirty="0"/>
              <a:t>control group were asked to follow their usual routine </a:t>
            </a:r>
            <a:r>
              <a:rPr lang="en-US" sz="2600" dirty="0" smtClean="0"/>
              <a:t>while the </a:t>
            </a:r>
            <a:r>
              <a:rPr lang="en-US" sz="2600" dirty="0"/>
              <a:t>other group was exposed to 1-hour of his lecture on </a:t>
            </a:r>
            <a:r>
              <a:rPr lang="en-US" sz="2600" dirty="0" smtClean="0"/>
              <a:t>t-distribution shortly after dinner. The time taken to sleep was</a:t>
            </a:r>
            <a:r>
              <a:rPr lang="en-US" sz="2600" dirty="0"/>
              <a:t> </a:t>
            </a:r>
            <a:r>
              <a:rPr lang="en-US" sz="2600" dirty="0" smtClean="0"/>
              <a:t>measured </a:t>
            </a:r>
            <a:r>
              <a:rPr lang="en-US" sz="2600" dirty="0"/>
              <a:t>for each group.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176" y="1281112"/>
            <a:ext cx="3885714" cy="26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sample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57" name="Group 56"/>
          <p:cNvGrpSpPr/>
          <p:nvPr/>
        </p:nvGrpSpPr>
        <p:grpSpPr>
          <a:xfrm>
            <a:off x="159225" y="1281112"/>
            <a:ext cx="8226851" cy="2626057"/>
            <a:chOff x="-311150" y="1809465"/>
            <a:chExt cx="9461500" cy="3206750"/>
          </a:xfrm>
        </p:grpSpPr>
        <p:sp>
          <p:nvSpPr>
            <p:cNvPr id="4" name="object 31"/>
            <p:cNvSpPr/>
            <p:nvPr/>
          </p:nvSpPr>
          <p:spPr>
            <a:xfrm>
              <a:off x="-304800" y="1809465"/>
              <a:ext cx="9448800" cy="457200"/>
            </a:xfrm>
            <a:custGeom>
              <a:avLst/>
              <a:gdLst/>
              <a:ahLst/>
              <a:cxnLst/>
              <a:rect l="l" t="t" r="r" b="b"/>
              <a:pathLst>
                <a:path w="9448800" h="457200">
                  <a:moveTo>
                    <a:pt x="0" y="457200"/>
                  </a:moveTo>
                  <a:lnTo>
                    <a:pt x="9448800" y="457200"/>
                  </a:lnTo>
                  <a:lnTo>
                    <a:pt x="944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32"/>
            <p:cNvSpPr/>
            <p:nvPr/>
          </p:nvSpPr>
          <p:spPr>
            <a:xfrm>
              <a:off x="-304800" y="2266665"/>
              <a:ext cx="4724400" cy="457200"/>
            </a:xfrm>
            <a:custGeom>
              <a:avLst/>
              <a:gdLst/>
              <a:ahLst/>
              <a:cxnLst/>
              <a:rect l="l" t="t" r="r" b="b"/>
              <a:pathLst>
                <a:path w="4724400" h="457200">
                  <a:moveTo>
                    <a:pt x="0" y="457200"/>
                  </a:moveTo>
                  <a:lnTo>
                    <a:pt x="4724400" y="457200"/>
                  </a:lnTo>
                  <a:lnTo>
                    <a:pt x="4724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33"/>
            <p:cNvSpPr/>
            <p:nvPr/>
          </p:nvSpPr>
          <p:spPr>
            <a:xfrm>
              <a:off x="4419600" y="2266665"/>
              <a:ext cx="4724400" cy="457200"/>
            </a:xfrm>
            <a:custGeom>
              <a:avLst/>
              <a:gdLst/>
              <a:ahLst/>
              <a:cxnLst/>
              <a:rect l="l" t="t" r="r" b="b"/>
              <a:pathLst>
                <a:path w="4724400" h="457200">
                  <a:moveTo>
                    <a:pt x="0" y="457200"/>
                  </a:moveTo>
                  <a:lnTo>
                    <a:pt x="4724400" y="457200"/>
                  </a:lnTo>
                  <a:lnTo>
                    <a:pt x="4724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34"/>
            <p:cNvSpPr/>
            <p:nvPr/>
          </p:nvSpPr>
          <p:spPr>
            <a:xfrm>
              <a:off x="-304800" y="27238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35"/>
            <p:cNvSpPr/>
            <p:nvPr/>
          </p:nvSpPr>
          <p:spPr>
            <a:xfrm>
              <a:off x="1270000" y="27238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36"/>
            <p:cNvSpPr/>
            <p:nvPr/>
          </p:nvSpPr>
          <p:spPr>
            <a:xfrm>
              <a:off x="2844800" y="27238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37"/>
            <p:cNvSpPr/>
            <p:nvPr/>
          </p:nvSpPr>
          <p:spPr>
            <a:xfrm>
              <a:off x="4419600" y="27238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38"/>
            <p:cNvSpPr/>
            <p:nvPr/>
          </p:nvSpPr>
          <p:spPr>
            <a:xfrm>
              <a:off x="5994400" y="27238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39"/>
            <p:cNvSpPr/>
            <p:nvPr/>
          </p:nvSpPr>
          <p:spPr>
            <a:xfrm>
              <a:off x="7569200" y="27238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40"/>
            <p:cNvSpPr/>
            <p:nvPr/>
          </p:nvSpPr>
          <p:spPr>
            <a:xfrm>
              <a:off x="-304800" y="31810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41"/>
            <p:cNvSpPr/>
            <p:nvPr/>
          </p:nvSpPr>
          <p:spPr>
            <a:xfrm>
              <a:off x="1270000" y="31810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42"/>
            <p:cNvSpPr/>
            <p:nvPr/>
          </p:nvSpPr>
          <p:spPr>
            <a:xfrm>
              <a:off x="2844800" y="31810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43"/>
            <p:cNvSpPr/>
            <p:nvPr/>
          </p:nvSpPr>
          <p:spPr>
            <a:xfrm>
              <a:off x="4419600" y="31810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44"/>
            <p:cNvSpPr/>
            <p:nvPr/>
          </p:nvSpPr>
          <p:spPr>
            <a:xfrm>
              <a:off x="5994400" y="31810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45"/>
            <p:cNvSpPr/>
            <p:nvPr/>
          </p:nvSpPr>
          <p:spPr>
            <a:xfrm>
              <a:off x="7569200" y="31810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46"/>
            <p:cNvSpPr/>
            <p:nvPr/>
          </p:nvSpPr>
          <p:spPr>
            <a:xfrm>
              <a:off x="-304800" y="36382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47"/>
            <p:cNvSpPr/>
            <p:nvPr/>
          </p:nvSpPr>
          <p:spPr>
            <a:xfrm>
              <a:off x="1270000" y="36382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48"/>
            <p:cNvSpPr/>
            <p:nvPr/>
          </p:nvSpPr>
          <p:spPr>
            <a:xfrm>
              <a:off x="2844800" y="36382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49"/>
            <p:cNvSpPr/>
            <p:nvPr/>
          </p:nvSpPr>
          <p:spPr>
            <a:xfrm>
              <a:off x="4419600" y="36382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50"/>
            <p:cNvSpPr/>
            <p:nvPr/>
          </p:nvSpPr>
          <p:spPr>
            <a:xfrm>
              <a:off x="5994400" y="36382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51"/>
            <p:cNvSpPr/>
            <p:nvPr/>
          </p:nvSpPr>
          <p:spPr>
            <a:xfrm>
              <a:off x="7569200" y="36382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52"/>
            <p:cNvSpPr/>
            <p:nvPr/>
          </p:nvSpPr>
          <p:spPr>
            <a:xfrm>
              <a:off x="-304800" y="40954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53"/>
            <p:cNvSpPr/>
            <p:nvPr/>
          </p:nvSpPr>
          <p:spPr>
            <a:xfrm>
              <a:off x="1270000" y="40954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54"/>
            <p:cNvSpPr/>
            <p:nvPr/>
          </p:nvSpPr>
          <p:spPr>
            <a:xfrm>
              <a:off x="2844800" y="40954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55"/>
            <p:cNvSpPr/>
            <p:nvPr/>
          </p:nvSpPr>
          <p:spPr>
            <a:xfrm>
              <a:off x="4419600" y="40954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56"/>
            <p:cNvSpPr/>
            <p:nvPr/>
          </p:nvSpPr>
          <p:spPr>
            <a:xfrm>
              <a:off x="5994400" y="40954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57"/>
            <p:cNvSpPr/>
            <p:nvPr/>
          </p:nvSpPr>
          <p:spPr>
            <a:xfrm>
              <a:off x="7569200" y="40954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58"/>
            <p:cNvSpPr/>
            <p:nvPr/>
          </p:nvSpPr>
          <p:spPr>
            <a:xfrm>
              <a:off x="-304800" y="45526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59"/>
            <p:cNvSpPr/>
            <p:nvPr/>
          </p:nvSpPr>
          <p:spPr>
            <a:xfrm>
              <a:off x="1270000" y="45526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60"/>
            <p:cNvSpPr/>
            <p:nvPr/>
          </p:nvSpPr>
          <p:spPr>
            <a:xfrm>
              <a:off x="2844800" y="45526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61"/>
            <p:cNvSpPr/>
            <p:nvPr/>
          </p:nvSpPr>
          <p:spPr>
            <a:xfrm>
              <a:off x="4419600" y="45526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62"/>
            <p:cNvSpPr/>
            <p:nvPr/>
          </p:nvSpPr>
          <p:spPr>
            <a:xfrm>
              <a:off x="5994400" y="45526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63"/>
            <p:cNvSpPr/>
            <p:nvPr/>
          </p:nvSpPr>
          <p:spPr>
            <a:xfrm>
              <a:off x="7569200" y="4552665"/>
              <a:ext cx="1574800" cy="457200"/>
            </a:xfrm>
            <a:custGeom>
              <a:avLst/>
              <a:gdLst/>
              <a:ahLst/>
              <a:cxnLst/>
              <a:rect l="l" t="t" r="r" b="b"/>
              <a:pathLst>
                <a:path w="1574800" h="457200">
                  <a:moveTo>
                    <a:pt x="0" y="457200"/>
                  </a:moveTo>
                  <a:lnTo>
                    <a:pt x="1574800" y="457200"/>
                  </a:lnTo>
                  <a:lnTo>
                    <a:pt x="1574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64"/>
            <p:cNvSpPr/>
            <p:nvPr/>
          </p:nvSpPr>
          <p:spPr>
            <a:xfrm>
              <a:off x="4419600" y="2247615"/>
              <a:ext cx="0" cy="2768600"/>
            </a:xfrm>
            <a:custGeom>
              <a:avLst/>
              <a:gdLst/>
              <a:ahLst/>
              <a:cxnLst/>
              <a:rect l="l" t="t" r="r" b="b"/>
              <a:pathLst>
                <a:path h="2768600">
                  <a:moveTo>
                    <a:pt x="0" y="0"/>
                  </a:moveTo>
                  <a:lnTo>
                    <a:pt x="0" y="276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65"/>
            <p:cNvSpPr/>
            <p:nvPr/>
          </p:nvSpPr>
          <p:spPr>
            <a:xfrm>
              <a:off x="-311150" y="2266665"/>
              <a:ext cx="9461500" cy="0"/>
            </a:xfrm>
            <a:custGeom>
              <a:avLst/>
              <a:gdLst/>
              <a:ahLst/>
              <a:cxnLst/>
              <a:rect l="l" t="t" r="r" b="b"/>
              <a:pathLst>
                <a:path w="9461500">
                  <a:moveTo>
                    <a:pt x="0" y="0"/>
                  </a:moveTo>
                  <a:lnTo>
                    <a:pt x="94615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66"/>
            <p:cNvSpPr/>
            <p:nvPr/>
          </p:nvSpPr>
          <p:spPr>
            <a:xfrm>
              <a:off x="-311150" y="2723865"/>
              <a:ext cx="9461500" cy="0"/>
            </a:xfrm>
            <a:custGeom>
              <a:avLst/>
              <a:gdLst/>
              <a:ahLst/>
              <a:cxnLst/>
              <a:rect l="l" t="t" r="r" b="b"/>
              <a:pathLst>
                <a:path w="9461500">
                  <a:moveTo>
                    <a:pt x="0" y="0"/>
                  </a:moveTo>
                  <a:lnTo>
                    <a:pt x="9461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" name="object 67"/>
            <p:cNvSpPr/>
            <p:nvPr/>
          </p:nvSpPr>
          <p:spPr>
            <a:xfrm>
              <a:off x="-311150" y="3181065"/>
              <a:ext cx="9461500" cy="0"/>
            </a:xfrm>
            <a:custGeom>
              <a:avLst/>
              <a:gdLst/>
              <a:ahLst/>
              <a:cxnLst/>
              <a:rect l="l" t="t" r="r" b="b"/>
              <a:pathLst>
                <a:path w="9461500">
                  <a:moveTo>
                    <a:pt x="0" y="0"/>
                  </a:moveTo>
                  <a:lnTo>
                    <a:pt x="9461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68"/>
            <p:cNvSpPr/>
            <p:nvPr/>
          </p:nvSpPr>
          <p:spPr>
            <a:xfrm>
              <a:off x="-311150" y="3638265"/>
              <a:ext cx="9461500" cy="0"/>
            </a:xfrm>
            <a:custGeom>
              <a:avLst/>
              <a:gdLst/>
              <a:ahLst/>
              <a:cxnLst/>
              <a:rect l="l" t="t" r="r" b="b"/>
              <a:pathLst>
                <a:path w="9461500">
                  <a:moveTo>
                    <a:pt x="0" y="0"/>
                  </a:moveTo>
                  <a:lnTo>
                    <a:pt x="9461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69"/>
            <p:cNvSpPr/>
            <p:nvPr/>
          </p:nvSpPr>
          <p:spPr>
            <a:xfrm>
              <a:off x="-311150" y="4095465"/>
              <a:ext cx="9461500" cy="0"/>
            </a:xfrm>
            <a:custGeom>
              <a:avLst/>
              <a:gdLst/>
              <a:ahLst/>
              <a:cxnLst/>
              <a:rect l="l" t="t" r="r" b="b"/>
              <a:pathLst>
                <a:path w="9461500">
                  <a:moveTo>
                    <a:pt x="0" y="0"/>
                  </a:moveTo>
                  <a:lnTo>
                    <a:pt x="9461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70"/>
            <p:cNvSpPr/>
            <p:nvPr/>
          </p:nvSpPr>
          <p:spPr>
            <a:xfrm>
              <a:off x="-311150" y="4552665"/>
              <a:ext cx="9461500" cy="0"/>
            </a:xfrm>
            <a:custGeom>
              <a:avLst/>
              <a:gdLst/>
              <a:ahLst/>
              <a:cxnLst/>
              <a:rect l="l" t="t" r="r" b="b"/>
              <a:pathLst>
                <a:path w="9461500">
                  <a:moveTo>
                    <a:pt x="0" y="0"/>
                  </a:moveTo>
                  <a:lnTo>
                    <a:pt x="94615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14"/>
            <p:cNvSpPr txBox="1"/>
            <p:nvPr/>
          </p:nvSpPr>
          <p:spPr>
            <a:xfrm>
              <a:off x="-304800" y="1809465"/>
              <a:ext cx="9448800" cy="457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017266">
                <a:lnSpc>
                  <a:spcPct val="95825"/>
                </a:lnSpc>
                <a:spcBef>
                  <a:spcPts val="450"/>
                </a:spcBef>
              </a:pPr>
              <a:r>
                <a:rPr sz="2400" b="1" spc="-50" dirty="0" smtClean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ime taken to </a:t>
              </a:r>
              <a:r>
                <a:rPr sz="2400" b="1" spc="-9" dirty="0" smtClean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2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leep </a:t>
              </a:r>
              <a:r>
                <a:rPr sz="24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(</a:t>
              </a:r>
              <a:r>
                <a:rPr sz="2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hr)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45" name="object 13"/>
            <p:cNvSpPr txBox="1"/>
            <p:nvPr/>
          </p:nvSpPr>
          <p:spPr>
            <a:xfrm>
              <a:off x="-304800" y="2266665"/>
              <a:ext cx="4724400" cy="457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42365">
                <a:lnSpc>
                  <a:spcPct val="95825"/>
                </a:lnSpc>
                <a:spcBef>
                  <a:spcPts val="450"/>
                </a:spcBef>
              </a:pPr>
              <a:r>
                <a:rPr sz="2400" b="1" spc="-134" dirty="0" smtClean="0">
                  <a:latin typeface="Arial"/>
                  <a:cs typeface="Arial"/>
                </a:rPr>
                <a:t>T</a:t>
              </a:r>
              <a:r>
                <a:rPr sz="2400" b="1" spc="0" dirty="0" smtClean="0">
                  <a:latin typeface="Arial"/>
                  <a:cs typeface="Arial"/>
                </a:rPr>
                <a:t>reated Subjects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46" name="object 12"/>
            <p:cNvSpPr txBox="1"/>
            <p:nvPr/>
          </p:nvSpPr>
          <p:spPr>
            <a:xfrm>
              <a:off x="4419600" y="2266665"/>
              <a:ext cx="4724400" cy="457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44524">
                <a:lnSpc>
                  <a:spcPct val="95825"/>
                </a:lnSpc>
                <a:spcBef>
                  <a:spcPts val="450"/>
                </a:spcBef>
              </a:pPr>
              <a:r>
                <a:rPr sz="2400" b="1" spc="0" dirty="0" smtClean="0">
                  <a:latin typeface="Arial"/>
                  <a:cs typeface="Arial"/>
                </a:rPr>
                <a:t>C</a:t>
              </a:r>
              <a:r>
                <a:rPr sz="2400" b="1" spc="-4" dirty="0" smtClean="0">
                  <a:latin typeface="Arial"/>
                  <a:cs typeface="Arial"/>
                </a:rPr>
                <a:t>o</a:t>
              </a:r>
              <a:r>
                <a:rPr sz="2400" b="1" spc="0" dirty="0" smtClean="0">
                  <a:latin typeface="Arial"/>
                  <a:cs typeface="Arial"/>
                </a:rPr>
                <a:t>ntrol</a:t>
              </a:r>
              <a:r>
                <a:rPr sz="2400" b="1" spc="4" dirty="0" smtClean="0">
                  <a:latin typeface="Arial"/>
                  <a:cs typeface="Arial"/>
                </a:rPr>
                <a:t> </a:t>
              </a:r>
              <a:r>
                <a:rPr sz="2400" b="1" spc="-9" dirty="0" smtClean="0">
                  <a:latin typeface="Arial"/>
                  <a:cs typeface="Arial"/>
                </a:rPr>
                <a:t>S</a:t>
              </a:r>
              <a:r>
                <a:rPr sz="2400" b="1" spc="0" dirty="0" smtClean="0">
                  <a:latin typeface="Arial"/>
                  <a:cs typeface="Arial"/>
                </a:rPr>
                <a:t>ubjects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47" name="object 11"/>
            <p:cNvSpPr txBox="1"/>
            <p:nvPr/>
          </p:nvSpPr>
          <p:spPr>
            <a:xfrm>
              <a:off x="-304800" y="2723865"/>
              <a:ext cx="4724400" cy="457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440">
                <a:lnSpc>
                  <a:spcPct val="95825"/>
                </a:lnSpc>
                <a:spcBef>
                  <a:spcPts val="450"/>
                </a:spcBef>
              </a:pPr>
              <a:r>
                <a:rPr sz="2400" spc="0" dirty="0" smtClean="0">
                  <a:latin typeface="Arial"/>
                  <a:cs typeface="Arial"/>
                </a:rPr>
                <a:t>0.81          </a:t>
              </a:r>
              <a:r>
                <a:rPr sz="2400" spc="414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0.56          </a:t>
              </a:r>
              <a:r>
                <a:rPr sz="2400" spc="414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0.46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48" name="object 10"/>
            <p:cNvSpPr txBox="1"/>
            <p:nvPr/>
          </p:nvSpPr>
          <p:spPr>
            <a:xfrm>
              <a:off x="4419600" y="2723865"/>
              <a:ext cx="4724400" cy="457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50"/>
                </a:spcBef>
              </a:pPr>
              <a:r>
                <a:rPr sz="2400" spc="0" dirty="0" smtClean="0">
                  <a:latin typeface="Arial"/>
                  <a:cs typeface="Arial"/>
                </a:rPr>
                <a:t>1.15          </a:t>
              </a:r>
              <a:r>
                <a:rPr sz="2400" spc="414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1.15          </a:t>
              </a:r>
              <a:r>
                <a:rPr sz="2400" spc="414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0.92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49" name="object 9"/>
            <p:cNvSpPr txBox="1"/>
            <p:nvPr/>
          </p:nvSpPr>
          <p:spPr>
            <a:xfrm>
              <a:off x="-304800" y="3181065"/>
              <a:ext cx="4724400" cy="457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440">
                <a:lnSpc>
                  <a:spcPct val="95825"/>
                </a:lnSpc>
                <a:spcBef>
                  <a:spcPts val="450"/>
                </a:spcBef>
              </a:pPr>
              <a:r>
                <a:rPr sz="2400" spc="0" dirty="0" smtClean="0">
                  <a:latin typeface="Arial"/>
                  <a:cs typeface="Arial"/>
                </a:rPr>
                <a:t>1.06          </a:t>
              </a:r>
              <a:r>
                <a:rPr sz="2400" spc="419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0.45          </a:t>
              </a:r>
              <a:r>
                <a:rPr sz="2400" spc="419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0.43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50" name="object 8"/>
            <p:cNvSpPr txBox="1"/>
            <p:nvPr/>
          </p:nvSpPr>
          <p:spPr>
            <a:xfrm>
              <a:off x="4419600" y="3181065"/>
              <a:ext cx="4724400" cy="457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50"/>
                </a:spcBef>
              </a:pPr>
              <a:r>
                <a:rPr sz="2400" spc="0" dirty="0" smtClean="0">
                  <a:latin typeface="Arial"/>
                  <a:cs typeface="Arial"/>
                </a:rPr>
                <a:t>1.28          </a:t>
              </a:r>
              <a:r>
                <a:rPr sz="2400" spc="419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0.72          </a:t>
              </a:r>
              <a:r>
                <a:rPr sz="2400" spc="419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0.67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51" name="object 7"/>
            <p:cNvSpPr txBox="1"/>
            <p:nvPr/>
          </p:nvSpPr>
          <p:spPr>
            <a:xfrm>
              <a:off x="-304800" y="3638265"/>
              <a:ext cx="4724400" cy="457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440">
                <a:lnSpc>
                  <a:spcPct val="95825"/>
                </a:lnSpc>
                <a:spcBef>
                  <a:spcPts val="450"/>
                </a:spcBef>
              </a:pPr>
              <a:r>
                <a:rPr sz="2400" spc="0" dirty="0" smtClean="0">
                  <a:latin typeface="Arial"/>
                  <a:cs typeface="Arial"/>
                </a:rPr>
                <a:t>0.43          </a:t>
              </a:r>
              <a:r>
                <a:rPr sz="2400" spc="419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0.88          </a:t>
              </a:r>
              <a:r>
                <a:rPr sz="2400" spc="419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0.37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52" name="object 6"/>
            <p:cNvSpPr txBox="1"/>
            <p:nvPr/>
          </p:nvSpPr>
          <p:spPr>
            <a:xfrm>
              <a:off x="4419600" y="3638265"/>
              <a:ext cx="4724400" cy="457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50"/>
                </a:spcBef>
              </a:pPr>
              <a:r>
                <a:rPr sz="2400" spc="0" dirty="0" smtClean="0">
                  <a:latin typeface="Arial"/>
                  <a:cs typeface="Arial"/>
                </a:rPr>
                <a:t>1.00          </a:t>
              </a:r>
              <a:r>
                <a:rPr sz="2400" spc="419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0.79          </a:t>
              </a:r>
              <a:r>
                <a:rPr sz="2400" spc="419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0.76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53" name="object 5"/>
            <p:cNvSpPr txBox="1"/>
            <p:nvPr/>
          </p:nvSpPr>
          <p:spPr>
            <a:xfrm>
              <a:off x="-304800" y="4095465"/>
              <a:ext cx="4724400" cy="457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440">
                <a:lnSpc>
                  <a:spcPct val="95825"/>
                </a:lnSpc>
                <a:spcBef>
                  <a:spcPts val="450"/>
                </a:spcBef>
              </a:pPr>
              <a:r>
                <a:rPr sz="2400" spc="0" dirty="0" smtClean="0">
                  <a:latin typeface="Arial"/>
                  <a:cs typeface="Arial"/>
                </a:rPr>
                <a:t>0.54          </a:t>
              </a:r>
              <a:r>
                <a:rPr sz="2400" spc="414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0.73          </a:t>
              </a:r>
              <a:r>
                <a:rPr sz="2400" spc="414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0.73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54" name="object 4"/>
            <p:cNvSpPr txBox="1"/>
            <p:nvPr/>
          </p:nvSpPr>
          <p:spPr>
            <a:xfrm>
              <a:off x="4419600" y="4095465"/>
              <a:ext cx="4724400" cy="457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50"/>
                </a:spcBef>
              </a:pPr>
              <a:r>
                <a:rPr sz="2400" spc="0" dirty="0" smtClean="0">
                  <a:latin typeface="Arial"/>
                  <a:cs typeface="Arial"/>
                </a:rPr>
                <a:t>0.95          </a:t>
              </a:r>
              <a:r>
                <a:rPr sz="2400" spc="414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0.67          </a:t>
              </a:r>
              <a:r>
                <a:rPr sz="2400" spc="414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0.82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55" name="object 3"/>
            <p:cNvSpPr txBox="1"/>
            <p:nvPr/>
          </p:nvSpPr>
          <p:spPr>
            <a:xfrm>
              <a:off x="-304800" y="4552665"/>
              <a:ext cx="4724400" cy="457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440">
                <a:lnSpc>
                  <a:spcPct val="95825"/>
                </a:lnSpc>
                <a:spcBef>
                  <a:spcPts val="455"/>
                </a:spcBef>
              </a:pPr>
              <a:r>
                <a:rPr sz="2400" spc="0" dirty="0" smtClean="0">
                  <a:latin typeface="Arial"/>
                  <a:cs typeface="Arial"/>
                </a:rPr>
                <a:t>0.68          </a:t>
              </a:r>
              <a:r>
                <a:rPr sz="2400" spc="419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0.43          </a:t>
              </a:r>
              <a:r>
                <a:rPr sz="2400" spc="419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0.93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56" name="object 2"/>
            <p:cNvSpPr txBox="1"/>
            <p:nvPr/>
          </p:nvSpPr>
          <p:spPr>
            <a:xfrm>
              <a:off x="4419600" y="4552665"/>
              <a:ext cx="4724400" cy="457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8">
                <a:lnSpc>
                  <a:spcPct val="95825"/>
                </a:lnSpc>
                <a:spcBef>
                  <a:spcPts val="455"/>
                </a:spcBef>
              </a:pPr>
              <a:r>
                <a:rPr sz="2400" spc="0" dirty="0" smtClean="0">
                  <a:latin typeface="Arial"/>
                  <a:cs typeface="Arial"/>
                </a:rPr>
                <a:t>1.06          </a:t>
              </a:r>
              <a:r>
                <a:rPr sz="2400" spc="419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1.21          </a:t>
              </a:r>
              <a:r>
                <a:rPr sz="2400" spc="419" dirty="0" smtClean="0">
                  <a:latin typeface="Arial"/>
                  <a:cs typeface="Arial"/>
                </a:rPr>
                <a:t> </a:t>
              </a:r>
              <a:r>
                <a:rPr sz="2400" spc="0" dirty="0" smtClean="0">
                  <a:latin typeface="Arial"/>
                  <a:cs typeface="Arial"/>
                </a:rPr>
                <a:t>0.82</a:t>
              </a:r>
              <a:endParaRPr sz="2400">
                <a:latin typeface="Arial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01844" y="4294048"/>
                <a:ext cx="1801505" cy="1943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=0.633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=0.216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=0.0467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44" y="4294048"/>
                <a:ext cx="1801505" cy="19439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25849" y="4276376"/>
                <a:ext cx="1801505" cy="1943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931 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02 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408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849" y="4276376"/>
                <a:ext cx="1801505" cy="19439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8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null hypothesis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𝐻0</a:t>
            </a:r>
            <a:r>
              <a:rPr lang="en-US" dirty="0"/>
              <a:t> </a:t>
            </a:r>
            <a:r>
              <a:rPr lang="en-US" dirty="0" smtClean="0"/>
              <a:t>: 𝜇</a:t>
            </a:r>
            <a:r>
              <a:rPr lang="en-US" sz="2000" dirty="0" smtClean="0"/>
              <a:t>1</a:t>
            </a:r>
            <a:r>
              <a:rPr lang="en-US" dirty="0" smtClean="0"/>
              <a:t>- 𝜇</a:t>
            </a:r>
            <a:r>
              <a:rPr lang="en-US" sz="18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0 (The lecture has no impact)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alternative hypothesis?</a:t>
            </a:r>
          </a:p>
          <a:p>
            <a:pPr marL="0" indent="0">
              <a:buNone/>
            </a:pPr>
            <a:r>
              <a:rPr lang="en-US" dirty="0" smtClean="0"/>
              <a:t>𝐻1</a:t>
            </a:r>
            <a:r>
              <a:rPr lang="en-US" dirty="0"/>
              <a:t> </a:t>
            </a:r>
            <a:r>
              <a:rPr lang="en-US" dirty="0" smtClean="0"/>
              <a:t>: 𝜇</a:t>
            </a:r>
            <a:r>
              <a:rPr lang="en-US" sz="1800" dirty="0" smtClean="0"/>
              <a:t>1</a:t>
            </a:r>
            <a:r>
              <a:rPr lang="en-US" dirty="0" smtClean="0"/>
              <a:t>- 𝜇</a:t>
            </a:r>
            <a:r>
              <a:rPr lang="en-US" sz="1800" dirty="0" smtClean="0"/>
              <a:t>2</a:t>
            </a:r>
            <a:r>
              <a:rPr lang="en-US" dirty="0" smtClean="0"/>
              <a:t> ≠ </a:t>
            </a: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Is it a one-tailed test or a two-tailed test?</a:t>
            </a:r>
          </a:p>
          <a:p>
            <a:pPr marL="0" indent="0">
              <a:buNone/>
            </a:pPr>
            <a:r>
              <a:rPr lang="en-US" dirty="0"/>
              <a:t>Two-tailed</a:t>
            </a:r>
          </a:p>
          <a:p>
            <a:pPr marL="0" indent="0">
              <a:buNone/>
            </a:pPr>
            <a:r>
              <a:rPr lang="en-US" dirty="0"/>
              <a:t>What could be a possible hypothesis for a one-tailed test?</a:t>
            </a:r>
          </a:p>
          <a:p>
            <a:pPr marL="0" indent="0">
              <a:buNone/>
            </a:pPr>
            <a:r>
              <a:rPr lang="en-US" dirty="0"/>
              <a:t>The lecture helps people sleep better.</a:t>
            </a:r>
          </a:p>
        </p:txBody>
      </p:sp>
    </p:spTree>
    <p:extLst>
      <p:ext uri="{BB962C8B-B14F-4D97-AF65-F5344CB8AC3E}">
        <p14:creationId xmlns:p14="http://schemas.microsoft.com/office/powerpoint/2010/main" val="14674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sample t-test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225" y="1281111"/>
                <a:ext cx="8799423" cy="533484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= 0.05, determine if there is a significant difference between the groups.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∗0.0408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∗0.0467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=0.04375;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=0.209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0.931 −0.633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0.209∗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=3.91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600" dirty="0"/>
                  <a:t>You can find the p-value for this t-score or knowing that the t-score </a:t>
                </a:r>
                <a:r>
                  <a:rPr lang="en-US" sz="2600" dirty="0" smtClean="0"/>
                  <a:t> is </a:t>
                </a:r>
                <a:r>
                  <a:rPr lang="en-US" sz="2600" dirty="0"/>
                  <a:t>way more than the critical value for 28 </a:t>
                </a:r>
                <a:r>
                  <a:rPr lang="en-US" sz="2600" dirty="0" err="1"/>
                  <a:t>df</a:t>
                </a:r>
                <a:r>
                  <a:rPr lang="en-US" sz="2600" dirty="0"/>
                  <a:t> (~ 2) at this </a:t>
                </a:r>
                <a:r>
                  <a:rPr lang="en-US" sz="2600" dirty="0" smtClean="0"/>
                  <a:t>significance level</a:t>
                </a:r>
                <a:r>
                  <a:rPr lang="en-US" sz="2600" dirty="0"/>
                  <a:t>, you see that it is in the critical region in the right tail.</a:t>
                </a:r>
                <a:r>
                  <a:rPr lang="en-US" sz="2600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25" y="1281111"/>
                <a:ext cx="8799423" cy="5334842"/>
              </a:xfrm>
              <a:blipFill rotWithShape="0">
                <a:blip r:embed="rId3"/>
                <a:stretch>
                  <a:fillRect l="-1039" t="-2629" r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3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Will you reject the null hypothesis or fail to do so?</a:t>
            </a:r>
          </a:p>
          <a:p>
            <a:pPr marL="0" indent="0">
              <a:buNone/>
            </a:pPr>
            <a:r>
              <a:rPr lang="en-US" dirty="0"/>
              <a:t>Reject.  That means lecture does affect the time-to-sleep. </a:t>
            </a:r>
          </a:p>
          <a:p>
            <a:pPr marL="0" indent="0">
              <a:buNone/>
            </a:pPr>
            <a:r>
              <a:rPr lang="en-US" dirty="0"/>
              <a:t>Does it increase or decrease the time to sleep and by how much?</a:t>
            </a:r>
          </a:p>
          <a:p>
            <a:pPr marL="0" indent="0">
              <a:buNone/>
            </a:pPr>
            <a:r>
              <a:rPr lang="en-US" dirty="0"/>
              <a:t>As the treated patients slept in shorter time (0.633 </a:t>
            </a:r>
            <a:r>
              <a:rPr lang="en-US" dirty="0" err="1"/>
              <a:t>hr</a:t>
            </a:r>
            <a:r>
              <a:rPr lang="en-US" dirty="0"/>
              <a:t>) compared </a:t>
            </a:r>
            <a:r>
              <a:rPr lang="en-US" dirty="0" smtClean="0"/>
              <a:t>to </a:t>
            </a:r>
            <a:r>
              <a:rPr lang="en-US" dirty="0"/>
              <a:t>the control group (0.931 </a:t>
            </a:r>
            <a:r>
              <a:rPr lang="en-US" dirty="0" err="1"/>
              <a:t>hr</a:t>
            </a:r>
            <a:r>
              <a:rPr lang="en-US" dirty="0"/>
              <a:t>), the lecture reduces the time </a:t>
            </a:r>
            <a:r>
              <a:rPr lang="en-US"/>
              <a:t>to </a:t>
            </a:r>
            <a:r>
              <a:rPr lang="en-US" smtClean="0"/>
              <a:t>sleep </a:t>
            </a:r>
            <a:r>
              <a:rPr lang="en-US" dirty="0"/>
              <a:t>by  0.298 hr.</a:t>
            </a:r>
          </a:p>
        </p:txBody>
      </p:sp>
    </p:spTree>
    <p:extLst>
      <p:ext uri="{BB962C8B-B14F-4D97-AF65-F5344CB8AC3E}">
        <p14:creationId xmlns:p14="http://schemas.microsoft.com/office/powerpoint/2010/main" val="21046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INSOFE: </a:t>
            </a:r>
            <a:r>
              <a:rPr lang="en-US" dirty="0" smtClean="0">
                <a:hlinkClick r:id="rId2"/>
              </a:rPr>
              <a:t>www.insofe.edu.in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• Two hypotheses in competition:</a:t>
            </a:r>
          </a:p>
          <a:p>
            <a:pPr marL="457200" lvl="1" indent="0">
              <a:buNone/>
            </a:pPr>
            <a:r>
              <a:rPr lang="en-IN" dirty="0"/>
              <a:t>– </a:t>
            </a:r>
            <a:r>
              <a:rPr lang="en-IN" dirty="0" smtClean="0"/>
              <a:t>H0</a:t>
            </a:r>
            <a:r>
              <a:rPr lang="en-IN" dirty="0"/>
              <a:t> </a:t>
            </a:r>
            <a:r>
              <a:rPr lang="en-US" dirty="0" smtClean="0"/>
              <a:t>: </a:t>
            </a:r>
            <a:r>
              <a:rPr lang="en-US" dirty="0"/>
              <a:t>The NULL hypothesis, usually the most conservative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IN" dirty="0" smtClean="0"/>
              <a:t>– H1 or HA</a:t>
            </a:r>
            <a:r>
              <a:rPr lang="en-IN" dirty="0"/>
              <a:t> </a:t>
            </a:r>
            <a:r>
              <a:rPr lang="en-US" dirty="0" smtClean="0"/>
              <a:t>: </a:t>
            </a:r>
            <a:r>
              <a:rPr lang="en-US" dirty="0"/>
              <a:t>The ALTERNATIVE hypothesis, the one we are actually </a:t>
            </a:r>
            <a:r>
              <a:rPr lang="en-IN" dirty="0" smtClean="0"/>
              <a:t>interested </a:t>
            </a:r>
            <a:r>
              <a:rPr lang="en-IN" dirty="0"/>
              <a:t>in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Examples of NULL Hypothesis:</a:t>
            </a:r>
          </a:p>
          <a:p>
            <a:pPr marL="457200" lvl="1" indent="0">
              <a:buNone/>
            </a:pPr>
            <a:r>
              <a:rPr lang="en-IN" dirty="0"/>
              <a:t>– The coin is fair</a:t>
            </a:r>
          </a:p>
          <a:p>
            <a:pPr marL="457200" lvl="1" indent="0">
              <a:buNone/>
            </a:pPr>
            <a:r>
              <a:rPr lang="en-US" dirty="0"/>
              <a:t>– The new drug is no better (or worse) than the placebo</a:t>
            </a:r>
          </a:p>
          <a:p>
            <a:pPr marL="0" indent="0">
              <a:buNone/>
            </a:pPr>
            <a:r>
              <a:rPr lang="en-IN" dirty="0"/>
              <a:t>• Examples of ALTERNATIVE hypothesis:</a:t>
            </a:r>
          </a:p>
          <a:p>
            <a:pPr marL="457200" lvl="1" indent="0">
              <a:buNone/>
            </a:pPr>
            <a:r>
              <a:rPr lang="en-US" dirty="0"/>
              <a:t>– The coin is biased (either towards heads or tails)</a:t>
            </a:r>
          </a:p>
          <a:p>
            <a:pPr marL="457200" lvl="1" indent="0">
              <a:buNone/>
            </a:pPr>
            <a:r>
              <a:rPr lang="en-US" dirty="0"/>
              <a:t>– The coin is biased towards heads</a:t>
            </a:r>
          </a:p>
          <a:p>
            <a:pPr marL="457200" lvl="1" indent="0">
              <a:buNone/>
            </a:pPr>
            <a:r>
              <a:rPr lang="en-US" dirty="0"/>
              <a:t>– The coin has a probability 0.6 of landing on tails</a:t>
            </a:r>
          </a:p>
          <a:p>
            <a:pPr marL="457200" lvl="1" indent="0">
              <a:buNone/>
            </a:pPr>
            <a:r>
              <a:rPr lang="en-US" dirty="0"/>
              <a:t>– The drug is better than the placebo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386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Choose your </a:t>
            </a:r>
            <a:r>
              <a:rPr lang="en-US" dirty="0" err="1" smtClean="0"/>
              <a:t>statitics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Sample size = 40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Normal distribution is a  good approximation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𝑆𝑡𝑑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𝐸𝑟𝑟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ra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=0.158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X ~ N(0.7,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0.158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= N(0.7, 0.025)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0.55 −0.7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0.158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t="-19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4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Specify the significance Level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First, we must decide on the Significance Level,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.  </a:t>
                </a:r>
                <a:r>
                  <a:rPr lang="en-US" dirty="0"/>
                  <a:t>It is a </a:t>
                </a:r>
                <a:r>
                  <a:rPr lang="en-US" dirty="0" smtClean="0"/>
                  <a:t>measure of </a:t>
                </a:r>
                <a:r>
                  <a:rPr lang="en-US" dirty="0"/>
                  <a:t>how unlikely you want the results of the sample to be </a:t>
                </a:r>
                <a:r>
                  <a:rPr lang="en-US" dirty="0" smtClean="0"/>
                  <a:t>before you </a:t>
                </a:r>
                <a:r>
                  <a:rPr lang="en-US" dirty="0"/>
                  <a:t>reject the null hypothesis, </a:t>
                </a:r>
                <a:r>
                  <a:rPr lang="en-US" dirty="0" smtClean="0"/>
                  <a:t>H</a:t>
                </a:r>
                <a:r>
                  <a:rPr lang="en-IN" sz="2000" dirty="0" smtClean="0"/>
                  <a:t>0</a:t>
                </a:r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t="-1973" r="-22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568" y="2811981"/>
            <a:ext cx="3892959" cy="2462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4232" y="556399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Claim or Expectation, say, mean score = 7 /10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55867" y="2903454"/>
            <a:ext cx="3607" cy="231485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7757" y="3563332"/>
            <a:ext cx="39029" cy="155542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65636" y="4506012"/>
            <a:ext cx="0" cy="57641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1089061" y="3240910"/>
            <a:ext cx="5657379" cy="92573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1089061" y="4166647"/>
            <a:ext cx="5358210" cy="386499"/>
          </a:xfrm>
          <a:prstGeom prst="curvedConnector3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flipV="1">
            <a:off x="1197204" y="4935619"/>
            <a:ext cx="4968432" cy="98115"/>
          </a:xfrm>
          <a:prstGeom prst="curved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225" y="2841780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Far ?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59225" y="3805811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66"/>
                </a:solidFill>
              </a:rPr>
              <a:t>This Far ?</a:t>
            </a:r>
            <a:endParaRPr lang="en-IN" dirty="0">
              <a:solidFill>
                <a:srgbClr val="FF006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225" y="4800010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This Far ?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9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 4: Determine the critical region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225" y="1281112"/>
                <a:ext cx="8799423" cy="51714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If X represents the sample mean score, the critical region is defined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=5 %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Recall </a:t>
                </a:r>
                <a:r>
                  <a:rPr lang="en-US" dirty="0"/>
                  <a:t>that in a 95% CI, there is a 5% chance that the sample </a:t>
                </a:r>
                <a:r>
                  <a:rPr lang="en-US" dirty="0" smtClean="0"/>
                  <a:t>will not </a:t>
                </a:r>
                <a:r>
                  <a:rPr lang="en-US" dirty="0"/>
                  <a:t>contain the population mean. Hence if the sample falls in </a:t>
                </a:r>
                <a:r>
                  <a:rPr lang="en-US" dirty="0" smtClean="0"/>
                  <a:t>the critical </a:t>
                </a:r>
                <a:r>
                  <a:rPr lang="en-US" dirty="0"/>
                  <a:t>region, the null hypothesis that 0.7 is the mean score </a:t>
                </a:r>
                <a:r>
                  <a:rPr lang="en-US" dirty="0" smtClean="0"/>
                  <a:t>is </a:t>
                </a:r>
                <a:r>
                  <a:rPr lang="en-IN" dirty="0" smtClean="0"/>
                  <a:t>rejected.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That </a:t>
                </a:r>
                <a:r>
                  <a:rPr lang="en-US" dirty="0"/>
                  <a:t>is the reason 5% or 0.05 is called the Significance Level.  In a </a:t>
                </a:r>
                <a:r>
                  <a:rPr lang="en-US" dirty="0" smtClean="0"/>
                  <a:t>99</a:t>
                </a:r>
                <a:r>
                  <a:rPr lang="en-US" dirty="0"/>
                  <a:t>% CI, 0.01 is the Significance Level</a:t>
                </a:r>
                <a:r>
                  <a:rPr lang="en-US" dirty="0" smtClean="0"/>
                  <a:t>.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25" y="1281112"/>
                <a:ext cx="8799423" cy="5171446"/>
              </a:xfrm>
              <a:blipFill rotWithShape="0">
                <a:blip r:embed="rId2"/>
                <a:stretch>
                  <a:fillRect l="-1385" t="-1887" r="-10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77" y="2834361"/>
            <a:ext cx="8258118" cy="464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597" y="2187051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Critical Region</a:t>
            </a:r>
            <a:endParaRPr lang="en-IN" sz="2400" b="1" dirty="0"/>
          </a:p>
        </p:txBody>
      </p:sp>
      <p:sp>
        <p:nvSpPr>
          <p:cNvPr id="6" name="Freeform 5"/>
          <p:cNvSpPr/>
          <p:nvPr/>
        </p:nvSpPr>
        <p:spPr>
          <a:xfrm>
            <a:off x="586597" y="1200276"/>
            <a:ext cx="7962900" cy="1678266"/>
          </a:xfrm>
          <a:custGeom>
            <a:avLst/>
            <a:gdLst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0" h="1536704">
                <a:moveTo>
                  <a:pt x="0" y="1536704"/>
                </a:moveTo>
                <a:cubicBezTo>
                  <a:pt x="2266950" y="1112312"/>
                  <a:pt x="2730500" y="2121"/>
                  <a:pt x="4140200" y="4"/>
                </a:cubicBezTo>
                <a:cubicBezTo>
                  <a:pt x="5549900" y="-2113"/>
                  <a:pt x="5695950" y="1103845"/>
                  <a:pt x="8458200" y="1524004"/>
                </a:cubicBezTo>
              </a:path>
            </a:pathLst>
          </a:custGeom>
          <a:solidFill>
            <a:srgbClr val="FFFF00">
              <a:alpha val="20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6309" y="2208310"/>
            <a:ext cx="1858010" cy="671284"/>
          </a:xfrm>
          <a:custGeom>
            <a:avLst/>
            <a:gdLst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8458200"/>
              <a:gd name="connsiteY0" fmla="*/ 1536704 h 1536704"/>
              <a:gd name="connsiteX1" fmla="*/ 4140200 w 8458200"/>
              <a:gd name="connsiteY1" fmla="*/ 4 h 1536704"/>
              <a:gd name="connsiteX2" fmla="*/ 8458200 w 8458200"/>
              <a:gd name="connsiteY2" fmla="*/ 1524004 h 1536704"/>
              <a:gd name="connsiteX0" fmla="*/ 0 w 5598330"/>
              <a:gd name="connsiteY0" fmla="*/ 1536704 h 1536704"/>
              <a:gd name="connsiteX1" fmla="*/ 4140200 w 5598330"/>
              <a:gd name="connsiteY1" fmla="*/ 4 h 1536704"/>
              <a:gd name="connsiteX2" fmla="*/ 5598330 w 5598330"/>
              <a:gd name="connsiteY2" fmla="*/ 1524004 h 1536704"/>
              <a:gd name="connsiteX0" fmla="*/ 0 w 5598330"/>
              <a:gd name="connsiteY0" fmla="*/ 1536703 h 1536703"/>
              <a:gd name="connsiteX1" fmla="*/ 4140200 w 5598330"/>
              <a:gd name="connsiteY1" fmla="*/ 3 h 1536703"/>
              <a:gd name="connsiteX2" fmla="*/ 5598330 w 5598330"/>
              <a:gd name="connsiteY2" fmla="*/ 1524003 h 1536703"/>
              <a:gd name="connsiteX0" fmla="*/ 0 w 5598330"/>
              <a:gd name="connsiteY0" fmla="*/ 652922 h 652922"/>
              <a:gd name="connsiteX1" fmla="*/ 2197647 w 5598330"/>
              <a:gd name="connsiteY1" fmla="*/ 7 h 652922"/>
              <a:gd name="connsiteX2" fmla="*/ 5598330 w 5598330"/>
              <a:gd name="connsiteY2" fmla="*/ 640222 h 652922"/>
              <a:gd name="connsiteX0" fmla="*/ 0 w 5598330"/>
              <a:gd name="connsiteY0" fmla="*/ 653189 h 653189"/>
              <a:gd name="connsiteX1" fmla="*/ 2197647 w 5598330"/>
              <a:gd name="connsiteY1" fmla="*/ 274 h 653189"/>
              <a:gd name="connsiteX2" fmla="*/ 5598330 w 5598330"/>
              <a:gd name="connsiteY2" fmla="*/ 640489 h 653189"/>
              <a:gd name="connsiteX0" fmla="*/ 0 w 2250481"/>
              <a:gd name="connsiteY0" fmla="*/ 652916 h 652916"/>
              <a:gd name="connsiteX1" fmla="*/ 2197647 w 2250481"/>
              <a:gd name="connsiteY1" fmla="*/ 1 h 652916"/>
              <a:gd name="connsiteX2" fmla="*/ 1956043 w 2250481"/>
              <a:gd name="connsiteY2" fmla="*/ 651845 h 652916"/>
              <a:gd name="connsiteX0" fmla="*/ 0 w 1956043"/>
              <a:gd name="connsiteY0" fmla="*/ 652916 h 652916"/>
              <a:gd name="connsiteX1" fmla="*/ 1819928 w 1956043"/>
              <a:gd name="connsiteY1" fmla="*/ 1 h 652916"/>
              <a:gd name="connsiteX2" fmla="*/ 1956043 w 1956043"/>
              <a:gd name="connsiteY2" fmla="*/ 651845 h 652916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2127"/>
              <a:gd name="connsiteY0" fmla="*/ 652916 h 653932"/>
              <a:gd name="connsiteX1" fmla="*/ 1819928 w 2012127"/>
              <a:gd name="connsiteY1" fmla="*/ 1 h 653932"/>
              <a:gd name="connsiteX2" fmla="*/ 1956043 w 2012127"/>
              <a:gd name="connsiteY2" fmla="*/ 651845 h 653932"/>
              <a:gd name="connsiteX0" fmla="*/ 0 w 2019767"/>
              <a:gd name="connsiteY0" fmla="*/ 559886 h 561209"/>
              <a:gd name="connsiteX1" fmla="*/ 1833418 w 2019767"/>
              <a:gd name="connsiteY1" fmla="*/ 1 h 561209"/>
              <a:gd name="connsiteX2" fmla="*/ 1956043 w 2019767"/>
              <a:gd name="connsiteY2" fmla="*/ 558815 h 561209"/>
              <a:gd name="connsiteX0" fmla="*/ 0 w 1957682"/>
              <a:gd name="connsiteY0" fmla="*/ 560525 h 561764"/>
              <a:gd name="connsiteX1" fmla="*/ 1833418 w 1957682"/>
              <a:gd name="connsiteY1" fmla="*/ 640 h 561764"/>
              <a:gd name="connsiteX2" fmla="*/ 1956043 w 1957682"/>
              <a:gd name="connsiteY2" fmla="*/ 559454 h 561764"/>
              <a:gd name="connsiteX0" fmla="*/ 0 w 1957682"/>
              <a:gd name="connsiteY0" fmla="*/ 560525 h 561764"/>
              <a:gd name="connsiteX1" fmla="*/ 1833418 w 1957682"/>
              <a:gd name="connsiteY1" fmla="*/ 640 h 561764"/>
              <a:gd name="connsiteX2" fmla="*/ 1956043 w 1957682"/>
              <a:gd name="connsiteY2" fmla="*/ 559454 h 561764"/>
              <a:gd name="connsiteX0" fmla="*/ 0 w 1973579"/>
              <a:gd name="connsiteY0" fmla="*/ 562285 h 563446"/>
              <a:gd name="connsiteX1" fmla="*/ 1833418 w 1973579"/>
              <a:gd name="connsiteY1" fmla="*/ 2400 h 563446"/>
              <a:gd name="connsiteX2" fmla="*/ 1956043 w 1973579"/>
              <a:gd name="connsiteY2" fmla="*/ 561214 h 56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579" h="563446">
                <a:moveTo>
                  <a:pt x="0" y="562285"/>
                </a:moveTo>
                <a:cubicBezTo>
                  <a:pt x="1255203" y="300694"/>
                  <a:pt x="1628820" y="49093"/>
                  <a:pt x="1833418" y="2400"/>
                </a:cubicBezTo>
                <a:cubicBezTo>
                  <a:pt x="2038016" y="-44293"/>
                  <a:pt x="1959233" y="606205"/>
                  <a:pt x="1956043" y="561214"/>
                </a:cubicBezTo>
              </a:path>
            </a:pathLst>
          </a:custGeom>
          <a:solidFill>
            <a:srgbClr val="FF0000">
              <a:alpha val="20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3004500</TotalTime>
  <Words>2556</Words>
  <Application>Microsoft Office PowerPoint</Application>
  <PresentationFormat>On-screen Show (4:3)</PresentationFormat>
  <Paragraphs>557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Wingdings</vt:lpstr>
      <vt:lpstr>Office Theme</vt:lpstr>
      <vt:lpstr>Hypothesis Testing</vt:lpstr>
      <vt:lpstr>t-Distribution</vt:lpstr>
      <vt:lpstr>Hypothesis testing</vt:lpstr>
      <vt:lpstr>Hypothesis Testing Process</vt:lpstr>
      <vt:lpstr>Step 1: Decide on the hypotheses</vt:lpstr>
      <vt:lpstr>Examples of Hypotheses</vt:lpstr>
      <vt:lpstr>Step 2: Choose your statitics</vt:lpstr>
      <vt:lpstr>Step 3: Specify the significance Level</vt:lpstr>
      <vt:lpstr>Step 4: Determine the critical region </vt:lpstr>
      <vt:lpstr>Step 5: Find the p - value</vt:lpstr>
      <vt:lpstr>Step 5: Find the p-value</vt:lpstr>
      <vt:lpstr>Step 6: Is the sample result in the critical region ?</vt:lpstr>
      <vt:lpstr>Step 7: Make your decision</vt:lpstr>
      <vt:lpstr>PowerPoint Presentation</vt:lpstr>
      <vt:lpstr>What are the null and alternate hypotheses ?</vt:lpstr>
      <vt:lpstr>What is your decision ?</vt:lpstr>
      <vt:lpstr>Attention Check</vt:lpstr>
      <vt:lpstr>Attention Check</vt:lpstr>
      <vt:lpstr>Critical Region Up Close</vt:lpstr>
      <vt:lpstr>Critical Region Up Close</vt:lpstr>
      <vt:lpstr>Critical Region Up Close</vt:lpstr>
      <vt:lpstr>The Missing Link in the Interview</vt:lpstr>
      <vt:lpstr>PowerPoint Presentation</vt:lpstr>
      <vt:lpstr>Errors</vt:lpstr>
      <vt:lpstr>Probability of Getting Type I Error</vt:lpstr>
      <vt:lpstr>Probability of Getting Type II error</vt:lpstr>
      <vt:lpstr>PowerPoint Presentation</vt:lpstr>
      <vt:lpstr>PowerPoint Presentation</vt:lpstr>
      <vt:lpstr>PowerPoint Presentation</vt:lpstr>
      <vt:lpstr>Probabilities of Errors in our Example</vt:lpstr>
      <vt:lpstr>Probabilities of Type I and Type II Errors</vt:lpstr>
      <vt:lpstr>Probabilities of Errors in Our Example</vt:lpstr>
      <vt:lpstr>Power of Hypothesis Testing</vt:lpstr>
      <vt:lpstr>Power of Hypothesis Test</vt:lpstr>
      <vt:lpstr>Hypothesis Testing</vt:lpstr>
      <vt:lpstr>Hypothesis Testing</vt:lpstr>
      <vt:lpstr>Common Test Statistics for Inferential Techniques</vt:lpstr>
      <vt:lpstr>PowerPoint Presentation</vt:lpstr>
      <vt:lpstr>PowerPoint Presentation</vt:lpstr>
      <vt:lpstr>Two-sample t-Test</vt:lpstr>
      <vt:lpstr>Two-Sample t-Test for Paired Data</vt:lpstr>
      <vt:lpstr>Two-Sample t-Test for Paired Data</vt:lpstr>
      <vt:lpstr>Yoga Paired Data</vt:lpstr>
      <vt:lpstr>Yoga Paired Data</vt:lpstr>
      <vt:lpstr>PowerPoint Presentation</vt:lpstr>
      <vt:lpstr>Two-Sample t-Test for Paired Data</vt:lpstr>
      <vt:lpstr>Two-Sample t-Test for Paired Data</vt:lpstr>
      <vt:lpstr>Two sample t-Test: unpaired data</vt:lpstr>
      <vt:lpstr>Two-Sample t-Test for Unpaired Data</vt:lpstr>
      <vt:lpstr>Insomnia Treatment</vt:lpstr>
      <vt:lpstr>Two sample t-test</vt:lpstr>
      <vt:lpstr>Hypothesis Testing</vt:lpstr>
      <vt:lpstr>Two sample t-test</vt:lpstr>
      <vt:lpstr>Hypothesis Testing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D</dc:creator>
  <cp:lastModifiedBy>srikanth D</cp:lastModifiedBy>
  <cp:revision>760</cp:revision>
  <dcterms:created xsi:type="dcterms:W3CDTF">2018-08-30T05:17:44Z</dcterms:created>
  <dcterms:modified xsi:type="dcterms:W3CDTF">2018-12-02T23:48:48Z</dcterms:modified>
</cp:coreProperties>
</file>