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33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377" r:id="rId22"/>
    <p:sldId id="3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004"/>
    <a:srgbClr val="FF0066"/>
    <a:srgbClr val="F9F925"/>
    <a:srgbClr val="FCF234"/>
    <a:srgbClr val="32DAEC"/>
    <a:srgbClr val="FFFFCC"/>
    <a:srgbClr val="EBD7D1"/>
    <a:srgbClr val="F8FBCD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533" autoAdjust="0"/>
  </p:normalViewPr>
  <p:slideViewPr>
    <p:cSldViewPr snapToGrid="0">
      <p:cViewPr varScale="1">
        <p:scale>
          <a:sx n="101" d="100"/>
          <a:sy n="101" d="100"/>
        </p:scale>
        <p:origin x="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https://www.datapine.com/blog/misleading-statistics-and-data/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85FDA-D81D-4982-AAFD-44A49F519D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2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1553863" y="5004020"/>
            <a:ext cx="261910" cy="396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52551"/>
            <a:ext cx="7686674" cy="4824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 b="1" spc="4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051131" y="5100638"/>
            <a:ext cx="6858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6056044"/>
            <a:ext cx="2549993" cy="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633256" y="6257333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politifact.com/wisconsin/statements/2011/jul/28/republican-party-wisconsin/wisconsin-republican-party-says-more-than-half-na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0" y="1839588"/>
            <a:ext cx="7860891" cy="1790700"/>
          </a:xfrm>
        </p:spPr>
        <p:txBody>
          <a:bodyPr>
            <a:normAutofit/>
          </a:bodyPr>
          <a:lstStyle/>
          <a:p>
            <a:r>
              <a:rPr lang="en-US" sz="3600" b="1" spc="451" dirty="0">
                <a:solidFill>
                  <a:schemeClr val="bg1"/>
                </a:solidFill>
              </a:rPr>
              <a:t>INNOMATICS</a:t>
            </a:r>
            <a:r>
              <a:rPr lang="en-US" sz="3600" b="1" spc="451" dirty="0"/>
              <a:t> TECHNOLOGY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288"/>
            <a:ext cx="9144000" cy="1655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sister concern of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5" y="1418147"/>
            <a:ext cx="1918147" cy="1623359"/>
          </a:xfrm>
          <a:prstGeom prst="rect">
            <a:avLst/>
          </a:prstGeom>
        </p:spPr>
      </p:pic>
      <p:pic>
        <p:nvPicPr>
          <p:cNvPr id="9" name="Picture 2" descr="https://www.kenminds.in/wp-content/uploads/2017/08/logo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6" y="4194186"/>
            <a:ext cx="2155513" cy="5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906366" y="2283362"/>
            <a:ext cx="7134391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3000" dirty="0">
                <a:cs typeface="Arial"/>
              </a:rPr>
              <a:t>There are three kinds of lies:  lies, damned lies, and  statistics.</a:t>
            </a:r>
            <a:endParaRPr sz="3000" dirty="0"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010223" y="3508003"/>
            <a:ext cx="5472113" cy="4943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208723" algn="l"/>
              </a:tabLst>
            </a:pPr>
            <a:r>
              <a:rPr sz="3150" dirty="0">
                <a:latin typeface="Times New Roman"/>
                <a:cs typeface="Times New Roman"/>
              </a:rPr>
              <a:t>-</a:t>
            </a:r>
            <a:r>
              <a:rPr sz="3150" spc="-8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Mark	Twain / </a:t>
            </a:r>
            <a:r>
              <a:rPr sz="3150" spc="-4" dirty="0">
                <a:latin typeface="Times New Roman"/>
                <a:cs typeface="Times New Roman"/>
              </a:rPr>
              <a:t>Benjamin</a:t>
            </a:r>
            <a:r>
              <a:rPr sz="3150" spc="-34" dirty="0">
                <a:latin typeface="Times New Roman"/>
                <a:cs typeface="Times New Roman"/>
              </a:rPr>
              <a:t> </a:t>
            </a:r>
            <a:r>
              <a:rPr sz="3150" spc="-4" dirty="0">
                <a:latin typeface="Times New Roman"/>
                <a:cs typeface="Times New Roman"/>
              </a:rPr>
              <a:t>Disraeli</a:t>
            </a:r>
            <a:endParaRPr sz="3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56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78856" y="1692983"/>
            <a:ext cx="3900488" cy="275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070735" y="4517680"/>
            <a:ext cx="4900613" cy="68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030605" y="5337201"/>
            <a:ext cx="698087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900" spc="-4" dirty="0">
                <a:solidFill>
                  <a:srgbClr val="00B0F0"/>
                </a:solidFill>
                <a:latin typeface="Arial"/>
                <a:cs typeface="Arial"/>
                <a:hlinkClick r:id="rId4"/>
              </a:rPr>
              <a:t>http://</a:t>
            </a:r>
            <a:r>
              <a:rPr sz="900" spc="-4" dirty="0">
                <a:solidFill>
                  <a:srgbClr val="00B0F0"/>
                </a:solidFill>
                <a:latin typeface="Arial"/>
                <a:cs typeface="Arial"/>
                <a:hlinkClick r:id="rId4"/>
              </a:rPr>
              <a:t>www.politifact.com/wisconsin/statements/2011/jul/28/republican-party-wisconsin/wisconsin-republican-party-says-more-than-half-nat</a:t>
            </a:r>
            <a:r>
              <a:rPr sz="900" spc="-4" dirty="0">
                <a:solidFill>
                  <a:srgbClr val="00B0F0"/>
                </a:solidFill>
                <a:latin typeface="Arial"/>
                <a:cs typeface="Arial"/>
                <a:hlinkClick r:id="rId4"/>
              </a:rPr>
              <a:t>/</a:t>
            </a:r>
            <a:endParaRPr sz="9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6731" y="1083880"/>
            <a:ext cx="374427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spc="-4" dirty="0">
                <a:solidFill>
                  <a:srgbClr val="000000"/>
                </a:solidFill>
                <a:latin typeface="Arial"/>
                <a:cs typeface="Arial"/>
              </a:rPr>
              <a:t>Misleading</a:t>
            </a:r>
            <a:r>
              <a:rPr sz="3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4" dirty="0">
                <a:solidFill>
                  <a:srgbClr val="000000"/>
                </a:solidFill>
                <a:latin typeface="Arial"/>
                <a:cs typeface="Arial"/>
              </a:rPr>
              <a:t>statistics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93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1969" y="461353"/>
            <a:ext cx="2092166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0" dirty="0"/>
              <a:t>Full Truth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969" y="1451449"/>
            <a:ext cx="8517835" cy="4022736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marL="266700" indent="-257175">
              <a:spcBef>
                <a:spcPts val="64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b="1" dirty="0">
                <a:latin typeface="Times New Roman"/>
                <a:cs typeface="Times New Roman"/>
              </a:rPr>
              <a:t>June</a:t>
            </a:r>
            <a:r>
              <a:rPr sz="2400" b="1" spc="-1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2011</a:t>
            </a:r>
          </a:p>
          <a:p>
            <a:pPr marL="567214" lvl="1" indent="-214789">
              <a:spcBef>
                <a:spcPts val="574"/>
              </a:spcBef>
              <a:buChar char="–"/>
              <a:tabLst>
                <a:tab pos="567690" algn="l"/>
              </a:tabLst>
            </a:pPr>
            <a:r>
              <a:rPr sz="2400" dirty="0">
                <a:latin typeface="Times New Roman"/>
                <a:cs typeface="Times New Roman"/>
              </a:rPr>
              <a:t>US labor dept statistics – 18000 jobs in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June</a:t>
            </a:r>
          </a:p>
          <a:p>
            <a:pPr marL="567214" lvl="1" indent="-214789">
              <a:spcBef>
                <a:spcPts val="578"/>
              </a:spcBef>
              <a:buChar char="–"/>
              <a:tabLst>
                <a:tab pos="567690" algn="l"/>
              </a:tabLst>
            </a:pPr>
            <a:r>
              <a:rPr sz="2400" dirty="0">
                <a:latin typeface="Times New Roman"/>
                <a:cs typeface="Times New Roman"/>
              </a:rPr>
              <a:t>Wisconsin Added 9500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</a:p>
          <a:p>
            <a:pPr marL="352425">
              <a:spcBef>
                <a:spcPts val="578"/>
              </a:spcBef>
            </a:pPr>
            <a:r>
              <a:rPr sz="2400" dirty="0">
                <a:latin typeface="Times New Roman"/>
                <a:cs typeface="Times New Roman"/>
              </a:rPr>
              <a:t>Wisconsin the fastest growing state in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US?</a:t>
            </a:r>
            <a:endParaRPr sz="2400" dirty="0">
              <a:latin typeface="Times New Roman"/>
              <a:cs typeface="Times New Roman"/>
            </a:endParaRPr>
          </a:p>
          <a:p>
            <a:pPr marL="567214" lvl="1" indent="-214789">
              <a:spcBef>
                <a:spcPts val="578"/>
              </a:spcBef>
              <a:buChar char="–"/>
              <a:tabLst>
                <a:tab pos="567690" algn="l"/>
              </a:tabLst>
            </a:pPr>
            <a:r>
              <a:rPr sz="2400" dirty="0">
                <a:latin typeface="Times New Roman"/>
                <a:cs typeface="Times New Roman"/>
              </a:rPr>
              <a:t>California Added 28800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</a:p>
          <a:p>
            <a:pPr marL="567214" lvl="1" indent="-214789">
              <a:spcBef>
                <a:spcPts val="578"/>
              </a:spcBef>
              <a:buChar char="–"/>
              <a:tabLst>
                <a:tab pos="567690" algn="l"/>
              </a:tabLst>
            </a:pPr>
            <a:r>
              <a:rPr sz="2400" dirty="0">
                <a:latin typeface="Times New Roman"/>
                <a:cs typeface="Times New Roman"/>
              </a:rPr>
              <a:t>Texas 35000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jobs!</a:t>
            </a:r>
          </a:p>
          <a:p>
            <a:pPr marL="266700" indent="-257175">
              <a:spcBef>
                <a:spcPts val="57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Many states </a:t>
            </a:r>
            <a:r>
              <a:rPr sz="2400" spc="-4" dirty="0">
                <a:latin typeface="Times New Roman"/>
                <a:cs typeface="Times New Roman"/>
              </a:rPr>
              <a:t>lost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Moral:</a:t>
            </a:r>
          </a:p>
          <a:p>
            <a:pPr marL="567214" marR="3810" lvl="1" indent="-214789">
              <a:spcBef>
                <a:spcPts val="578"/>
              </a:spcBef>
              <a:buChar char="–"/>
              <a:tabLst>
                <a:tab pos="567690" algn="l"/>
              </a:tabLst>
            </a:pPr>
            <a:r>
              <a:rPr sz="2400" dirty="0">
                <a:latin typeface="Times New Roman"/>
                <a:cs typeface="Times New Roman"/>
              </a:rPr>
              <a:t>Do not trust percentages when negative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  are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61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9288" y="1600200"/>
            <a:ext cx="2265425" cy="339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114550" y="1504187"/>
            <a:ext cx="4914900" cy="3849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1904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186643" y="4236055"/>
            <a:ext cx="155066" cy="1121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725" y="443022"/>
            <a:ext cx="4679877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0" dirty="0">
                <a:latin typeface="+mn-lt"/>
              </a:rPr>
              <a:t>Misusing statistics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1725" y="1116547"/>
            <a:ext cx="8482554" cy="533960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800" spc="-4" dirty="0">
                <a:cs typeface="Times New Roman"/>
              </a:rPr>
              <a:t>A few examples</a:t>
            </a:r>
            <a:r>
              <a:rPr sz="2800" spc="-45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-</a:t>
            </a:r>
            <a:endParaRPr sz="2800" dirty="0">
              <a:cs typeface="Times New Roman"/>
            </a:endParaRPr>
          </a:p>
          <a:p>
            <a:pPr marL="266700" indent="-257175">
              <a:spcBef>
                <a:spcPts val="503"/>
              </a:spcBef>
              <a:buChar char="•"/>
              <a:tabLst>
                <a:tab pos="266224" algn="l"/>
                <a:tab pos="266700" algn="l"/>
              </a:tabLst>
            </a:pPr>
            <a:r>
              <a:rPr sz="2800" b="1" spc="-8" dirty="0">
                <a:cs typeface="Times New Roman"/>
              </a:rPr>
              <a:t>Bad</a:t>
            </a:r>
            <a:r>
              <a:rPr sz="2800" b="1" spc="-64" dirty="0">
                <a:cs typeface="Times New Roman"/>
              </a:rPr>
              <a:t> </a:t>
            </a:r>
            <a:r>
              <a:rPr sz="2800" b="1" spc="-4" dirty="0">
                <a:cs typeface="Times New Roman"/>
              </a:rPr>
              <a:t>samples</a:t>
            </a:r>
            <a:endParaRPr sz="2800" b="1" dirty="0">
              <a:cs typeface="Times New Roman"/>
            </a:endParaRPr>
          </a:p>
          <a:p>
            <a:pPr marL="567214" marR="3810" lvl="1" indent="-214789">
              <a:spcBef>
                <a:spcPts val="506"/>
              </a:spcBef>
              <a:buChar char="–"/>
              <a:tabLst>
                <a:tab pos="567690" algn="l"/>
              </a:tabLst>
            </a:pPr>
            <a:r>
              <a:rPr sz="2800" spc="-4" dirty="0">
                <a:cs typeface="Times New Roman"/>
              </a:rPr>
              <a:t>How </a:t>
            </a:r>
            <a:r>
              <a:rPr sz="2800" spc="-8" dirty="0">
                <a:cs typeface="Times New Roman"/>
              </a:rPr>
              <a:t>many </a:t>
            </a:r>
            <a:r>
              <a:rPr sz="2800" spc="-4" dirty="0">
                <a:cs typeface="Times New Roman"/>
              </a:rPr>
              <a:t>of you </a:t>
            </a:r>
            <a:r>
              <a:rPr sz="2800" dirty="0">
                <a:cs typeface="Times New Roman"/>
              </a:rPr>
              <a:t>think </a:t>
            </a:r>
            <a:r>
              <a:rPr sz="2800" spc="-4" dirty="0">
                <a:cs typeface="Times New Roman"/>
              </a:rPr>
              <a:t>that Data Science is a promising  career</a:t>
            </a:r>
            <a:r>
              <a:rPr sz="2800" spc="-8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choice?</a:t>
            </a:r>
            <a:endParaRPr sz="2800" dirty="0">
              <a:cs typeface="Times New Roman"/>
            </a:endParaRPr>
          </a:p>
          <a:p>
            <a:pPr marL="266700" indent="-257175">
              <a:spcBef>
                <a:spcPts val="503"/>
              </a:spcBef>
              <a:buChar char="•"/>
              <a:tabLst>
                <a:tab pos="266224" algn="l"/>
                <a:tab pos="266700" algn="l"/>
              </a:tabLst>
            </a:pPr>
            <a:r>
              <a:rPr sz="2800" b="1" spc="-4" dirty="0">
                <a:cs typeface="Times New Roman"/>
              </a:rPr>
              <a:t>Small samples</a:t>
            </a:r>
            <a:endParaRPr sz="2800" b="1" dirty="0">
              <a:cs typeface="Times New Roman"/>
            </a:endParaRPr>
          </a:p>
          <a:p>
            <a:pPr marL="567214" marR="891540" lvl="1" indent="-214789">
              <a:spcBef>
                <a:spcPts val="506"/>
              </a:spcBef>
              <a:buChar char="–"/>
              <a:tabLst>
                <a:tab pos="567690" algn="l"/>
              </a:tabLst>
            </a:pPr>
            <a:r>
              <a:rPr sz="2800" spc="-4" dirty="0">
                <a:cs typeface="Times New Roman"/>
              </a:rPr>
              <a:t>“3 </a:t>
            </a:r>
            <a:r>
              <a:rPr sz="2800" dirty="0">
                <a:cs typeface="Times New Roman"/>
              </a:rPr>
              <a:t>out </a:t>
            </a:r>
            <a:r>
              <a:rPr sz="2800" spc="-4" dirty="0">
                <a:cs typeface="Times New Roman"/>
              </a:rPr>
              <a:t>of 4 dentists agree that Colgate is </a:t>
            </a:r>
            <a:r>
              <a:rPr sz="2800" dirty="0">
                <a:cs typeface="Times New Roman"/>
              </a:rPr>
              <a:t>the </a:t>
            </a:r>
            <a:r>
              <a:rPr sz="2800" spc="-4" dirty="0">
                <a:cs typeface="Times New Roman"/>
              </a:rPr>
              <a:t>best  toothpaste”</a:t>
            </a:r>
            <a:endParaRPr sz="2800" dirty="0">
              <a:cs typeface="Times New Roman"/>
            </a:endParaRPr>
          </a:p>
          <a:p>
            <a:pPr marL="266700" indent="-257175">
              <a:spcBef>
                <a:spcPts val="506"/>
              </a:spcBef>
              <a:buChar char="•"/>
              <a:tabLst>
                <a:tab pos="266224" algn="l"/>
                <a:tab pos="266700" algn="l"/>
              </a:tabLst>
            </a:pPr>
            <a:r>
              <a:rPr sz="2800" b="1" spc="-4" dirty="0">
                <a:cs typeface="Times New Roman"/>
              </a:rPr>
              <a:t>Detached</a:t>
            </a:r>
            <a:r>
              <a:rPr sz="2800" b="1" spc="-8" dirty="0">
                <a:cs typeface="Times New Roman"/>
              </a:rPr>
              <a:t> </a:t>
            </a:r>
            <a:r>
              <a:rPr sz="2800" b="1" spc="-4" dirty="0">
                <a:cs typeface="Times New Roman"/>
              </a:rPr>
              <a:t>statistics</a:t>
            </a:r>
            <a:endParaRPr sz="2800" b="1" dirty="0">
              <a:cs typeface="Times New Roman"/>
            </a:endParaRPr>
          </a:p>
          <a:p>
            <a:pPr marL="633413" lvl="1" indent="-280988">
              <a:spcBef>
                <a:spcPts val="506"/>
              </a:spcBef>
              <a:buChar char="–"/>
              <a:tabLst>
                <a:tab pos="633413" algn="l"/>
                <a:tab pos="633889" algn="l"/>
                <a:tab pos="4132898" algn="l"/>
              </a:tabLst>
            </a:pPr>
            <a:r>
              <a:rPr sz="2800" spc="-4" dirty="0">
                <a:cs typeface="Times New Roman"/>
              </a:rPr>
              <a:t>“Lays </a:t>
            </a:r>
            <a:r>
              <a:rPr sz="2800" dirty="0">
                <a:cs typeface="Times New Roman"/>
              </a:rPr>
              <a:t>chips </a:t>
            </a:r>
            <a:r>
              <a:rPr sz="2800" spc="-4" dirty="0">
                <a:cs typeface="Times New Roman"/>
              </a:rPr>
              <a:t>is 30%</a:t>
            </a:r>
            <a:r>
              <a:rPr sz="2800" spc="11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more</a:t>
            </a:r>
            <a:r>
              <a:rPr sz="2800" dirty="0">
                <a:cs typeface="Times New Roman"/>
              </a:rPr>
              <a:t> tasty”	</a:t>
            </a:r>
            <a:r>
              <a:rPr sz="2800" spc="-4" dirty="0">
                <a:cs typeface="Times New Roman"/>
              </a:rPr>
              <a:t>Compared to</a:t>
            </a:r>
            <a:r>
              <a:rPr sz="2800" dirty="0">
                <a:cs typeface="Times New Roman"/>
              </a:rPr>
              <a:t> </a:t>
            </a:r>
            <a:r>
              <a:rPr sz="2800" spc="-8" dirty="0">
                <a:cs typeface="Times New Roman"/>
              </a:rPr>
              <a:t>what?</a:t>
            </a:r>
            <a:endParaRPr sz="2800" dirty="0">
              <a:cs typeface="Times New Roman"/>
            </a:endParaRPr>
          </a:p>
          <a:p>
            <a:pPr marL="266700" indent="-257175">
              <a:spcBef>
                <a:spcPts val="570"/>
              </a:spcBef>
              <a:buChar char="•"/>
              <a:tabLst>
                <a:tab pos="266224" algn="l"/>
                <a:tab pos="266700" algn="l"/>
              </a:tabLst>
            </a:pPr>
            <a:r>
              <a:rPr sz="2800" b="1" dirty="0">
                <a:cs typeface="Times New Roman"/>
              </a:rPr>
              <a:t>Poor</a:t>
            </a:r>
            <a:r>
              <a:rPr sz="2800" b="1" spc="-15" dirty="0">
                <a:cs typeface="Times New Roman"/>
              </a:rPr>
              <a:t> </a:t>
            </a:r>
            <a:r>
              <a:rPr sz="2800" b="1" dirty="0">
                <a:cs typeface="Times New Roman"/>
              </a:rPr>
              <a:t>definition</a:t>
            </a:r>
          </a:p>
          <a:p>
            <a:pPr marL="567214" lvl="1" indent="-214789">
              <a:spcBef>
                <a:spcPts val="510"/>
              </a:spcBef>
              <a:buChar char="–"/>
              <a:tabLst>
                <a:tab pos="567690" algn="l"/>
              </a:tabLst>
            </a:pPr>
            <a:r>
              <a:rPr sz="2800" spc="-4" dirty="0">
                <a:cs typeface="Times New Roman"/>
              </a:rPr>
              <a:t>How is </a:t>
            </a:r>
            <a:r>
              <a:rPr sz="2800" dirty="0">
                <a:cs typeface="Times New Roman"/>
              </a:rPr>
              <a:t>“30% </a:t>
            </a:r>
            <a:r>
              <a:rPr sz="2800" spc="-8" dirty="0">
                <a:cs typeface="Times New Roman"/>
              </a:rPr>
              <a:t>more </a:t>
            </a:r>
            <a:r>
              <a:rPr sz="2800" spc="-4" dirty="0">
                <a:cs typeface="Times New Roman"/>
              </a:rPr>
              <a:t>tasty” defined/measured?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7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8168" y="263389"/>
            <a:ext cx="4455794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-113" dirty="0">
                <a:latin typeface="+mn-lt"/>
              </a:rPr>
              <a:t>Misusing statistics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97" y="958980"/>
            <a:ext cx="8515259" cy="531748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6700" indent="-257175">
              <a:spcBef>
                <a:spcPts val="525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b="1" spc="-4" dirty="0">
                <a:cs typeface="Times New Roman"/>
              </a:rPr>
              <a:t>Changing the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4" dirty="0">
                <a:cs typeface="Times New Roman"/>
              </a:rPr>
              <a:t>subject</a:t>
            </a:r>
            <a:endParaRPr sz="2400" b="1" dirty="0">
              <a:cs typeface="Times New Roman"/>
            </a:endParaRPr>
          </a:p>
          <a:p>
            <a:pPr marL="567214" marR="261461" lvl="1" indent="-214789">
              <a:spcBef>
                <a:spcPts val="450"/>
              </a:spcBef>
              <a:buChar char="–"/>
              <a:tabLst>
                <a:tab pos="567214" algn="l"/>
                <a:tab pos="567690" algn="l"/>
              </a:tabLst>
            </a:pPr>
            <a:r>
              <a:rPr sz="2400" spc="-4" dirty="0">
                <a:cs typeface="Times New Roman"/>
              </a:rPr>
              <a:t>“During </a:t>
            </a:r>
            <a:r>
              <a:rPr sz="2400" spc="-15" dirty="0">
                <a:cs typeface="Times New Roman"/>
              </a:rPr>
              <a:t>my </a:t>
            </a:r>
            <a:r>
              <a:rPr sz="2400" spc="-4" dirty="0">
                <a:cs typeface="Times New Roman"/>
              </a:rPr>
              <a:t>administration, the expenses increased by a </a:t>
            </a:r>
            <a:r>
              <a:rPr sz="2400" spc="-8" dirty="0">
                <a:cs typeface="Times New Roman"/>
              </a:rPr>
              <a:t>mere  </a:t>
            </a:r>
            <a:r>
              <a:rPr sz="2400" spc="-4" dirty="0">
                <a:cs typeface="Times New Roman"/>
              </a:rPr>
              <a:t>3%”</a:t>
            </a:r>
            <a:endParaRPr sz="2400" dirty="0">
              <a:cs typeface="Times New Roman"/>
            </a:endParaRPr>
          </a:p>
          <a:p>
            <a:pPr marL="567214" marR="3810" lvl="1" indent="-214789">
              <a:spcBef>
                <a:spcPts val="450"/>
              </a:spcBef>
              <a:buChar char="–"/>
              <a:tabLst>
                <a:tab pos="567214" algn="l"/>
                <a:tab pos="567690" algn="l"/>
              </a:tabLst>
            </a:pPr>
            <a:r>
              <a:rPr sz="2400" spc="-4" dirty="0">
                <a:cs typeface="Times New Roman"/>
              </a:rPr>
              <a:t>“My opponent’s administration caused an increased expenditure  of 100</a:t>
            </a:r>
            <a:r>
              <a:rPr sz="2400" spc="8" dirty="0">
                <a:cs typeface="Times New Roman"/>
              </a:rPr>
              <a:t> </a:t>
            </a:r>
            <a:r>
              <a:rPr sz="2400" spc="-4" dirty="0">
                <a:cs typeface="Times New Roman"/>
              </a:rPr>
              <a:t>crores!”</a:t>
            </a:r>
            <a:endParaRPr sz="2400" dirty="0">
              <a:cs typeface="Times New Roman"/>
            </a:endParaRPr>
          </a:p>
          <a:p>
            <a:pPr marL="266700" indent="-257175">
              <a:spcBef>
                <a:spcPts val="450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b="1" spc="-4" dirty="0">
                <a:cs typeface="Times New Roman"/>
              </a:rPr>
              <a:t>Semi-attached Figure (Implied</a:t>
            </a:r>
            <a:r>
              <a:rPr sz="2400" b="1" spc="83" dirty="0">
                <a:cs typeface="Times New Roman"/>
              </a:rPr>
              <a:t> </a:t>
            </a:r>
            <a:r>
              <a:rPr sz="2400" b="1" spc="-4" dirty="0">
                <a:cs typeface="Times New Roman"/>
              </a:rPr>
              <a:t>connections)</a:t>
            </a:r>
            <a:endParaRPr sz="2400" b="1" dirty="0">
              <a:cs typeface="Times New Roman"/>
            </a:endParaRPr>
          </a:p>
          <a:p>
            <a:pPr marL="567214" marR="44768" lvl="1" indent="-214789">
              <a:spcBef>
                <a:spcPts val="454"/>
              </a:spcBef>
              <a:buChar char="–"/>
              <a:tabLst>
                <a:tab pos="567214" algn="l"/>
                <a:tab pos="567690" algn="l"/>
              </a:tabLst>
            </a:pPr>
            <a:r>
              <a:rPr sz="2400" spc="-4" dirty="0">
                <a:cs typeface="Times New Roman"/>
              </a:rPr>
              <a:t>“Waking up early is a good habit. </a:t>
            </a:r>
            <a:r>
              <a:rPr sz="2400" spc="-8" dirty="0">
                <a:cs typeface="Times New Roman"/>
              </a:rPr>
              <a:t>Over </a:t>
            </a:r>
            <a:r>
              <a:rPr sz="2400" spc="-4" dirty="0">
                <a:cs typeface="Times New Roman"/>
              </a:rPr>
              <a:t>70% of the CEOs of the  fortune 500 companies are early</a:t>
            </a:r>
            <a:r>
              <a:rPr sz="2400" spc="101" dirty="0">
                <a:cs typeface="Times New Roman"/>
              </a:rPr>
              <a:t> </a:t>
            </a:r>
            <a:r>
              <a:rPr sz="2400" spc="-4" dirty="0">
                <a:cs typeface="Times New Roman"/>
              </a:rPr>
              <a:t>risers”</a:t>
            </a:r>
            <a:endParaRPr sz="2400" dirty="0">
              <a:cs typeface="Times New Roman"/>
            </a:endParaRPr>
          </a:p>
          <a:p>
            <a:pPr marL="266700" indent="-257175">
              <a:spcBef>
                <a:spcPts val="450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b="1" spc="-4" dirty="0">
                <a:cs typeface="Times New Roman"/>
              </a:rPr>
              <a:t>Loaded Questions or Leading</a:t>
            </a:r>
            <a:r>
              <a:rPr sz="2400" b="1" spc="49" dirty="0">
                <a:cs typeface="Times New Roman"/>
              </a:rPr>
              <a:t> </a:t>
            </a:r>
            <a:r>
              <a:rPr sz="2400" b="1" spc="-4" dirty="0">
                <a:cs typeface="Times New Roman"/>
              </a:rPr>
              <a:t>Questions</a:t>
            </a:r>
            <a:endParaRPr sz="2400" b="1" dirty="0">
              <a:cs typeface="Times New Roman"/>
            </a:endParaRPr>
          </a:p>
          <a:p>
            <a:pPr marL="567214" marR="27623" lvl="1" indent="-214789">
              <a:spcBef>
                <a:spcPts val="450"/>
              </a:spcBef>
              <a:buChar char="–"/>
              <a:tabLst>
                <a:tab pos="567214" algn="l"/>
                <a:tab pos="567690" algn="l"/>
              </a:tabLst>
            </a:pPr>
            <a:r>
              <a:rPr sz="2400" spc="-4" dirty="0">
                <a:cs typeface="Times New Roman"/>
              </a:rPr>
              <a:t>“</a:t>
            </a:r>
            <a:r>
              <a:rPr lang="en-US" sz="2400" spc="-4" dirty="0">
                <a:cs typeface="Times New Roman"/>
              </a:rPr>
              <a:t>Do you believe that you should be taxed so other citizens don’t have to work?</a:t>
            </a:r>
            <a:r>
              <a:rPr sz="2400" spc="-8" dirty="0">
                <a:cs typeface="Times New Roman"/>
              </a:rPr>
              <a:t>”</a:t>
            </a:r>
            <a:endParaRPr lang="en-US" sz="2400" spc="-8" dirty="0">
              <a:cs typeface="Times New Roman"/>
            </a:endParaRPr>
          </a:p>
          <a:p>
            <a:pPr marL="567214" marR="27623" lvl="1" indent="-214789">
              <a:spcBef>
                <a:spcPts val="450"/>
              </a:spcBef>
              <a:buChar char="–"/>
              <a:tabLst>
                <a:tab pos="567214" algn="l"/>
                <a:tab pos="567690" algn="l"/>
              </a:tabLst>
            </a:pPr>
            <a:r>
              <a:rPr lang="en-US" sz="2400" spc="-8" dirty="0">
                <a:cs typeface="Times New Roman"/>
              </a:rPr>
              <a:t>“Do you think that government should help those people who cannot find work?”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663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1" y="1665350"/>
            <a:ext cx="4443983" cy="376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7320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88" y="1112314"/>
            <a:ext cx="492013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dirty="0"/>
              <a:t>Correlation vs</a:t>
            </a:r>
            <a:r>
              <a:rPr sz="3600" spc="-53" dirty="0"/>
              <a:t> </a:t>
            </a:r>
            <a:r>
              <a:rPr sz="3600" spc="-4" dirty="0"/>
              <a:t>Causation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470528" y="2218392"/>
            <a:ext cx="4121144" cy="3064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110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1" y="71743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Global Warming: A fake phenomenon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8" y="1891223"/>
            <a:ext cx="3479006" cy="28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50" y="83696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Global Warming: A fake phenomenon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6" y="1858735"/>
            <a:ext cx="3196147" cy="2753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46" y="1711609"/>
            <a:ext cx="2962446" cy="35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66491" y="1446534"/>
            <a:ext cx="4204084" cy="2621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spc="225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5400" spc="225" dirty="0"/>
              <a:t> to </a:t>
            </a:r>
          </a:p>
          <a:p>
            <a:pPr>
              <a:lnSpc>
                <a:spcPct val="100000"/>
              </a:lnSpc>
            </a:pPr>
            <a:r>
              <a:rPr lang="en-US" sz="5400" spc="225" dirty="0"/>
              <a:t>Statistics</a:t>
            </a:r>
            <a:endParaRPr lang="en-US" sz="5400" spc="2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78" y="3988998"/>
            <a:ext cx="2406371" cy="16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873" y="382426"/>
            <a:ext cx="5671531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0" dirty="0">
                <a:latin typeface="+mn-lt"/>
              </a:rPr>
              <a:t>Catching Statistical Errors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6865" y="1545434"/>
            <a:ext cx="6420803" cy="3958295"/>
          </a:xfrm>
          <a:prstGeom prst="rect">
            <a:avLst/>
          </a:prstGeom>
        </p:spPr>
        <p:txBody>
          <a:bodyPr vert="horz" wrap="square" lIns="0" tIns="110014" rIns="0" bIns="0" rtlCol="0">
            <a:spAutoFit/>
          </a:bodyPr>
          <a:lstStyle/>
          <a:p>
            <a:pPr marL="9525">
              <a:spcBef>
                <a:spcPts val="866"/>
              </a:spcBef>
            </a:pPr>
            <a:r>
              <a:rPr sz="3000" dirty="0">
                <a:cs typeface="Times New Roman"/>
              </a:rPr>
              <a:t>Ask these</a:t>
            </a:r>
            <a:r>
              <a:rPr sz="3000" spc="-23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questions:</a:t>
            </a:r>
          </a:p>
          <a:p>
            <a:pPr marL="266700" indent="-257175">
              <a:spcBef>
                <a:spcPts val="795"/>
              </a:spcBef>
              <a:buChar char="•"/>
              <a:tabLst>
                <a:tab pos="266700" algn="l"/>
              </a:tabLst>
            </a:pPr>
            <a:r>
              <a:rPr sz="3000" dirty="0">
                <a:cs typeface="Times New Roman"/>
              </a:rPr>
              <a:t>Who says</a:t>
            </a:r>
            <a:r>
              <a:rPr sz="3000" spc="-15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so?</a:t>
            </a:r>
          </a:p>
          <a:p>
            <a:pPr marL="266700" indent="-257175">
              <a:spcBef>
                <a:spcPts val="791"/>
              </a:spcBef>
              <a:buChar char="•"/>
              <a:tabLst>
                <a:tab pos="266700" algn="l"/>
              </a:tabLst>
            </a:pPr>
            <a:r>
              <a:rPr sz="3000" dirty="0">
                <a:cs typeface="Times New Roman"/>
              </a:rPr>
              <a:t>How do they</a:t>
            </a:r>
            <a:r>
              <a:rPr sz="3000" spc="-41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know?</a:t>
            </a:r>
          </a:p>
          <a:p>
            <a:pPr marL="266700" indent="-257175">
              <a:spcBef>
                <a:spcPts val="795"/>
              </a:spcBef>
              <a:buChar char="•"/>
              <a:tabLst>
                <a:tab pos="266700" algn="l"/>
              </a:tabLst>
            </a:pPr>
            <a:r>
              <a:rPr sz="3000" dirty="0">
                <a:cs typeface="Times New Roman"/>
              </a:rPr>
              <a:t>Watch </a:t>
            </a:r>
            <a:r>
              <a:rPr sz="3000" dirty="0">
                <a:cs typeface="Times New Roman"/>
              </a:rPr>
              <a:t>out for stated &amp; unstated</a:t>
            </a:r>
            <a:r>
              <a:rPr sz="3000" spc="-98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data</a:t>
            </a:r>
          </a:p>
          <a:p>
            <a:pPr marL="266700" indent="-257175">
              <a:spcBef>
                <a:spcPts val="791"/>
              </a:spcBef>
              <a:buChar char="•"/>
              <a:tabLst>
                <a:tab pos="266700" algn="l"/>
              </a:tabLst>
            </a:pPr>
            <a:r>
              <a:rPr sz="3000" dirty="0">
                <a:cs typeface="Times New Roman"/>
              </a:rPr>
              <a:t>Is the sample large</a:t>
            </a:r>
            <a:r>
              <a:rPr sz="3000" spc="-56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enough?</a:t>
            </a:r>
          </a:p>
          <a:p>
            <a:pPr marL="266700" indent="-257175">
              <a:spcBef>
                <a:spcPts val="795"/>
              </a:spcBef>
              <a:buChar char="•"/>
              <a:tabLst>
                <a:tab pos="266700" algn="l"/>
              </a:tabLst>
            </a:pPr>
            <a:r>
              <a:rPr sz="3000" dirty="0">
                <a:cs typeface="Times New Roman"/>
              </a:rPr>
              <a:t>Did somebody change the</a:t>
            </a:r>
            <a:r>
              <a:rPr sz="3000" spc="-86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subject?</a:t>
            </a:r>
          </a:p>
          <a:p>
            <a:pPr marL="266700" indent="-257175">
              <a:spcBef>
                <a:spcPts val="791"/>
              </a:spcBef>
              <a:buChar char="•"/>
              <a:tabLst>
                <a:tab pos="266700" algn="l"/>
              </a:tabLst>
            </a:pPr>
            <a:r>
              <a:rPr sz="3000" dirty="0">
                <a:cs typeface="Times New Roman"/>
              </a:rPr>
              <a:t>Does it make</a:t>
            </a:r>
            <a:r>
              <a:rPr sz="3000" spc="-41" dirty="0">
                <a:cs typeface="Times New Roman"/>
              </a:rPr>
              <a:t> </a:t>
            </a:r>
            <a:r>
              <a:rPr sz="3000" dirty="0">
                <a:cs typeface="Times New Roman"/>
              </a:rPr>
              <a:t>sense?</a:t>
            </a:r>
          </a:p>
        </p:txBody>
      </p:sp>
    </p:spTree>
    <p:extLst>
      <p:ext uri="{BB962C8B-B14F-4D97-AF65-F5344CB8AC3E}">
        <p14:creationId xmlns:p14="http://schemas.microsoft.com/office/powerpoint/2010/main" val="178013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0" y="1839588"/>
            <a:ext cx="7860891" cy="1790700"/>
          </a:xfrm>
        </p:spPr>
        <p:txBody>
          <a:bodyPr>
            <a:normAutofit/>
          </a:bodyPr>
          <a:lstStyle/>
          <a:p>
            <a:r>
              <a:rPr lang="en-US" sz="3600" b="1" spc="451" dirty="0">
                <a:solidFill>
                  <a:schemeClr val="bg1"/>
                </a:solidFill>
              </a:rPr>
              <a:t>INNOMATICS</a:t>
            </a:r>
            <a:r>
              <a:rPr lang="en-US" sz="3600" b="1" spc="451" dirty="0"/>
              <a:t> TECHNOLOGY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288"/>
            <a:ext cx="9144000" cy="1655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sister concern of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5" y="1418147"/>
            <a:ext cx="1918147" cy="1623359"/>
          </a:xfrm>
          <a:prstGeom prst="rect">
            <a:avLst/>
          </a:prstGeom>
        </p:spPr>
      </p:pic>
      <p:pic>
        <p:nvPicPr>
          <p:cNvPr id="9" name="Picture 2" descr="https://www.kenminds.in/wp-content/uploads/2017/08/logo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6" y="4194186"/>
            <a:ext cx="2155513" cy="5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3539" y="1022558"/>
            <a:ext cx="7037487" cy="3709446"/>
            <a:chOff x="1703539" y="1022558"/>
            <a:chExt cx="7037487" cy="3709446"/>
          </a:xfrm>
        </p:grpSpPr>
        <p:sp>
          <p:nvSpPr>
            <p:cNvPr id="6" name="Freeform 5"/>
            <p:cNvSpPr/>
            <p:nvPr/>
          </p:nvSpPr>
          <p:spPr>
            <a:xfrm>
              <a:off x="2097685" y="1022558"/>
              <a:ext cx="6249195" cy="3294511"/>
            </a:xfrm>
            <a:custGeom>
              <a:avLst/>
              <a:gdLst>
                <a:gd name="connsiteX0" fmla="*/ 0 w 3171825"/>
                <a:gd name="connsiteY0" fmla="*/ 2663652 h 2663652"/>
                <a:gd name="connsiteX1" fmla="*/ 523875 w 3171825"/>
                <a:gd name="connsiteY1" fmla="*/ 2539827 h 2663652"/>
                <a:gd name="connsiteX2" fmla="*/ 1143000 w 3171825"/>
                <a:gd name="connsiteY2" fmla="*/ 2054052 h 2663652"/>
                <a:gd name="connsiteX3" fmla="*/ 1647825 w 3171825"/>
                <a:gd name="connsiteY3" fmla="*/ 1406352 h 2663652"/>
                <a:gd name="connsiteX4" fmla="*/ 2066925 w 3171825"/>
                <a:gd name="connsiteY4" fmla="*/ 653877 h 2663652"/>
                <a:gd name="connsiteX5" fmla="*/ 2390775 w 3171825"/>
                <a:gd name="connsiteY5" fmla="*/ 187152 h 2663652"/>
                <a:gd name="connsiteX6" fmla="*/ 2657475 w 3171825"/>
                <a:gd name="connsiteY6" fmla="*/ 6177 h 2663652"/>
                <a:gd name="connsiteX7" fmla="*/ 2952750 w 3171825"/>
                <a:gd name="connsiteY7" fmla="*/ 53802 h 2663652"/>
                <a:gd name="connsiteX8" fmla="*/ 3171825 w 3171825"/>
                <a:gd name="connsiteY8" fmla="*/ 168102 h 2663652"/>
                <a:gd name="connsiteX0" fmla="*/ 0 w 3171825"/>
                <a:gd name="connsiteY0" fmla="*/ 2663652 h 2663652"/>
                <a:gd name="connsiteX1" fmla="*/ 523875 w 3171825"/>
                <a:gd name="connsiteY1" fmla="*/ 2539827 h 2663652"/>
                <a:gd name="connsiteX2" fmla="*/ 1251571 w 3171825"/>
                <a:gd name="connsiteY2" fmla="*/ 2034538 h 2663652"/>
                <a:gd name="connsiteX3" fmla="*/ 1647825 w 3171825"/>
                <a:gd name="connsiteY3" fmla="*/ 1406352 h 2663652"/>
                <a:gd name="connsiteX4" fmla="*/ 2066925 w 3171825"/>
                <a:gd name="connsiteY4" fmla="*/ 653877 h 2663652"/>
                <a:gd name="connsiteX5" fmla="*/ 2390775 w 3171825"/>
                <a:gd name="connsiteY5" fmla="*/ 187152 h 2663652"/>
                <a:gd name="connsiteX6" fmla="*/ 2657475 w 3171825"/>
                <a:gd name="connsiteY6" fmla="*/ 6177 h 2663652"/>
                <a:gd name="connsiteX7" fmla="*/ 2952750 w 3171825"/>
                <a:gd name="connsiteY7" fmla="*/ 53802 h 2663652"/>
                <a:gd name="connsiteX8" fmla="*/ 3171825 w 3171825"/>
                <a:gd name="connsiteY8" fmla="*/ 168102 h 2663652"/>
                <a:gd name="connsiteX0" fmla="*/ 0 w 3171825"/>
                <a:gd name="connsiteY0" fmla="*/ 2663652 h 2663652"/>
                <a:gd name="connsiteX1" fmla="*/ 523875 w 3171825"/>
                <a:gd name="connsiteY1" fmla="*/ 2539827 h 2663652"/>
                <a:gd name="connsiteX2" fmla="*/ 1183714 w 3171825"/>
                <a:gd name="connsiteY2" fmla="*/ 2044295 h 2663652"/>
                <a:gd name="connsiteX3" fmla="*/ 1647825 w 3171825"/>
                <a:gd name="connsiteY3" fmla="*/ 1406352 h 2663652"/>
                <a:gd name="connsiteX4" fmla="*/ 2066925 w 3171825"/>
                <a:gd name="connsiteY4" fmla="*/ 653877 h 2663652"/>
                <a:gd name="connsiteX5" fmla="*/ 2390775 w 3171825"/>
                <a:gd name="connsiteY5" fmla="*/ 187152 h 2663652"/>
                <a:gd name="connsiteX6" fmla="*/ 2657475 w 3171825"/>
                <a:gd name="connsiteY6" fmla="*/ 6177 h 2663652"/>
                <a:gd name="connsiteX7" fmla="*/ 2952750 w 3171825"/>
                <a:gd name="connsiteY7" fmla="*/ 53802 h 2663652"/>
                <a:gd name="connsiteX8" fmla="*/ 3171825 w 3171825"/>
                <a:gd name="connsiteY8" fmla="*/ 168102 h 2663652"/>
                <a:gd name="connsiteX0" fmla="*/ 0 w 3171825"/>
                <a:gd name="connsiteY0" fmla="*/ 2659065 h 2659065"/>
                <a:gd name="connsiteX1" fmla="*/ 523875 w 3171825"/>
                <a:gd name="connsiteY1" fmla="*/ 2535240 h 2659065"/>
                <a:gd name="connsiteX2" fmla="*/ 1183714 w 3171825"/>
                <a:gd name="connsiteY2" fmla="*/ 2039708 h 2659065"/>
                <a:gd name="connsiteX3" fmla="*/ 1647825 w 3171825"/>
                <a:gd name="connsiteY3" fmla="*/ 1401765 h 2659065"/>
                <a:gd name="connsiteX4" fmla="*/ 2066925 w 3171825"/>
                <a:gd name="connsiteY4" fmla="*/ 649290 h 2659065"/>
                <a:gd name="connsiteX5" fmla="*/ 2390775 w 3171825"/>
                <a:gd name="connsiteY5" fmla="*/ 182565 h 2659065"/>
                <a:gd name="connsiteX6" fmla="*/ 2657475 w 3171825"/>
                <a:gd name="connsiteY6" fmla="*/ 1590 h 2659065"/>
                <a:gd name="connsiteX7" fmla="*/ 2912036 w 3171825"/>
                <a:gd name="connsiteY7" fmla="*/ 98000 h 2659065"/>
                <a:gd name="connsiteX8" fmla="*/ 3171825 w 3171825"/>
                <a:gd name="connsiteY8" fmla="*/ 163515 h 2659065"/>
                <a:gd name="connsiteX0" fmla="*/ 0 w 3171825"/>
                <a:gd name="connsiteY0" fmla="*/ 2663137 h 2663137"/>
                <a:gd name="connsiteX1" fmla="*/ 523875 w 3171825"/>
                <a:gd name="connsiteY1" fmla="*/ 2539312 h 2663137"/>
                <a:gd name="connsiteX2" fmla="*/ 1183714 w 3171825"/>
                <a:gd name="connsiteY2" fmla="*/ 2043780 h 2663137"/>
                <a:gd name="connsiteX3" fmla="*/ 1647825 w 3171825"/>
                <a:gd name="connsiteY3" fmla="*/ 1405837 h 2663137"/>
                <a:gd name="connsiteX4" fmla="*/ 2066925 w 3171825"/>
                <a:gd name="connsiteY4" fmla="*/ 653362 h 2663137"/>
                <a:gd name="connsiteX5" fmla="*/ 2390775 w 3171825"/>
                <a:gd name="connsiteY5" fmla="*/ 186637 h 2663137"/>
                <a:gd name="connsiteX6" fmla="*/ 2657475 w 3171825"/>
                <a:gd name="connsiteY6" fmla="*/ 5662 h 2663137"/>
                <a:gd name="connsiteX7" fmla="*/ 2912036 w 3171825"/>
                <a:gd name="connsiteY7" fmla="*/ 102072 h 2663137"/>
                <a:gd name="connsiteX8" fmla="*/ 3171825 w 3171825"/>
                <a:gd name="connsiteY8" fmla="*/ 167587 h 2663137"/>
                <a:gd name="connsiteX0" fmla="*/ 0 w 3171825"/>
                <a:gd name="connsiteY0" fmla="*/ 2659544 h 2659544"/>
                <a:gd name="connsiteX1" fmla="*/ 523875 w 3171825"/>
                <a:gd name="connsiteY1" fmla="*/ 2535719 h 2659544"/>
                <a:gd name="connsiteX2" fmla="*/ 1183714 w 3171825"/>
                <a:gd name="connsiteY2" fmla="*/ 2040187 h 2659544"/>
                <a:gd name="connsiteX3" fmla="*/ 1647825 w 3171825"/>
                <a:gd name="connsiteY3" fmla="*/ 1402244 h 2659544"/>
                <a:gd name="connsiteX4" fmla="*/ 2066925 w 3171825"/>
                <a:gd name="connsiteY4" fmla="*/ 649769 h 2659544"/>
                <a:gd name="connsiteX5" fmla="*/ 2390775 w 3171825"/>
                <a:gd name="connsiteY5" fmla="*/ 183044 h 2659544"/>
                <a:gd name="connsiteX6" fmla="*/ 2657475 w 3171825"/>
                <a:gd name="connsiteY6" fmla="*/ 2069 h 2659544"/>
                <a:gd name="connsiteX7" fmla="*/ 2912036 w 3171825"/>
                <a:gd name="connsiteY7" fmla="*/ 98479 h 2659544"/>
                <a:gd name="connsiteX8" fmla="*/ 3171825 w 3171825"/>
                <a:gd name="connsiteY8" fmla="*/ 300592 h 2659544"/>
                <a:gd name="connsiteX0" fmla="*/ 0 w 3131111"/>
                <a:gd name="connsiteY0" fmla="*/ 2659588 h 2659588"/>
                <a:gd name="connsiteX1" fmla="*/ 523875 w 3131111"/>
                <a:gd name="connsiteY1" fmla="*/ 2535763 h 2659588"/>
                <a:gd name="connsiteX2" fmla="*/ 1183714 w 3131111"/>
                <a:gd name="connsiteY2" fmla="*/ 2040231 h 2659588"/>
                <a:gd name="connsiteX3" fmla="*/ 1647825 w 3131111"/>
                <a:gd name="connsiteY3" fmla="*/ 1402288 h 2659588"/>
                <a:gd name="connsiteX4" fmla="*/ 2066925 w 3131111"/>
                <a:gd name="connsiteY4" fmla="*/ 649813 h 2659588"/>
                <a:gd name="connsiteX5" fmla="*/ 2390775 w 3131111"/>
                <a:gd name="connsiteY5" fmla="*/ 183088 h 2659588"/>
                <a:gd name="connsiteX6" fmla="*/ 2657475 w 3131111"/>
                <a:gd name="connsiteY6" fmla="*/ 2113 h 2659588"/>
                <a:gd name="connsiteX7" fmla="*/ 2912036 w 3131111"/>
                <a:gd name="connsiteY7" fmla="*/ 98523 h 2659588"/>
                <a:gd name="connsiteX8" fmla="*/ 3131111 w 3131111"/>
                <a:gd name="connsiteY8" fmla="*/ 310393 h 2659588"/>
                <a:gd name="connsiteX0" fmla="*/ 0 w 3850389"/>
                <a:gd name="connsiteY0" fmla="*/ 2679102 h 2679102"/>
                <a:gd name="connsiteX1" fmla="*/ 1243153 w 3850389"/>
                <a:gd name="connsiteY1" fmla="*/ 2535763 h 2679102"/>
                <a:gd name="connsiteX2" fmla="*/ 1902992 w 3850389"/>
                <a:gd name="connsiteY2" fmla="*/ 2040231 h 2679102"/>
                <a:gd name="connsiteX3" fmla="*/ 2367103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229582 w 3850389"/>
                <a:gd name="connsiteY1" fmla="*/ 2496735 h 2679102"/>
                <a:gd name="connsiteX2" fmla="*/ 1902992 w 3850389"/>
                <a:gd name="connsiteY2" fmla="*/ 2040231 h 2679102"/>
                <a:gd name="connsiteX3" fmla="*/ 2367103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229582 w 3850389"/>
                <a:gd name="connsiteY1" fmla="*/ 2496735 h 2679102"/>
                <a:gd name="connsiteX2" fmla="*/ 1875850 w 3850389"/>
                <a:gd name="connsiteY2" fmla="*/ 2040231 h 2679102"/>
                <a:gd name="connsiteX3" fmla="*/ 2367103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229582 w 3850389"/>
                <a:gd name="connsiteY1" fmla="*/ 2496735 h 2679102"/>
                <a:gd name="connsiteX2" fmla="*/ 1875850 w 3850389"/>
                <a:gd name="connsiteY2" fmla="*/ 2040231 h 2679102"/>
                <a:gd name="connsiteX3" fmla="*/ 2339961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107440 w 3850389"/>
                <a:gd name="connsiteY1" fmla="*/ 2496735 h 2679102"/>
                <a:gd name="connsiteX2" fmla="*/ 1875850 w 3850389"/>
                <a:gd name="connsiteY2" fmla="*/ 2040231 h 2679102"/>
                <a:gd name="connsiteX3" fmla="*/ 2339961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202439 w 3850389"/>
                <a:gd name="connsiteY1" fmla="*/ 2545520 h 2679102"/>
                <a:gd name="connsiteX2" fmla="*/ 1875850 w 3850389"/>
                <a:gd name="connsiteY2" fmla="*/ 2040231 h 2679102"/>
                <a:gd name="connsiteX3" fmla="*/ 2339961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202439 w 3850389"/>
                <a:gd name="connsiteY1" fmla="*/ 2545520 h 2679102"/>
                <a:gd name="connsiteX2" fmla="*/ 1970849 w 3850389"/>
                <a:gd name="connsiteY2" fmla="*/ 2020717 h 2679102"/>
                <a:gd name="connsiteX3" fmla="*/ 2339961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311009 w 3850389"/>
                <a:gd name="connsiteY1" fmla="*/ 2535763 h 2679102"/>
                <a:gd name="connsiteX2" fmla="*/ 1970849 w 3850389"/>
                <a:gd name="connsiteY2" fmla="*/ 2020717 h 2679102"/>
                <a:gd name="connsiteX3" fmla="*/ 2339961 w 3850389"/>
                <a:gd name="connsiteY3" fmla="*/ 1402288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311009 w 3850389"/>
                <a:gd name="connsiteY1" fmla="*/ 2535763 h 2679102"/>
                <a:gd name="connsiteX2" fmla="*/ 1970849 w 3850389"/>
                <a:gd name="connsiteY2" fmla="*/ 2020717 h 2679102"/>
                <a:gd name="connsiteX3" fmla="*/ 2394246 w 3850389"/>
                <a:gd name="connsiteY3" fmla="*/ 1392531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311009 w 3850389"/>
                <a:gd name="connsiteY1" fmla="*/ 2535763 h 2679102"/>
                <a:gd name="connsiteX2" fmla="*/ 1970849 w 3850389"/>
                <a:gd name="connsiteY2" fmla="*/ 2040231 h 2679102"/>
                <a:gd name="connsiteX3" fmla="*/ 2394246 w 3850389"/>
                <a:gd name="connsiteY3" fmla="*/ 1392531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311009 w 3850389"/>
                <a:gd name="connsiteY1" fmla="*/ 2535763 h 2679102"/>
                <a:gd name="connsiteX2" fmla="*/ 1970849 w 3850389"/>
                <a:gd name="connsiteY2" fmla="*/ 2040231 h 2679102"/>
                <a:gd name="connsiteX3" fmla="*/ 2394246 w 3850389"/>
                <a:gd name="connsiteY3" fmla="*/ 1392531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3850389"/>
                <a:gd name="connsiteY0" fmla="*/ 2679102 h 2679102"/>
                <a:gd name="connsiteX1" fmla="*/ 1283867 w 3850389"/>
                <a:gd name="connsiteY1" fmla="*/ 2526006 h 2679102"/>
                <a:gd name="connsiteX2" fmla="*/ 1970849 w 3850389"/>
                <a:gd name="connsiteY2" fmla="*/ 2040231 h 2679102"/>
                <a:gd name="connsiteX3" fmla="*/ 2394246 w 3850389"/>
                <a:gd name="connsiteY3" fmla="*/ 1392531 h 2679102"/>
                <a:gd name="connsiteX4" fmla="*/ 2786203 w 3850389"/>
                <a:gd name="connsiteY4" fmla="*/ 649813 h 2679102"/>
                <a:gd name="connsiteX5" fmla="*/ 3110053 w 3850389"/>
                <a:gd name="connsiteY5" fmla="*/ 183088 h 2679102"/>
                <a:gd name="connsiteX6" fmla="*/ 3376753 w 3850389"/>
                <a:gd name="connsiteY6" fmla="*/ 2113 h 2679102"/>
                <a:gd name="connsiteX7" fmla="*/ 3631314 w 3850389"/>
                <a:gd name="connsiteY7" fmla="*/ 98523 h 2679102"/>
                <a:gd name="connsiteX8" fmla="*/ 3850389 w 3850389"/>
                <a:gd name="connsiteY8" fmla="*/ 310393 h 2679102"/>
                <a:gd name="connsiteX0" fmla="*/ 0 w 4259054"/>
                <a:gd name="connsiteY0" fmla="*/ 2687562 h 2687562"/>
                <a:gd name="connsiteX1" fmla="*/ 1283867 w 4259054"/>
                <a:gd name="connsiteY1" fmla="*/ 2534466 h 2687562"/>
                <a:gd name="connsiteX2" fmla="*/ 1970849 w 4259054"/>
                <a:gd name="connsiteY2" fmla="*/ 2048691 h 2687562"/>
                <a:gd name="connsiteX3" fmla="*/ 2394246 w 4259054"/>
                <a:gd name="connsiteY3" fmla="*/ 1400991 h 2687562"/>
                <a:gd name="connsiteX4" fmla="*/ 2786203 w 4259054"/>
                <a:gd name="connsiteY4" fmla="*/ 658273 h 2687562"/>
                <a:gd name="connsiteX5" fmla="*/ 3110053 w 4259054"/>
                <a:gd name="connsiteY5" fmla="*/ 191548 h 2687562"/>
                <a:gd name="connsiteX6" fmla="*/ 3376753 w 4259054"/>
                <a:gd name="connsiteY6" fmla="*/ 10573 h 2687562"/>
                <a:gd name="connsiteX7" fmla="*/ 3631314 w 4259054"/>
                <a:gd name="connsiteY7" fmla="*/ 106983 h 2687562"/>
                <a:gd name="connsiteX8" fmla="*/ 4259054 w 4259054"/>
                <a:gd name="connsiteY8" fmla="*/ 801297 h 2687562"/>
                <a:gd name="connsiteX0" fmla="*/ 0 w 4054722"/>
                <a:gd name="connsiteY0" fmla="*/ 2681760 h 2681760"/>
                <a:gd name="connsiteX1" fmla="*/ 1283867 w 4054722"/>
                <a:gd name="connsiteY1" fmla="*/ 2528664 h 2681760"/>
                <a:gd name="connsiteX2" fmla="*/ 1970849 w 4054722"/>
                <a:gd name="connsiteY2" fmla="*/ 2042889 h 2681760"/>
                <a:gd name="connsiteX3" fmla="*/ 2394246 w 4054722"/>
                <a:gd name="connsiteY3" fmla="*/ 1395189 h 2681760"/>
                <a:gd name="connsiteX4" fmla="*/ 2786203 w 4054722"/>
                <a:gd name="connsiteY4" fmla="*/ 652471 h 2681760"/>
                <a:gd name="connsiteX5" fmla="*/ 3110053 w 4054722"/>
                <a:gd name="connsiteY5" fmla="*/ 185746 h 2681760"/>
                <a:gd name="connsiteX6" fmla="*/ 3376753 w 4054722"/>
                <a:gd name="connsiteY6" fmla="*/ 4771 h 2681760"/>
                <a:gd name="connsiteX7" fmla="*/ 3631314 w 4054722"/>
                <a:gd name="connsiteY7" fmla="*/ 101181 h 2681760"/>
                <a:gd name="connsiteX8" fmla="*/ 4054722 w 4054722"/>
                <a:gd name="connsiteY8" fmla="*/ 590200 h 2681760"/>
                <a:gd name="connsiteX0" fmla="*/ 0 w 3993422"/>
                <a:gd name="connsiteY0" fmla="*/ 2682568 h 2682568"/>
                <a:gd name="connsiteX1" fmla="*/ 1283867 w 3993422"/>
                <a:gd name="connsiteY1" fmla="*/ 2529472 h 2682568"/>
                <a:gd name="connsiteX2" fmla="*/ 1970849 w 3993422"/>
                <a:gd name="connsiteY2" fmla="*/ 2043697 h 2682568"/>
                <a:gd name="connsiteX3" fmla="*/ 2394246 w 3993422"/>
                <a:gd name="connsiteY3" fmla="*/ 1395997 h 2682568"/>
                <a:gd name="connsiteX4" fmla="*/ 2786203 w 3993422"/>
                <a:gd name="connsiteY4" fmla="*/ 653279 h 2682568"/>
                <a:gd name="connsiteX5" fmla="*/ 3110053 w 3993422"/>
                <a:gd name="connsiteY5" fmla="*/ 186554 h 2682568"/>
                <a:gd name="connsiteX6" fmla="*/ 3376753 w 3993422"/>
                <a:gd name="connsiteY6" fmla="*/ 5579 h 2682568"/>
                <a:gd name="connsiteX7" fmla="*/ 3631314 w 3993422"/>
                <a:gd name="connsiteY7" fmla="*/ 101989 h 2682568"/>
                <a:gd name="connsiteX8" fmla="*/ 3993422 w 3993422"/>
                <a:gd name="connsiteY8" fmla="*/ 632067 h 2682568"/>
                <a:gd name="connsiteX0" fmla="*/ 0 w 3983205"/>
                <a:gd name="connsiteY0" fmla="*/ 2682568 h 2682568"/>
                <a:gd name="connsiteX1" fmla="*/ 1283867 w 3983205"/>
                <a:gd name="connsiteY1" fmla="*/ 2529472 h 2682568"/>
                <a:gd name="connsiteX2" fmla="*/ 1970849 w 3983205"/>
                <a:gd name="connsiteY2" fmla="*/ 2043697 h 2682568"/>
                <a:gd name="connsiteX3" fmla="*/ 2394246 w 3983205"/>
                <a:gd name="connsiteY3" fmla="*/ 1395997 h 2682568"/>
                <a:gd name="connsiteX4" fmla="*/ 2786203 w 3983205"/>
                <a:gd name="connsiteY4" fmla="*/ 653279 h 2682568"/>
                <a:gd name="connsiteX5" fmla="*/ 3110053 w 3983205"/>
                <a:gd name="connsiteY5" fmla="*/ 186554 h 2682568"/>
                <a:gd name="connsiteX6" fmla="*/ 3376753 w 3983205"/>
                <a:gd name="connsiteY6" fmla="*/ 5579 h 2682568"/>
                <a:gd name="connsiteX7" fmla="*/ 3631314 w 3983205"/>
                <a:gd name="connsiteY7" fmla="*/ 101989 h 2682568"/>
                <a:gd name="connsiteX8" fmla="*/ 3983205 w 3983205"/>
                <a:gd name="connsiteY8" fmla="*/ 632067 h 2682568"/>
                <a:gd name="connsiteX0" fmla="*/ 0 w 3964049"/>
                <a:gd name="connsiteY0" fmla="*/ 2682653 h 2682653"/>
                <a:gd name="connsiteX1" fmla="*/ 1283867 w 3964049"/>
                <a:gd name="connsiteY1" fmla="*/ 2529557 h 2682653"/>
                <a:gd name="connsiteX2" fmla="*/ 1970849 w 3964049"/>
                <a:gd name="connsiteY2" fmla="*/ 2043782 h 2682653"/>
                <a:gd name="connsiteX3" fmla="*/ 2394246 w 3964049"/>
                <a:gd name="connsiteY3" fmla="*/ 1396082 h 2682653"/>
                <a:gd name="connsiteX4" fmla="*/ 2786203 w 3964049"/>
                <a:gd name="connsiteY4" fmla="*/ 653364 h 2682653"/>
                <a:gd name="connsiteX5" fmla="*/ 3110053 w 3964049"/>
                <a:gd name="connsiteY5" fmla="*/ 186639 h 2682653"/>
                <a:gd name="connsiteX6" fmla="*/ 3376753 w 3964049"/>
                <a:gd name="connsiteY6" fmla="*/ 5664 h 2682653"/>
                <a:gd name="connsiteX7" fmla="*/ 3631314 w 3964049"/>
                <a:gd name="connsiteY7" fmla="*/ 102074 h 2682653"/>
                <a:gd name="connsiteX8" fmla="*/ 3964049 w 3964049"/>
                <a:gd name="connsiteY8" fmla="*/ 636002 h 2682653"/>
                <a:gd name="connsiteX0" fmla="*/ 0 w 3964049"/>
                <a:gd name="connsiteY0" fmla="*/ 2682653 h 2682653"/>
                <a:gd name="connsiteX1" fmla="*/ 1283867 w 3964049"/>
                <a:gd name="connsiteY1" fmla="*/ 2529557 h 2682653"/>
                <a:gd name="connsiteX2" fmla="*/ 1970849 w 3964049"/>
                <a:gd name="connsiteY2" fmla="*/ 2043782 h 2682653"/>
                <a:gd name="connsiteX3" fmla="*/ 2394246 w 3964049"/>
                <a:gd name="connsiteY3" fmla="*/ 1396082 h 2682653"/>
                <a:gd name="connsiteX4" fmla="*/ 2786203 w 3964049"/>
                <a:gd name="connsiteY4" fmla="*/ 653364 h 2682653"/>
                <a:gd name="connsiteX5" fmla="*/ 3110053 w 3964049"/>
                <a:gd name="connsiteY5" fmla="*/ 186639 h 2682653"/>
                <a:gd name="connsiteX6" fmla="*/ 3376753 w 3964049"/>
                <a:gd name="connsiteY6" fmla="*/ 5664 h 2682653"/>
                <a:gd name="connsiteX7" fmla="*/ 3631314 w 3964049"/>
                <a:gd name="connsiteY7" fmla="*/ 102074 h 2682653"/>
                <a:gd name="connsiteX8" fmla="*/ 3964049 w 3964049"/>
                <a:gd name="connsiteY8" fmla="*/ 636002 h 2682653"/>
                <a:gd name="connsiteX0" fmla="*/ 0 w 4061746"/>
                <a:gd name="connsiteY0" fmla="*/ 2689432 h 2689432"/>
                <a:gd name="connsiteX1" fmla="*/ 1283867 w 4061746"/>
                <a:gd name="connsiteY1" fmla="*/ 2536336 h 2689432"/>
                <a:gd name="connsiteX2" fmla="*/ 1970849 w 4061746"/>
                <a:gd name="connsiteY2" fmla="*/ 2050561 h 2689432"/>
                <a:gd name="connsiteX3" fmla="*/ 2394246 w 4061746"/>
                <a:gd name="connsiteY3" fmla="*/ 1402861 h 2689432"/>
                <a:gd name="connsiteX4" fmla="*/ 2786203 w 4061746"/>
                <a:gd name="connsiteY4" fmla="*/ 660143 h 2689432"/>
                <a:gd name="connsiteX5" fmla="*/ 3110053 w 4061746"/>
                <a:gd name="connsiteY5" fmla="*/ 193418 h 2689432"/>
                <a:gd name="connsiteX6" fmla="*/ 3376753 w 4061746"/>
                <a:gd name="connsiteY6" fmla="*/ 12443 h 2689432"/>
                <a:gd name="connsiteX7" fmla="*/ 3631314 w 4061746"/>
                <a:gd name="connsiteY7" fmla="*/ 108853 h 2689432"/>
                <a:gd name="connsiteX8" fmla="*/ 4061746 w 4061746"/>
                <a:gd name="connsiteY8" fmla="*/ 848718 h 2689432"/>
                <a:gd name="connsiteX0" fmla="*/ 0 w 4107721"/>
                <a:gd name="connsiteY0" fmla="*/ 2688861 h 2688861"/>
                <a:gd name="connsiteX1" fmla="*/ 1283867 w 4107721"/>
                <a:gd name="connsiteY1" fmla="*/ 2535765 h 2688861"/>
                <a:gd name="connsiteX2" fmla="*/ 1970849 w 4107721"/>
                <a:gd name="connsiteY2" fmla="*/ 2049990 h 2688861"/>
                <a:gd name="connsiteX3" fmla="*/ 2394246 w 4107721"/>
                <a:gd name="connsiteY3" fmla="*/ 1402290 h 2688861"/>
                <a:gd name="connsiteX4" fmla="*/ 2786203 w 4107721"/>
                <a:gd name="connsiteY4" fmla="*/ 659572 h 2688861"/>
                <a:gd name="connsiteX5" fmla="*/ 3110053 w 4107721"/>
                <a:gd name="connsiteY5" fmla="*/ 192847 h 2688861"/>
                <a:gd name="connsiteX6" fmla="*/ 3376753 w 4107721"/>
                <a:gd name="connsiteY6" fmla="*/ 11872 h 2688861"/>
                <a:gd name="connsiteX7" fmla="*/ 3631314 w 4107721"/>
                <a:gd name="connsiteY7" fmla="*/ 108282 h 2688861"/>
                <a:gd name="connsiteX8" fmla="*/ 4107721 w 4107721"/>
                <a:gd name="connsiteY8" fmla="*/ 834675 h 2688861"/>
                <a:gd name="connsiteX0" fmla="*/ 0 w 4107721"/>
                <a:gd name="connsiteY0" fmla="*/ 2688861 h 2688861"/>
                <a:gd name="connsiteX1" fmla="*/ 1283867 w 4107721"/>
                <a:gd name="connsiteY1" fmla="*/ 2535765 h 2688861"/>
                <a:gd name="connsiteX2" fmla="*/ 1970849 w 4107721"/>
                <a:gd name="connsiteY2" fmla="*/ 2049990 h 2688861"/>
                <a:gd name="connsiteX3" fmla="*/ 2394246 w 4107721"/>
                <a:gd name="connsiteY3" fmla="*/ 1402290 h 2688861"/>
                <a:gd name="connsiteX4" fmla="*/ 2786203 w 4107721"/>
                <a:gd name="connsiteY4" fmla="*/ 659572 h 2688861"/>
                <a:gd name="connsiteX5" fmla="*/ 3110053 w 4107721"/>
                <a:gd name="connsiteY5" fmla="*/ 192847 h 2688861"/>
                <a:gd name="connsiteX6" fmla="*/ 3376753 w 4107721"/>
                <a:gd name="connsiteY6" fmla="*/ 11872 h 2688861"/>
                <a:gd name="connsiteX7" fmla="*/ 3631314 w 4107721"/>
                <a:gd name="connsiteY7" fmla="*/ 108282 h 2688861"/>
                <a:gd name="connsiteX8" fmla="*/ 4107721 w 4107721"/>
                <a:gd name="connsiteY8" fmla="*/ 834675 h 2688861"/>
                <a:gd name="connsiteX0" fmla="*/ 0 w 4107721"/>
                <a:gd name="connsiteY0" fmla="*/ 2691754 h 2691754"/>
                <a:gd name="connsiteX1" fmla="*/ 1283867 w 4107721"/>
                <a:gd name="connsiteY1" fmla="*/ 2538658 h 2691754"/>
                <a:gd name="connsiteX2" fmla="*/ 1970849 w 4107721"/>
                <a:gd name="connsiteY2" fmla="*/ 2052883 h 2691754"/>
                <a:gd name="connsiteX3" fmla="*/ 2394246 w 4107721"/>
                <a:gd name="connsiteY3" fmla="*/ 1405183 h 2691754"/>
                <a:gd name="connsiteX4" fmla="*/ 2786203 w 4107721"/>
                <a:gd name="connsiteY4" fmla="*/ 662465 h 2691754"/>
                <a:gd name="connsiteX5" fmla="*/ 3110053 w 4107721"/>
                <a:gd name="connsiteY5" fmla="*/ 195740 h 2691754"/>
                <a:gd name="connsiteX6" fmla="*/ 3384416 w 4107721"/>
                <a:gd name="connsiteY6" fmla="*/ 10916 h 2691754"/>
                <a:gd name="connsiteX7" fmla="*/ 3631314 w 4107721"/>
                <a:gd name="connsiteY7" fmla="*/ 111175 h 2691754"/>
                <a:gd name="connsiteX8" fmla="*/ 4107721 w 4107721"/>
                <a:gd name="connsiteY8" fmla="*/ 837568 h 2691754"/>
                <a:gd name="connsiteX0" fmla="*/ 0 w 4107721"/>
                <a:gd name="connsiteY0" fmla="*/ 2683307 h 2683307"/>
                <a:gd name="connsiteX1" fmla="*/ 1283867 w 4107721"/>
                <a:gd name="connsiteY1" fmla="*/ 2530211 h 2683307"/>
                <a:gd name="connsiteX2" fmla="*/ 1970849 w 4107721"/>
                <a:gd name="connsiteY2" fmla="*/ 2044436 h 2683307"/>
                <a:gd name="connsiteX3" fmla="*/ 2394246 w 4107721"/>
                <a:gd name="connsiteY3" fmla="*/ 1396736 h 2683307"/>
                <a:gd name="connsiteX4" fmla="*/ 2786203 w 4107721"/>
                <a:gd name="connsiteY4" fmla="*/ 654018 h 2683307"/>
                <a:gd name="connsiteX5" fmla="*/ 3110053 w 4107721"/>
                <a:gd name="connsiteY5" fmla="*/ 187293 h 2683307"/>
                <a:gd name="connsiteX6" fmla="*/ 3384416 w 4107721"/>
                <a:gd name="connsiteY6" fmla="*/ 2469 h 2683307"/>
                <a:gd name="connsiteX7" fmla="*/ 3638977 w 4107721"/>
                <a:gd name="connsiteY7" fmla="*/ 137372 h 2683307"/>
                <a:gd name="connsiteX8" fmla="*/ 4107721 w 4107721"/>
                <a:gd name="connsiteY8" fmla="*/ 829121 h 2683307"/>
                <a:gd name="connsiteX0" fmla="*/ 0 w 4144501"/>
                <a:gd name="connsiteY0" fmla="*/ 2683919 h 2683919"/>
                <a:gd name="connsiteX1" fmla="*/ 1283867 w 4144501"/>
                <a:gd name="connsiteY1" fmla="*/ 2530823 h 2683919"/>
                <a:gd name="connsiteX2" fmla="*/ 1970849 w 4144501"/>
                <a:gd name="connsiteY2" fmla="*/ 2045048 h 2683919"/>
                <a:gd name="connsiteX3" fmla="*/ 2394246 w 4144501"/>
                <a:gd name="connsiteY3" fmla="*/ 1397348 h 2683919"/>
                <a:gd name="connsiteX4" fmla="*/ 2786203 w 4144501"/>
                <a:gd name="connsiteY4" fmla="*/ 654630 h 2683919"/>
                <a:gd name="connsiteX5" fmla="*/ 3110053 w 4144501"/>
                <a:gd name="connsiteY5" fmla="*/ 187905 h 2683919"/>
                <a:gd name="connsiteX6" fmla="*/ 3384416 w 4144501"/>
                <a:gd name="connsiteY6" fmla="*/ 3081 h 2683919"/>
                <a:gd name="connsiteX7" fmla="*/ 3638977 w 4144501"/>
                <a:gd name="connsiteY7" fmla="*/ 137984 h 2683919"/>
                <a:gd name="connsiteX8" fmla="*/ 4144501 w 4144501"/>
                <a:gd name="connsiteY8" fmla="*/ 872845 h 2683919"/>
                <a:gd name="connsiteX0" fmla="*/ 0 w 4199671"/>
                <a:gd name="connsiteY0" fmla="*/ 2685243 h 2685243"/>
                <a:gd name="connsiteX1" fmla="*/ 1283867 w 4199671"/>
                <a:gd name="connsiteY1" fmla="*/ 2532147 h 2685243"/>
                <a:gd name="connsiteX2" fmla="*/ 1970849 w 4199671"/>
                <a:gd name="connsiteY2" fmla="*/ 2046372 h 2685243"/>
                <a:gd name="connsiteX3" fmla="*/ 2394246 w 4199671"/>
                <a:gd name="connsiteY3" fmla="*/ 1398672 h 2685243"/>
                <a:gd name="connsiteX4" fmla="*/ 2786203 w 4199671"/>
                <a:gd name="connsiteY4" fmla="*/ 655954 h 2685243"/>
                <a:gd name="connsiteX5" fmla="*/ 3110053 w 4199671"/>
                <a:gd name="connsiteY5" fmla="*/ 189229 h 2685243"/>
                <a:gd name="connsiteX6" fmla="*/ 3384416 w 4199671"/>
                <a:gd name="connsiteY6" fmla="*/ 4405 h 2685243"/>
                <a:gd name="connsiteX7" fmla="*/ 3638977 w 4199671"/>
                <a:gd name="connsiteY7" fmla="*/ 139308 h 2685243"/>
                <a:gd name="connsiteX8" fmla="*/ 4199671 w 4199671"/>
                <a:gd name="connsiteY8" fmla="*/ 941916 h 2685243"/>
                <a:gd name="connsiteX0" fmla="*/ 0 w 4199671"/>
                <a:gd name="connsiteY0" fmla="*/ 2681930 h 2681930"/>
                <a:gd name="connsiteX1" fmla="*/ 1283867 w 4199671"/>
                <a:gd name="connsiteY1" fmla="*/ 2528834 h 2681930"/>
                <a:gd name="connsiteX2" fmla="*/ 1970849 w 4199671"/>
                <a:gd name="connsiteY2" fmla="*/ 2043059 h 2681930"/>
                <a:gd name="connsiteX3" fmla="*/ 2394246 w 4199671"/>
                <a:gd name="connsiteY3" fmla="*/ 1395359 h 2681930"/>
                <a:gd name="connsiteX4" fmla="*/ 2786203 w 4199671"/>
                <a:gd name="connsiteY4" fmla="*/ 652641 h 2681930"/>
                <a:gd name="connsiteX5" fmla="*/ 3110053 w 4199671"/>
                <a:gd name="connsiteY5" fmla="*/ 185916 h 2681930"/>
                <a:gd name="connsiteX6" fmla="*/ 3384416 w 4199671"/>
                <a:gd name="connsiteY6" fmla="*/ 1092 h 2681930"/>
                <a:gd name="connsiteX7" fmla="*/ 3638977 w 4199671"/>
                <a:gd name="connsiteY7" fmla="*/ 135995 h 2681930"/>
                <a:gd name="connsiteX8" fmla="*/ 3997253 w 4199671"/>
                <a:gd name="connsiteY8" fmla="*/ 628210 h 2681930"/>
                <a:gd name="connsiteX9" fmla="*/ 4199671 w 4199671"/>
                <a:gd name="connsiteY9" fmla="*/ 938603 h 2681930"/>
                <a:gd name="connsiteX0" fmla="*/ 0 w 4352920"/>
                <a:gd name="connsiteY0" fmla="*/ 2681930 h 2681930"/>
                <a:gd name="connsiteX1" fmla="*/ 1283867 w 4352920"/>
                <a:gd name="connsiteY1" fmla="*/ 2528834 h 2681930"/>
                <a:gd name="connsiteX2" fmla="*/ 1970849 w 4352920"/>
                <a:gd name="connsiteY2" fmla="*/ 2043059 h 2681930"/>
                <a:gd name="connsiteX3" fmla="*/ 2394246 w 4352920"/>
                <a:gd name="connsiteY3" fmla="*/ 1395359 h 2681930"/>
                <a:gd name="connsiteX4" fmla="*/ 2786203 w 4352920"/>
                <a:gd name="connsiteY4" fmla="*/ 652641 h 2681930"/>
                <a:gd name="connsiteX5" fmla="*/ 3110053 w 4352920"/>
                <a:gd name="connsiteY5" fmla="*/ 185916 h 2681930"/>
                <a:gd name="connsiteX6" fmla="*/ 3384416 w 4352920"/>
                <a:gd name="connsiteY6" fmla="*/ 1092 h 2681930"/>
                <a:gd name="connsiteX7" fmla="*/ 3638977 w 4352920"/>
                <a:gd name="connsiteY7" fmla="*/ 135995 h 2681930"/>
                <a:gd name="connsiteX8" fmla="*/ 3997253 w 4352920"/>
                <a:gd name="connsiteY8" fmla="*/ 628210 h 2681930"/>
                <a:gd name="connsiteX9" fmla="*/ 4352920 w 4352920"/>
                <a:gd name="connsiteY9" fmla="*/ 1184957 h 2681930"/>
                <a:gd name="connsiteX0" fmla="*/ 0 w 5830243"/>
                <a:gd name="connsiteY0" fmla="*/ 2681930 h 2681930"/>
                <a:gd name="connsiteX1" fmla="*/ 1283867 w 5830243"/>
                <a:gd name="connsiteY1" fmla="*/ 2528834 h 2681930"/>
                <a:gd name="connsiteX2" fmla="*/ 1970849 w 5830243"/>
                <a:gd name="connsiteY2" fmla="*/ 2043059 h 2681930"/>
                <a:gd name="connsiteX3" fmla="*/ 2394246 w 5830243"/>
                <a:gd name="connsiteY3" fmla="*/ 1395359 h 2681930"/>
                <a:gd name="connsiteX4" fmla="*/ 2786203 w 5830243"/>
                <a:gd name="connsiteY4" fmla="*/ 652641 h 2681930"/>
                <a:gd name="connsiteX5" fmla="*/ 3110053 w 5830243"/>
                <a:gd name="connsiteY5" fmla="*/ 185916 h 2681930"/>
                <a:gd name="connsiteX6" fmla="*/ 3384416 w 5830243"/>
                <a:gd name="connsiteY6" fmla="*/ 1092 h 2681930"/>
                <a:gd name="connsiteX7" fmla="*/ 3638977 w 5830243"/>
                <a:gd name="connsiteY7" fmla="*/ 135995 h 2681930"/>
                <a:gd name="connsiteX8" fmla="*/ 3997253 w 5830243"/>
                <a:gd name="connsiteY8" fmla="*/ 628210 h 2681930"/>
                <a:gd name="connsiteX9" fmla="*/ 5830243 w 5830243"/>
                <a:gd name="connsiteY9" fmla="*/ 2632288 h 2681930"/>
                <a:gd name="connsiteX0" fmla="*/ 0 w 5830243"/>
                <a:gd name="connsiteY0" fmla="*/ 2681930 h 2681930"/>
                <a:gd name="connsiteX1" fmla="*/ 1283867 w 5830243"/>
                <a:gd name="connsiteY1" fmla="*/ 2528834 h 2681930"/>
                <a:gd name="connsiteX2" fmla="*/ 1970849 w 5830243"/>
                <a:gd name="connsiteY2" fmla="*/ 2043059 h 2681930"/>
                <a:gd name="connsiteX3" fmla="*/ 2394246 w 5830243"/>
                <a:gd name="connsiteY3" fmla="*/ 1395359 h 2681930"/>
                <a:gd name="connsiteX4" fmla="*/ 2786203 w 5830243"/>
                <a:gd name="connsiteY4" fmla="*/ 652641 h 2681930"/>
                <a:gd name="connsiteX5" fmla="*/ 3110053 w 5830243"/>
                <a:gd name="connsiteY5" fmla="*/ 185916 h 2681930"/>
                <a:gd name="connsiteX6" fmla="*/ 3384416 w 5830243"/>
                <a:gd name="connsiteY6" fmla="*/ 1092 h 2681930"/>
                <a:gd name="connsiteX7" fmla="*/ 3638977 w 5830243"/>
                <a:gd name="connsiteY7" fmla="*/ 135995 h 2681930"/>
                <a:gd name="connsiteX8" fmla="*/ 3997253 w 5830243"/>
                <a:gd name="connsiteY8" fmla="*/ 628210 h 2681930"/>
                <a:gd name="connsiteX9" fmla="*/ 5830243 w 5830243"/>
                <a:gd name="connsiteY9" fmla="*/ 2632288 h 2681930"/>
                <a:gd name="connsiteX0" fmla="*/ 0 w 5830243"/>
                <a:gd name="connsiteY0" fmla="*/ 2681930 h 2681930"/>
                <a:gd name="connsiteX1" fmla="*/ 1283867 w 5830243"/>
                <a:gd name="connsiteY1" fmla="*/ 2528834 h 2681930"/>
                <a:gd name="connsiteX2" fmla="*/ 1970849 w 5830243"/>
                <a:gd name="connsiteY2" fmla="*/ 2043059 h 2681930"/>
                <a:gd name="connsiteX3" fmla="*/ 2394246 w 5830243"/>
                <a:gd name="connsiteY3" fmla="*/ 1395359 h 2681930"/>
                <a:gd name="connsiteX4" fmla="*/ 2786203 w 5830243"/>
                <a:gd name="connsiteY4" fmla="*/ 652641 h 2681930"/>
                <a:gd name="connsiteX5" fmla="*/ 3110053 w 5830243"/>
                <a:gd name="connsiteY5" fmla="*/ 185916 h 2681930"/>
                <a:gd name="connsiteX6" fmla="*/ 3384416 w 5830243"/>
                <a:gd name="connsiteY6" fmla="*/ 1092 h 2681930"/>
                <a:gd name="connsiteX7" fmla="*/ 3638977 w 5830243"/>
                <a:gd name="connsiteY7" fmla="*/ 135995 h 2681930"/>
                <a:gd name="connsiteX8" fmla="*/ 3997253 w 5830243"/>
                <a:gd name="connsiteY8" fmla="*/ 628210 h 2681930"/>
                <a:gd name="connsiteX9" fmla="*/ 5830243 w 5830243"/>
                <a:gd name="connsiteY9" fmla="*/ 2632288 h 2681930"/>
                <a:gd name="connsiteX0" fmla="*/ 0 w 5830243"/>
                <a:gd name="connsiteY0" fmla="*/ 2682098 h 2682098"/>
                <a:gd name="connsiteX1" fmla="*/ 1283867 w 5830243"/>
                <a:gd name="connsiteY1" fmla="*/ 2529002 h 2682098"/>
                <a:gd name="connsiteX2" fmla="*/ 1970849 w 5830243"/>
                <a:gd name="connsiteY2" fmla="*/ 2043227 h 2682098"/>
                <a:gd name="connsiteX3" fmla="*/ 2394246 w 5830243"/>
                <a:gd name="connsiteY3" fmla="*/ 1395527 h 2682098"/>
                <a:gd name="connsiteX4" fmla="*/ 2786203 w 5830243"/>
                <a:gd name="connsiteY4" fmla="*/ 652809 h 2682098"/>
                <a:gd name="connsiteX5" fmla="*/ 3110053 w 5830243"/>
                <a:gd name="connsiteY5" fmla="*/ 186084 h 2682098"/>
                <a:gd name="connsiteX6" fmla="*/ 3384416 w 5830243"/>
                <a:gd name="connsiteY6" fmla="*/ 1260 h 2682098"/>
                <a:gd name="connsiteX7" fmla="*/ 3638977 w 5830243"/>
                <a:gd name="connsiteY7" fmla="*/ 136163 h 2682098"/>
                <a:gd name="connsiteX8" fmla="*/ 3880784 w 5830243"/>
                <a:gd name="connsiteY8" fmla="*/ 671490 h 2682098"/>
                <a:gd name="connsiteX9" fmla="*/ 5830243 w 5830243"/>
                <a:gd name="connsiteY9" fmla="*/ 2632456 h 2682098"/>
                <a:gd name="connsiteX0" fmla="*/ 0 w 5830243"/>
                <a:gd name="connsiteY0" fmla="*/ 2682098 h 2682098"/>
                <a:gd name="connsiteX1" fmla="*/ 1283867 w 5830243"/>
                <a:gd name="connsiteY1" fmla="*/ 2529002 h 2682098"/>
                <a:gd name="connsiteX2" fmla="*/ 1970849 w 5830243"/>
                <a:gd name="connsiteY2" fmla="*/ 2043227 h 2682098"/>
                <a:gd name="connsiteX3" fmla="*/ 2394246 w 5830243"/>
                <a:gd name="connsiteY3" fmla="*/ 1395527 h 2682098"/>
                <a:gd name="connsiteX4" fmla="*/ 2786203 w 5830243"/>
                <a:gd name="connsiteY4" fmla="*/ 652809 h 2682098"/>
                <a:gd name="connsiteX5" fmla="*/ 3110053 w 5830243"/>
                <a:gd name="connsiteY5" fmla="*/ 186084 h 2682098"/>
                <a:gd name="connsiteX6" fmla="*/ 3384416 w 5830243"/>
                <a:gd name="connsiteY6" fmla="*/ 1260 h 2682098"/>
                <a:gd name="connsiteX7" fmla="*/ 3638977 w 5830243"/>
                <a:gd name="connsiteY7" fmla="*/ 136163 h 2682098"/>
                <a:gd name="connsiteX8" fmla="*/ 3880784 w 5830243"/>
                <a:gd name="connsiteY8" fmla="*/ 671490 h 2682098"/>
                <a:gd name="connsiteX9" fmla="*/ 5830243 w 5830243"/>
                <a:gd name="connsiteY9" fmla="*/ 2632456 h 2682098"/>
                <a:gd name="connsiteX0" fmla="*/ 0 w 5027217"/>
                <a:gd name="connsiteY0" fmla="*/ 2595874 h 2632456"/>
                <a:gd name="connsiteX1" fmla="*/ 480841 w 5027217"/>
                <a:gd name="connsiteY1" fmla="*/ 2529002 h 2632456"/>
                <a:gd name="connsiteX2" fmla="*/ 1167823 w 5027217"/>
                <a:gd name="connsiteY2" fmla="*/ 2043227 h 2632456"/>
                <a:gd name="connsiteX3" fmla="*/ 1591220 w 5027217"/>
                <a:gd name="connsiteY3" fmla="*/ 1395527 h 2632456"/>
                <a:gd name="connsiteX4" fmla="*/ 1983177 w 5027217"/>
                <a:gd name="connsiteY4" fmla="*/ 652809 h 2632456"/>
                <a:gd name="connsiteX5" fmla="*/ 2307027 w 5027217"/>
                <a:gd name="connsiteY5" fmla="*/ 186084 h 2632456"/>
                <a:gd name="connsiteX6" fmla="*/ 2581390 w 5027217"/>
                <a:gd name="connsiteY6" fmla="*/ 1260 h 2632456"/>
                <a:gd name="connsiteX7" fmla="*/ 2835951 w 5027217"/>
                <a:gd name="connsiteY7" fmla="*/ 136163 h 2632456"/>
                <a:gd name="connsiteX8" fmla="*/ 3077758 w 5027217"/>
                <a:gd name="connsiteY8" fmla="*/ 671490 h 2632456"/>
                <a:gd name="connsiteX9" fmla="*/ 5027217 w 5027217"/>
                <a:gd name="connsiteY9" fmla="*/ 2632456 h 2632456"/>
                <a:gd name="connsiteX0" fmla="*/ 0 w 5027217"/>
                <a:gd name="connsiteY0" fmla="*/ 2595874 h 2632456"/>
                <a:gd name="connsiteX1" fmla="*/ 480841 w 5027217"/>
                <a:gd name="connsiteY1" fmla="*/ 2529002 h 2632456"/>
                <a:gd name="connsiteX2" fmla="*/ 1167823 w 5027217"/>
                <a:gd name="connsiteY2" fmla="*/ 2043227 h 2632456"/>
                <a:gd name="connsiteX3" fmla="*/ 1591220 w 5027217"/>
                <a:gd name="connsiteY3" fmla="*/ 1395527 h 2632456"/>
                <a:gd name="connsiteX4" fmla="*/ 1983177 w 5027217"/>
                <a:gd name="connsiteY4" fmla="*/ 652809 h 2632456"/>
                <a:gd name="connsiteX5" fmla="*/ 2307027 w 5027217"/>
                <a:gd name="connsiteY5" fmla="*/ 186084 h 2632456"/>
                <a:gd name="connsiteX6" fmla="*/ 2581390 w 5027217"/>
                <a:gd name="connsiteY6" fmla="*/ 1260 h 2632456"/>
                <a:gd name="connsiteX7" fmla="*/ 2835951 w 5027217"/>
                <a:gd name="connsiteY7" fmla="*/ 136163 h 2632456"/>
                <a:gd name="connsiteX8" fmla="*/ 3077758 w 5027217"/>
                <a:gd name="connsiteY8" fmla="*/ 671490 h 2632456"/>
                <a:gd name="connsiteX9" fmla="*/ 5027217 w 5027217"/>
                <a:gd name="connsiteY9" fmla="*/ 2632456 h 2632456"/>
                <a:gd name="connsiteX0" fmla="*/ 0 w 5027217"/>
                <a:gd name="connsiteY0" fmla="*/ 2595874 h 2632456"/>
                <a:gd name="connsiteX1" fmla="*/ 493101 w 5027217"/>
                <a:gd name="connsiteY1" fmla="*/ 2473572 h 2632456"/>
                <a:gd name="connsiteX2" fmla="*/ 1167823 w 5027217"/>
                <a:gd name="connsiteY2" fmla="*/ 2043227 h 2632456"/>
                <a:gd name="connsiteX3" fmla="*/ 1591220 w 5027217"/>
                <a:gd name="connsiteY3" fmla="*/ 1395527 h 2632456"/>
                <a:gd name="connsiteX4" fmla="*/ 1983177 w 5027217"/>
                <a:gd name="connsiteY4" fmla="*/ 652809 h 2632456"/>
                <a:gd name="connsiteX5" fmla="*/ 2307027 w 5027217"/>
                <a:gd name="connsiteY5" fmla="*/ 186084 h 2632456"/>
                <a:gd name="connsiteX6" fmla="*/ 2581390 w 5027217"/>
                <a:gd name="connsiteY6" fmla="*/ 1260 h 2632456"/>
                <a:gd name="connsiteX7" fmla="*/ 2835951 w 5027217"/>
                <a:gd name="connsiteY7" fmla="*/ 136163 h 2632456"/>
                <a:gd name="connsiteX8" fmla="*/ 3077758 w 5027217"/>
                <a:gd name="connsiteY8" fmla="*/ 671490 h 2632456"/>
                <a:gd name="connsiteX9" fmla="*/ 5027217 w 5027217"/>
                <a:gd name="connsiteY9" fmla="*/ 2632456 h 2632456"/>
                <a:gd name="connsiteX0" fmla="*/ 0 w 5027217"/>
                <a:gd name="connsiteY0" fmla="*/ 2595874 h 2632456"/>
                <a:gd name="connsiteX1" fmla="*/ 493101 w 5027217"/>
                <a:gd name="connsiteY1" fmla="*/ 2473572 h 2632456"/>
                <a:gd name="connsiteX2" fmla="*/ 1167823 w 5027217"/>
                <a:gd name="connsiteY2" fmla="*/ 2043227 h 2632456"/>
                <a:gd name="connsiteX3" fmla="*/ 1591220 w 5027217"/>
                <a:gd name="connsiteY3" fmla="*/ 1395527 h 2632456"/>
                <a:gd name="connsiteX4" fmla="*/ 1983177 w 5027217"/>
                <a:gd name="connsiteY4" fmla="*/ 652809 h 2632456"/>
                <a:gd name="connsiteX5" fmla="*/ 2245727 w 5027217"/>
                <a:gd name="connsiteY5" fmla="*/ 186084 h 2632456"/>
                <a:gd name="connsiteX6" fmla="*/ 2581390 w 5027217"/>
                <a:gd name="connsiteY6" fmla="*/ 1260 h 2632456"/>
                <a:gd name="connsiteX7" fmla="*/ 2835951 w 5027217"/>
                <a:gd name="connsiteY7" fmla="*/ 136163 h 2632456"/>
                <a:gd name="connsiteX8" fmla="*/ 3077758 w 5027217"/>
                <a:gd name="connsiteY8" fmla="*/ 671490 h 2632456"/>
                <a:gd name="connsiteX9" fmla="*/ 5027217 w 5027217"/>
                <a:gd name="connsiteY9" fmla="*/ 2632456 h 2632456"/>
                <a:gd name="connsiteX0" fmla="*/ 0 w 5027217"/>
                <a:gd name="connsiteY0" fmla="*/ 2626202 h 2662784"/>
                <a:gd name="connsiteX1" fmla="*/ 493101 w 5027217"/>
                <a:gd name="connsiteY1" fmla="*/ 2503900 h 2662784"/>
                <a:gd name="connsiteX2" fmla="*/ 1167823 w 5027217"/>
                <a:gd name="connsiteY2" fmla="*/ 2073555 h 2662784"/>
                <a:gd name="connsiteX3" fmla="*/ 1591220 w 5027217"/>
                <a:gd name="connsiteY3" fmla="*/ 1425855 h 2662784"/>
                <a:gd name="connsiteX4" fmla="*/ 1983177 w 5027217"/>
                <a:gd name="connsiteY4" fmla="*/ 683137 h 2662784"/>
                <a:gd name="connsiteX5" fmla="*/ 2245727 w 5027217"/>
                <a:gd name="connsiteY5" fmla="*/ 216412 h 2662784"/>
                <a:gd name="connsiteX6" fmla="*/ 2563000 w 5027217"/>
                <a:gd name="connsiteY6" fmla="*/ 794 h 2662784"/>
                <a:gd name="connsiteX7" fmla="*/ 2835951 w 5027217"/>
                <a:gd name="connsiteY7" fmla="*/ 166491 h 2662784"/>
                <a:gd name="connsiteX8" fmla="*/ 3077758 w 5027217"/>
                <a:gd name="connsiteY8" fmla="*/ 701818 h 2662784"/>
                <a:gd name="connsiteX9" fmla="*/ 5027217 w 5027217"/>
                <a:gd name="connsiteY9" fmla="*/ 2662784 h 2662784"/>
                <a:gd name="connsiteX0" fmla="*/ 0 w 5027217"/>
                <a:gd name="connsiteY0" fmla="*/ 2626202 h 2662784"/>
                <a:gd name="connsiteX1" fmla="*/ 493101 w 5027217"/>
                <a:gd name="connsiteY1" fmla="*/ 2503900 h 2662784"/>
                <a:gd name="connsiteX2" fmla="*/ 1167823 w 5027217"/>
                <a:gd name="connsiteY2" fmla="*/ 2073555 h 2662784"/>
                <a:gd name="connsiteX3" fmla="*/ 1628000 w 5027217"/>
                <a:gd name="connsiteY3" fmla="*/ 1407378 h 2662784"/>
                <a:gd name="connsiteX4" fmla="*/ 1983177 w 5027217"/>
                <a:gd name="connsiteY4" fmla="*/ 683137 h 2662784"/>
                <a:gd name="connsiteX5" fmla="*/ 2245727 w 5027217"/>
                <a:gd name="connsiteY5" fmla="*/ 216412 h 2662784"/>
                <a:gd name="connsiteX6" fmla="*/ 2563000 w 5027217"/>
                <a:gd name="connsiteY6" fmla="*/ 794 h 2662784"/>
                <a:gd name="connsiteX7" fmla="*/ 2835951 w 5027217"/>
                <a:gd name="connsiteY7" fmla="*/ 166491 h 2662784"/>
                <a:gd name="connsiteX8" fmla="*/ 3077758 w 5027217"/>
                <a:gd name="connsiteY8" fmla="*/ 701818 h 2662784"/>
                <a:gd name="connsiteX9" fmla="*/ 5027217 w 5027217"/>
                <a:gd name="connsiteY9" fmla="*/ 2662784 h 26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7217" h="2662784">
                  <a:moveTo>
                    <a:pt x="0" y="2626202"/>
                  </a:moveTo>
                  <a:cubicBezTo>
                    <a:pt x="93127" y="2615089"/>
                    <a:pt x="298464" y="2596008"/>
                    <a:pt x="493101" y="2503900"/>
                  </a:cubicBezTo>
                  <a:cubicBezTo>
                    <a:pt x="687738" y="2411792"/>
                    <a:pt x="978673" y="2256309"/>
                    <a:pt x="1167823" y="2073555"/>
                  </a:cubicBezTo>
                  <a:cubicBezTo>
                    <a:pt x="1356973" y="1890801"/>
                    <a:pt x="1492108" y="1639114"/>
                    <a:pt x="1628000" y="1407378"/>
                  </a:cubicBezTo>
                  <a:cubicBezTo>
                    <a:pt x="1763892" y="1175642"/>
                    <a:pt x="1880222" y="881631"/>
                    <a:pt x="1983177" y="683137"/>
                  </a:cubicBezTo>
                  <a:cubicBezTo>
                    <a:pt x="2086132" y="484643"/>
                    <a:pt x="2149090" y="330136"/>
                    <a:pt x="2245727" y="216412"/>
                  </a:cubicBezTo>
                  <a:cubicBezTo>
                    <a:pt x="2342364" y="102688"/>
                    <a:pt x="2464629" y="9114"/>
                    <a:pt x="2563000" y="794"/>
                  </a:cubicBezTo>
                  <a:cubicBezTo>
                    <a:pt x="2661371" y="-7526"/>
                    <a:pt x="2750158" y="49654"/>
                    <a:pt x="2835951" y="166491"/>
                  </a:cubicBezTo>
                  <a:cubicBezTo>
                    <a:pt x="2921744" y="283328"/>
                    <a:pt x="3008829" y="537256"/>
                    <a:pt x="3077758" y="701818"/>
                  </a:cubicBezTo>
                  <a:cubicBezTo>
                    <a:pt x="3171207" y="835586"/>
                    <a:pt x="3746032" y="2532013"/>
                    <a:pt x="5027217" y="2662784"/>
                  </a:cubicBezTo>
                </a:path>
              </a:pathLst>
            </a:custGeom>
            <a:solidFill>
              <a:schemeClr val="accent2"/>
            </a:solidFill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03539" y="3457183"/>
              <a:ext cx="1493231" cy="1274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47795" y="3249715"/>
              <a:ext cx="1493231" cy="1274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103" y="1714500"/>
            <a:ext cx="71894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580" y="494346"/>
            <a:ext cx="4732973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b="1" dirty="0"/>
              <a:t>First </a:t>
            </a:r>
            <a:r>
              <a:rPr sz="3600" b="1" spc="-4" dirty="0"/>
              <a:t>thoughts </a:t>
            </a:r>
            <a:r>
              <a:rPr sz="3600" b="1" dirty="0"/>
              <a:t>on</a:t>
            </a:r>
            <a:r>
              <a:rPr sz="3600" b="1" spc="-23" dirty="0"/>
              <a:t> </a:t>
            </a:r>
            <a:r>
              <a:rPr sz="3600" b="1" spc="-4" dirty="0"/>
              <a:t>Maths</a:t>
            </a:r>
            <a:endParaRPr sz="3600" b="1" dirty="0"/>
          </a:p>
        </p:txBody>
      </p:sp>
      <p:sp>
        <p:nvSpPr>
          <p:cNvPr id="4" name="object 4"/>
          <p:cNvSpPr/>
          <p:nvPr/>
        </p:nvSpPr>
        <p:spPr>
          <a:xfrm>
            <a:off x="3173067" y="2463960"/>
            <a:ext cx="285750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527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436" y="1008107"/>
            <a:ext cx="5684044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b="1" dirty="0"/>
              <a:t>When am I going to use this?</a:t>
            </a:r>
          </a:p>
        </p:txBody>
      </p:sp>
      <p:sp>
        <p:nvSpPr>
          <p:cNvPr id="3" name="object 3"/>
          <p:cNvSpPr/>
          <p:nvPr/>
        </p:nvSpPr>
        <p:spPr>
          <a:xfrm>
            <a:off x="1885950" y="1943100"/>
            <a:ext cx="4743450" cy="3162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9292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250" y="647850"/>
            <a:ext cx="6993671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-113" dirty="0"/>
              <a:t>Early example of Data analytics - WW-II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204" y="1990270"/>
            <a:ext cx="7931518" cy="312794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250984" indent="-257175">
              <a:spcBef>
                <a:spcPts val="71"/>
              </a:spcBef>
              <a:buChar char="•"/>
              <a:tabLst>
                <a:tab pos="266700" algn="l"/>
              </a:tabLst>
            </a:pPr>
            <a:r>
              <a:rPr sz="2800" dirty="0">
                <a:cs typeface="Times New Roman"/>
              </a:rPr>
              <a:t>Statistical </a:t>
            </a:r>
            <a:r>
              <a:rPr sz="2800" spc="-4" dirty="0">
                <a:cs typeface="Times New Roman"/>
              </a:rPr>
              <a:t>Research Group -group of  Applied Mathematicians </a:t>
            </a:r>
            <a:r>
              <a:rPr sz="2800" dirty="0">
                <a:cs typeface="Times New Roman"/>
              </a:rPr>
              <a:t>aiding </a:t>
            </a:r>
            <a:r>
              <a:rPr sz="2800" spc="-4" dirty="0">
                <a:cs typeface="Times New Roman"/>
              </a:rPr>
              <a:t>with war  </a:t>
            </a:r>
            <a:r>
              <a:rPr sz="2800" spc="-4" dirty="0" smtClean="0">
                <a:cs typeface="Times New Roman"/>
              </a:rPr>
              <a:t>effort</a:t>
            </a:r>
            <a:endParaRPr lang="en-IN" sz="2800" spc="-4" dirty="0" smtClean="0">
              <a:cs typeface="Times New Roman"/>
            </a:endParaRPr>
          </a:p>
          <a:p>
            <a:pPr marL="9525" marR="250984">
              <a:spcBef>
                <a:spcPts val="71"/>
              </a:spcBef>
              <a:tabLst>
                <a:tab pos="266700" algn="l"/>
              </a:tabLst>
            </a:pPr>
            <a:endParaRPr sz="2800" dirty="0">
              <a:cs typeface="Times New Roman"/>
            </a:endParaRPr>
          </a:p>
          <a:p>
            <a:pPr marL="266700" marR="3810" indent="-257175">
              <a:spcBef>
                <a:spcPts val="724"/>
              </a:spcBef>
              <a:buChar char="•"/>
              <a:tabLst>
                <a:tab pos="266700" algn="l"/>
              </a:tabLst>
            </a:pPr>
            <a:r>
              <a:rPr sz="2800" dirty="0">
                <a:cs typeface="Times New Roman"/>
              </a:rPr>
              <a:t>Recommendations </a:t>
            </a:r>
            <a:r>
              <a:rPr sz="2800" spc="-4" dirty="0">
                <a:cs typeface="Times New Roman"/>
              </a:rPr>
              <a:t>made on </a:t>
            </a:r>
            <a:r>
              <a:rPr sz="2800" dirty="0">
                <a:cs typeface="Times New Roman"/>
              </a:rPr>
              <a:t>everything </a:t>
            </a:r>
            <a:r>
              <a:rPr sz="2800" spc="-4" dirty="0">
                <a:cs typeface="Times New Roman"/>
              </a:rPr>
              <a:t>-  best </a:t>
            </a:r>
            <a:r>
              <a:rPr sz="2800" dirty="0">
                <a:cs typeface="Times New Roman"/>
              </a:rPr>
              <a:t>trajectory </a:t>
            </a:r>
            <a:r>
              <a:rPr sz="2800" spc="-4" dirty="0">
                <a:cs typeface="Times New Roman"/>
              </a:rPr>
              <a:t>of </a:t>
            </a:r>
            <a:r>
              <a:rPr sz="2800" dirty="0">
                <a:cs typeface="Times New Roman"/>
              </a:rPr>
              <a:t>fighter plane </a:t>
            </a:r>
            <a:r>
              <a:rPr sz="2800" spc="-4" dirty="0">
                <a:cs typeface="Times New Roman"/>
              </a:rPr>
              <a:t>to keep  enemy </a:t>
            </a:r>
            <a:r>
              <a:rPr sz="2800" dirty="0">
                <a:cs typeface="Times New Roman"/>
              </a:rPr>
              <a:t>aircraft </a:t>
            </a:r>
            <a:r>
              <a:rPr sz="2800" spc="-4" dirty="0">
                <a:cs typeface="Times New Roman"/>
              </a:rPr>
              <a:t>in </a:t>
            </a:r>
            <a:r>
              <a:rPr sz="2800" dirty="0">
                <a:cs typeface="Times New Roman"/>
              </a:rPr>
              <a:t>sight, optimal mixture</a:t>
            </a:r>
            <a:r>
              <a:rPr sz="2800" spc="-45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of  </a:t>
            </a:r>
            <a:r>
              <a:rPr sz="2800" dirty="0">
                <a:cs typeface="Times New Roman"/>
              </a:rPr>
              <a:t>ammunition, strategic bombing</a:t>
            </a:r>
            <a:r>
              <a:rPr sz="2800" spc="-26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etc</a:t>
            </a:r>
            <a:endParaRPr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91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37248" y="1255683"/>
            <a:ext cx="5261228" cy="278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314" y="1134198"/>
            <a:ext cx="5183158" cy="1117614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0" dirty="0"/>
              <a:t>Aircraft </a:t>
            </a:r>
            <a:r>
              <a:rPr sz="3600" spc="0" dirty="0"/>
              <a:t>Armor</a:t>
            </a:r>
            <a:r>
              <a:rPr lang="en-US" sz="3600" spc="0" dirty="0"/>
              <a:t/>
            </a:r>
            <a:br>
              <a:rPr lang="en-US" sz="3600" spc="0" dirty="0"/>
            </a:br>
            <a:r>
              <a:rPr sz="3600" spc="0" dirty="0"/>
              <a:t>Conundrum</a:t>
            </a:r>
            <a:endParaRPr sz="3600" spc="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/>
          </p:nvPr>
        </p:nvGraphicFramePr>
        <p:xfrm>
          <a:off x="410314" y="4161517"/>
          <a:ext cx="3886200" cy="142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715"/>
                <a:gridCol w="2356485"/>
              </a:tblGrid>
              <a:tr h="2362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Section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Bullet Holes per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6041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Engine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25996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Fuselage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1.73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26041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Fuel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0358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Rest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plane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6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26693" y="2266457"/>
            <a:ext cx="8089347" cy="933428"/>
          </a:xfrm>
          <a:prstGeom prst="rect">
            <a:avLst/>
          </a:prstGeom>
          <a:ln>
            <a:noFill/>
            <a:prstDash val="solid"/>
          </a:ln>
        </p:spPr>
        <p:txBody>
          <a:bodyPr vert="horz" wrap="square" lIns="0" tIns="10001" rIns="0" bIns="0" rtlCol="0" anchor="ctr">
            <a:sp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525" marR="3810">
              <a:lnSpc>
                <a:spcPct val="100000"/>
              </a:lnSpc>
              <a:spcBef>
                <a:spcPts val="79"/>
              </a:spcBef>
            </a:pPr>
            <a:r>
              <a:rPr lang="en-US" sz="3000" b="0" spc="-113" dirty="0"/>
              <a:t>Statistical thinking will one  day be as necessary for  efficient citizenship as the  ability to read and write.</a:t>
            </a:r>
            <a:endParaRPr lang="en-US" sz="3000" b="0" spc="-113" dirty="0"/>
          </a:p>
        </p:txBody>
      </p:sp>
      <p:sp>
        <p:nvSpPr>
          <p:cNvPr id="6" name="object 3"/>
          <p:cNvSpPr txBox="1"/>
          <p:nvPr/>
        </p:nvSpPr>
        <p:spPr>
          <a:xfrm>
            <a:off x="6040068" y="3590918"/>
            <a:ext cx="2756063" cy="122793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lnSpc>
                <a:spcPct val="120000"/>
              </a:lnSpc>
              <a:spcBef>
                <a:spcPts val="71"/>
              </a:spcBef>
            </a:pPr>
            <a:r>
              <a:rPr sz="3300" dirty="0">
                <a:latin typeface="Times New Roman"/>
                <a:cs typeface="Times New Roman"/>
              </a:rPr>
              <a:t>H. G.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300" spc="-4" dirty="0">
                <a:latin typeface="Times New Roman"/>
                <a:cs typeface="Times New Roman"/>
              </a:rPr>
              <a:t>Wells  </a:t>
            </a:r>
            <a:r>
              <a:rPr sz="3300" dirty="0">
                <a:latin typeface="Times New Roman"/>
                <a:cs typeface="Times New Roman"/>
              </a:rPr>
              <a:t>(1903)</a:t>
            </a:r>
          </a:p>
        </p:txBody>
      </p:sp>
    </p:spTree>
    <p:extLst>
      <p:ext uri="{BB962C8B-B14F-4D97-AF65-F5344CB8AC3E}">
        <p14:creationId xmlns:p14="http://schemas.microsoft.com/office/powerpoint/2010/main" val="5972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3716" y="775314"/>
            <a:ext cx="3617111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600" spc="-113" dirty="0"/>
              <a:t>Modern Life..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716" y="2077896"/>
            <a:ext cx="6307931" cy="252569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66700" indent="-257175">
              <a:spcBef>
                <a:spcPts val="795"/>
              </a:spcBef>
              <a:buChar char="•"/>
              <a:tabLst>
                <a:tab pos="266700" algn="l"/>
              </a:tabLst>
            </a:pPr>
            <a:r>
              <a:rPr sz="2800" spc="-4" dirty="0">
                <a:cs typeface="Times New Roman"/>
              </a:rPr>
              <a:t>Abundance of</a:t>
            </a:r>
            <a:r>
              <a:rPr sz="2800" spc="-8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data</a:t>
            </a:r>
            <a:endParaRPr sz="2800" dirty="0">
              <a:cs typeface="Times New Roman"/>
            </a:endParaRPr>
          </a:p>
          <a:p>
            <a:pPr marL="266700" indent="-257175">
              <a:spcBef>
                <a:spcPts val="724"/>
              </a:spcBef>
              <a:buChar char="•"/>
              <a:tabLst>
                <a:tab pos="266700" algn="l"/>
              </a:tabLst>
            </a:pPr>
            <a:r>
              <a:rPr sz="2800" spc="-4" dirty="0">
                <a:cs typeface="Times New Roman"/>
              </a:rPr>
              <a:t>Sometimes contradictory evidence</a:t>
            </a:r>
            <a:endParaRPr sz="2800" dirty="0">
              <a:cs typeface="Times New Roman"/>
            </a:endParaRPr>
          </a:p>
          <a:p>
            <a:pPr marL="266700" indent="-257175">
              <a:spcBef>
                <a:spcPts val="720"/>
              </a:spcBef>
              <a:buChar char="•"/>
              <a:tabLst>
                <a:tab pos="266700" algn="l"/>
              </a:tabLst>
            </a:pPr>
            <a:r>
              <a:rPr sz="2800" spc="-4" dirty="0">
                <a:cs typeface="Times New Roman"/>
              </a:rPr>
              <a:t>Often, making sense of data is</a:t>
            </a:r>
            <a:r>
              <a:rPr sz="2800" spc="26" dirty="0">
                <a:cs typeface="Times New Roman"/>
              </a:rPr>
              <a:t> </a:t>
            </a:r>
            <a:r>
              <a:rPr sz="2800" spc="-4" dirty="0">
                <a:cs typeface="Times New Roman"/>
              </a:rPr>
              <a:t>hard</a:t>
            </a:r>
            <a:endParaRPr sz="2800" dirty="0">
              <a:cs typeface="Times New Roman"/>
            </a:endParaRPr>
          </a:p>
          <a:p>
            <a:pPr marL="266700" marR="3810" indent="-257175">
              <a:spcBef>
                <a:spcPts val="720"/>
              </a:spcBef>
              <a:buChar char="•"/>
              <a:tabLst>
                <a:tab pos="266700" algn="l"/>
              </a:tabLst>
            </a:pPr>
            <a:r>
              <a:rPr sz="2800" spc="-4" dirty="0">
                <a:cs typeface="Times New Roman"/>
              </a:rPr>
              <a:t>Mathematical sense </a:t>
            </a:r>
            <a:r>
              <a:rPr sz="2800" dirty="0">
                <a:cs typeface="Times New Roman"/>
              </a:rPr>
              <a:t>essential </a:t>
            </a:r>
            <a:r>
              <a:rPr sz="2800" spc="-4" dirty="0">
                <a:cs typeface="Times New Roman"/>
              </a:rPr>
              <a:t>to survive  and</a:t>
            </a:r>
            <a:r>
              <a:rPr sz="2800" dirty="0">
                <a:cs typeface="Times New Roman"/>
              </a:rPr>
              <a:t> flourish</a:t>
            </a:r>
          </a:p>
        </p:txBody>
      </p:sp>
    </p:spTree>
    <p:extLst>
      <p:ext uri="{BB962C8B-B14F-4D97-AF65-F5344CB8AC3E}">
        <p14:creationId xmlns:p14="http://schemas.microsoft.com/office/powerpoint/2010/main" val="282162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6" y="658521"/>
            <a:ext cx="2873216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b="1" spc="-8" dirty="0">
                <a:solidFill>
                  <a:srgbClr val="000000"/>
                </a:solidFill>
                <a:latin typeface="+mn-lt"/>
                <a:cs typeface="Arial"/>
              </a:rPr>
              <a:t>Looking </a:t>
            </a:r>
            <a:r>
              <a:rPr sz="3000" b="1" spc="-4" dirty="0">
                <a:solidFill>
                  <a:srgbClr val="000000"/>
                </a:solidFill>
                <a:latin typeface="+mn-lt"/>
                <a:cs typeface="Arial"/>
              </a:rPr>
              <a:t>at</a:t>
            </a:r>
            <a:r>
              <a:rPr sz="3000" b="1" spc="-26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sz="3000" b="1" spc="-4" dirty="0">
                <a:solidFill>
                  <a:srgbClr val="000000"/>
                </a:solidFill>
                <a:latin typeface="+mn-lt"/>
                <a:cs typeface="Arial"/>
              </a:rPr>
              <a:t>Data</a:t>
            </a:r>
            <a:endParaRPr sz="3000" b="1" dirty="0">
              <a:latin typeface="+mn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6134" y="1555622"/>
            <a:ext cx="2614041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886451" y="1555622"/>
            <a:ext cx="2543174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714376" y="1555622"/>
            <a:ext cx="2651759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8560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19880</TotalTime>
  <Words>430</Words>
  <Application>Microsoft Office PowerPoint</Application>
  <PresentationFormat>On-screen Show (4:3)</PresentationFormat>
  <Paragraphs>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INNOMATICS TECHNOLOGY HUB</vt:lpstr>
      <vt:lpstr>PowerPoint Presentation</vt:lpstr>
      <vt:lpstr>First thoughts on Maths</vt:lpstr>
      <vt:lpstr>When am I going to use this?</vt:lpstr>
      <vt:lpstr>Early example of Data analytics - WW-II</vt:lpstr>
      <vt:lpstr>Aircraft Armor Conundrum</vt:lpstr>
      <vt:lpstr>PowerPoint Presentation</vt:lpstr>
      <vt:lpstr>Modern Life..</vt:lpstr>
      <vt:lpstr>Looking at Data</vt:lpstr>
      <vt:lpstr>PowerPoint Presentation</vt:lpstr>
      <vt:lpstr>Misleading statistics</vt:lpstr>
      <vt:lpstr>Full Truth</vt:lpstr>
      <vt:lpstr>PowerPoint Presentation</vt:lpstr>
      <vt:lpstr>Misusing statistics</vt:lpstr>
      <vt:lpstr>Misusing statistics</vt:lpstr>
      <vt:lpstr>PowerPoint Presentation</vt:lpstr>
      <vt:lpstr>Correlation vs Causation</vt:lpstr>
      <vt:lpstr>Global Warming: A fake phenomenon </vt:lpstr>
      <vt:lpstr>Global Warming: A fake phenomenon </vt:lpstr>
      <vt:lpstr>Catching Statistical Errors</vt:lpstr>
      <vt:lpstr>INNOMATICS TECHNOLOGY HUB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Windows User</cp:lastModifiedBy>
  <cp:revision>595</cp:revision>
  <dcterms:created xsi:type="dcterms:W3CDTF">2018-08-30T05:17:44Z</dcterms:created>
  <dcterms:modified xsi:type="dcterms:W3CDTF">2018-10-29T05:15:35Z</dcterms:modified>
</cp:coreProperties>
</file>