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338" r:id="rId2"/>
    <p:sldId id="446" r:id="rId3"/>
    <p:sldId id="445" r:id="rId4"/>
    <p:sldId id="447" r:id="rId5"/>
    <p:sldId id="448" r:id="rId6"/>
    <p:sldId id="450" r:id="rId7"/>
    <p:sldId id="449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76" r:id="rId22"/>
    <p:sldId id="477" r:id="rId23"/>
    <p:sldId id="478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3" r:id="rId33"/>
    <p:sldId id="475" r:id="rId34"/>
    <p:sldId id="474" r:id="rId35"/>
    <p:sldId id="487" r:id="rId36"/>
    <p:sldId id="472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8" r:id="rId46"/>
    <p:sldId id="489" r:id="rId47"/>
    <p:sldId id="490" r:id="rId48"/>
    <p:sldId id="491" r:id="rId49"/>
    <p:sldId id="494" r:id="rId50"/>
    <p:sldId id="495" r:id="rId51"/>
    <p:sldId id="496" r:id="rId52"/>
    <p:sldId id="497" r:id="rId53"/>
    <p:sldId id="498" r:id="rId54"/>
    <p:sldId id="499" r:id="rId55"/>
    <p:sldId id="502" r:id="rId56"/>
    <p:sldId id="503" r:id="rId57"/>
    <p:sldId id="500" r:id="rId58"/>
    <p:sldId id="50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FF0066"/>
    <a:srgbClr val="C82004"/>
    <a:srgbClr val="F9F925"/>
    <a:srgbClr val="FCF234"/>
    <a:srgbClr val="32DAEC"/>
    <a:srgbClr val="FFFFCC"/>
    <a:srgbClr val="EBD7D1"/>
    <a:srgbClr val="F8FBC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7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1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Power Workout Class Composition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46937233912825E-2"/>
          <c:y val="0.43439783224505124"/>
          <c:w val="0.78110277239206305"/>
          <c:h val="0.41354122423276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17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35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45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110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35867040"/>
        <c:axId val="-1135869760"/>
      </c:barChart>
      <c:catAx>
        <c:axId val="-11358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69760"/>
        <c:crosses val="autoZero"/>
        <c:auto val="1"/>
        <c:lblAlgn val="ctr"/>
        <c:lblOffset val="100"/>
        <c:noMultiLvlLbl val="0"/>
      </c:catAx>
      <c:valAx>
        <c:axId val="-113586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6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Power Workout Class Composition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46937233912825E-2"/>
          <c:y val="0.43439783224505124"/>
          <c:w val="0.78110277239206305"/>
          <c:h val="0.41354122423276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17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35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45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110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35858880"/>
        <c:axId val="-1135863232"/>
      </c:barChart>
      <c:catAx>
        <c:axId val="-11358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63232"/>
        <c:crosses val="autoZero"/>
        <c:auto val="1"/>
        <c:lblAlgn val="ctr"/>
        <c:lblOffset val="100"/>
        <c:noMultiLvlLbl val="0"/>
      </c:catAx>
      <c:valAx>
        <c:axId val="-113586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5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Workout Class Composition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46937233912825E-2"/>
          <c:y val="0.43439783224505124"/>
          <c:w val="0.78110277239206305"/>
          <c:h val="0.41354122423276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17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35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45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110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135857248"/>
        <c:axId val="-1135865408"/>
      </c:barChart>
      <c:catAx>
        <c:axId val="-113585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65408"/>
        <c:crosses val="autoZero"/>
        <c:auto val="1"/>
        <c:lblAlgn val="ctr"/>
        <c:lblOffset val="100"/>
        <c:noMultiLvlLbl val="0"/>
      </c:catAx>
      <c:valAx>
        <c:axId val="-11358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5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Kids</a:t>
            </a:r>
            <a:r>
              <a:rPr lang="en-US" baseline="0" dirty="0" smtClean="0"/>
              <a:t> 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135859424"/>
        <c:axId val="-1135864864"/>
      </c:barChart>
      <c:catAx>
        <c:axId val="-11358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64864"/>
        <c:crosses val="autoZero"/>
        <c:auto val="1"/>
        <c:lblAlgn val="ctr"/>
        <c:lblOffset val="100"/>
        <c:noMultiLvlLbl val="0"/>
      </c:catAx>
      <c:valAx>
        <c:axId val="-11358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585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arogyaworld.org/wp-content/uploads/2010/10/ArogyaWorld_IndiaDiabetes_FactSheets_CGI2013_web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snapsurveys.com/blog/wp-content/uploads/2011/08/target-population.jp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0" y="1839588"/>
            <a:ext cx="7860891" cy="1790700"/>
          </a:xfrm>
        </p:spPr>
        <p:txBody>
          <a:bodyPr>
            <a:normAutofit/>
          </a:bodyPr>
          <a:lstStyle/>
          <a:p>
            <a:r>
              <a:rPr lang="en-US" sz="3600" b="1" spc="451" dirty="0">
                <a:solidFill>
                  <a:schemeClr val="bg1"/>
                </a:solidFill>
              </a:rPr>
              <a:t>INNOMATICS</a:t>
            </a:r>
            <a:r>
              <a:rPr lang="en-US" sz="3600" b="1" spc="451" dirty="0"/>
              <a:t> TECHNOLOGY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288"/>
            <a:ext cx="9144000" cy="1655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sister concern of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5" y="1418147"/>
            <a:ext cx="1918147" cy="1623359"/>
          </a:xfrm>
          <a:prstGeom prst="rect">
            <a:avLst/>
          </a:prstGeom>
        </p:spPr>
      </p:pic>
      <p:pic>
        <p:nvPicPr>
          <p:cNvPr id="9" name="Picture 2" descr="https://www.kenminds.in/wp-content/uploads/2017/08/logo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6" y="4194186"/>
            <a:ext cx="2155513" cy="5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Techniques</a:t>
            </a:r>
            <a:endParaRPr lang="en-IN" dirty="0"/>
          </a:p>
        </p:txBody>
      </p:sp>
      <p:sp>
        <p:nvSpPr>
          <p:cNvPr id="5" name="object 6"/>
          <p:cNvSpPr txBox="1">
            <a:spLocks noGrp="1"/>
          </p:cNvSpPr>
          <p:nvPr>
            <p:ph idx="1"/>
          </p:nvPr>
        </p:nvSpPr>
        <p:spPr>
          <a:xfrm>
            <a:off x="260826" y="1585912"/>
            <a:ext cx="5631974" cy="42203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pc="-5" dirty="0">
                <a:cs typeface="Verdana"/>
              </a:rPr>
              <a:t>Stratified</a:t>
            </a:r>
            <a:r>
              <a:rPr spc="30" dirty="0">
                <a:cs typeface="Verdana"/>
              </a:rPr>
              <a:t> </a:t>
            </a:r>
            <a:r>
              <a:rPr spc="-5" dirty="0">
                <a:cs typeface="Verdana"/>
              </a:rPr>
              <a:t>Sampling</a:t>
            </a:r>
            <a:endParaRPr dirty="0">
              <a:cs typeface="Verdana"/>
            </a:endParaRPr>
          </a:p>
          <a:p>
            <a:pPr marL="756285" marR="43180" indent="-287020">
              <a:spcBef>
                <a:spcPts val="580"/>
              </a:spcBef>
            </a:pPr>
            <a:r>
              <a:rPr dirty="0">
                <a:cs typeface="Verdana"/>
              </a:rPr>
              <a:t>– </a:t>
            </a:r>
            <a:r>
              <a:rPr spc="-5" dirty="0">
                <a:cs typeface="Verdana"/>
              </a:rPr>
              <a:t>Divide the data </a:t>
            </a:r>
            <a:r>
              <a:rPr spc="-15" dirty="0">
                <a:cs typeface="Verdana"/>
              </a:rPr>
              <a:t>into </a:t>
            </a:r>
            <a:r>
              <a:rPr spc="-5" dirty="0">
                <a:cs typeface="Verdana"/>
              </a:rPr>
              <a:t>several  </a:t>
            </a:r>
            <a:r>
              <a:rPr spc="-10" dirty="0">
                <a:cs typeface="Verdana"/>
              </a:rPr>
              <a:t>relevant </a:t>
            </a:r>
            <a:r>
              <a:rPr spc="-5" dirty="0">
                <a:cs typeface="Verdana"/>
              </a:rPr>
              <a:t>strata </a:t>
            </a:r>
            <a:r>
              <a:rPr dirty="0">
                <a:cs typeface="Verdana"/>
              </a:rPr>
              <a:t>and then  sample </a:t>
            </a:r>
            <a:r>
              <a:rPr spc="-5" dirty="0">
                <a:cs typeface="Verdana"/>
              </a:rPr>
              <a:t>from each</a:t>
            </a:r>
            <a:r>
              <a:rPr spc="15" dirty="0">
                <a:cs typeface="Verdana"/>
              </a:rPr>
              <a:t> </a:t>
            </a:r>
            <a:r>
              <a:rPr spc="-5" dirty="0" smtClean="0">
                <a:cs typeface="Verdana"/>
              </a:rPr>
              <a:t>strata</a:t>
            </a:r>
            <a:endParaRPr lang="en-IN" spc="-5" dirty="0" smtClean="0">
              <a:cs typeface="Verdana"/>
            </a:endParaRPr>
          </a:p>
          <a:p>
            <a:pPr marL="469265" marR="43180" indent="0">
              <a:spcBef>
                <a:spcPts val="580"/>
              </a:spcBef>
              <a:buNone/>
            </a:pPr>
            <a:endParaRPr dirty="0">
              <a:cs typeface="Verdana"/>
            </a:endParaRPr>
          </a:p>
          <a:p>
            <a:pPr marL="355600" marR="5080" indent="-342900"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pc="-10" dirty="0">
                <a:cs typeface="Verdana"/>
              </a:rPr>
              <a:t>Eg: </a:t>
            </a:r>
            <a:r>
              <a:rPr spc="-5" dirty="0">
                <a:cs typeface="Verdana"/>
              </a:rPr>
              <a:t>For </a:t>
            </a:r>
            <a:r>
              <a:rPr spc="-10" dirty="0">
                <a:cs typeface="Verdana"/>
              </a:rPr>
              <a:t>getting </a:t>
            </a:r>
            <a:r>
              <a:rPr spc="-5" dirty="0">
                <a:cs typeface="Verdana"/>
              </a:rPr>
              <a:t>an </a:t>
            </a:r>
            <a:r>
              <a:rPr spc="-10" dirty="0">
                <a:cs typeface="Verdana"/>
              </a:rPr>
              <a:t>opinion  </a:t>
            </a:r>
            <a:r>
              <a:rPr spc="-5" dirty="0">
                <a:cs typeface="Verdana"/>
              </a:rPr>
              <a:t>on </a:t>
            </a:r>
            <a:r>
              <a:rPr spc="-10" dirty="0">
                <a:cs typeface="Verdana"/>
              </a:rPr>
              <a:t>demonetization, </a:t>
            </a:r>
            <a:r>
              <a:rPr spc="-5" dirty="0">
                <a:cs typeface="Verdana"/>
              </a:rPr>
              <a:t>one  </a:t>
            </a:r>
            <a:r>
              <a:rPr spc="-10" dirty="0">
                <a:cs typeface="Verdana"/>
              </a:rPr>
              <a:t>choice </a:t>
            </a:r>
            <a:r>
              <a:rPr spc="-5" dirty="0">
                <a:cs typeface="Verdana"/>
              </a:rPr>
              <a:t>of strata might </a:t>
            </a:r>
            <a:r>
              <a:rPr spc="-10" dirty="0">
                <a:cs typeface="Verdana"/>
              </a:rPr>
              <a:t>be  </a:t>
            </a:r>
            <a:r>
              <a:rPr spc="-5" dirty="0">
                <a:cs typeface="Verdana"/>
              </a:rPr>
              <a:t>state-wise analysis. We  get 20 random volunteers  from each and every  state.</a:t>
            </a:r>
            <a:endParaRPr dirty="0">
              <a:cs typeface="Verdana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5892800" y="2162894"/>
            <a:ext cx="3090710" cy="2663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Techniques</a:t>
            </a:r>
            <a:endParaRPr lang="en-IN" dirty="0"/>
          </a:p>
        </p:txBody>
      </p:sp>
      <p:sp>
        <p:nvSpPr>
          <p:cNvPr id="5" name="object 6"/>
          <p:cNvSpPr txBox="1">
            <a:spLocks noGrp="1"/>
          </p:cNvSpPr>
          <p:nvPr>
            <p:ph idx="1"/>
          </p:nvPr>
        </p:nvSpPr>
        <p:spPr>
          <a:xfrm>
            <a:off x="508591" y="1670577"/>
            <a:ext cx="3826341" cy="331654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spcBef>
                <a:spcPts val="869"/>
              </a:spcBef>
              <a:buChar char="•"/>
              <a:tabLst>
                <a:tab pos="355600" algn="l"/>
              </a:tabLst>
            </a:pPr>
            <a:r>
              <a:rPr spc="-5" dirty="0">
                <a:cs typeface="Verdana"/>
              </a:rPr>
              <a:t>Cluster</a:t>
            </a:r>
            <a:r>
              <a:rPr spc="-10" dirty="0">
                <a:cs typeface="Verdana"/>
              </a:rPr>
              <a:t> </a:t>
            </a:r>
            <a:r>
              <a:rPr dirty="0">
                <a:cs typeface="Verdana"/>
              </a:rPr>
              <a:t>Sampling</a:t>
            </a:r>
          </a:p>
          <a:p>
            <a:pPr marL="469265" marR="5080" indent="0">
              <a:spcBef>
                <a:spcPts val="770"/>
              </a:spcBef>
              <a:buNone/>
            </a:pPr>
            <a:r>
              <a:rPr spc="30" dirty="0">
                <a:cs typeface="Verdana"/>
              </a:rPr>
              <a:t>–Divide </a:t>
            </a:r>
            <a:r>
              <a:rPr spc="-5" dirty="0">
                <a:cs typeface="Verdana"/>
              </a:rPr>
              <a:t>the  population </a:t>
            </a:r>
            <a:r>
              <a:rPr spc="-10" dirty="0">
                <a:cs typeface="Verdana"/>
              </a:rPr>
              <a:t>in </a:t>
            </a:r>
            <a:r>
              <a:rPr spc="-5" dirty="0">
                <a:cs typeface="Verdana"/>
              </a:rPr>
              <a:t>to  groups </a:t>
            </a:r>
            <a:r>
              <a:rPr dirty="0">
                <a:cs typeface="Verdana"/>
              </a:rPr>
              <a:t>or clusters.  </a:t>
            </a:r>
            <a:r>
              <a:rPr spc="-5" dirty="0">
                <a:cs typeface="Verdana"/>
              </a:rPr>
              <a:t>Then </a:t>
            </a:r>
            <a:r>
              <a:rPr spc="-10" dirty="0">
                <a:cs typeface="Verdana"/>
              </a:rPr>
              <a:t>select </a:t>
            </a:r>
            <a:r>
              <a:rPr dirty="0">
                <a:cs typeface="Verdana"/>
              </a:rPr>
              <a:t>a one  or a few clusters  and survey  </a:t>
            </a:r>
            <a:r>
              <a:rPr b="1" spc="-5" dirty="0">
                <a:cs typeface="Verdana"/>
              </a:rPr>
              <a:t>everyone </a:t>
            </a:r>
            <a:r>
              <a:rPr dirty="0">
                <a:cs typeface="Verdana"/>
              </a:rPr>
              <a:t>from</a:t>
            </a:r>
            <a:r>
              <a:rPr spc="-70" dirty="0">
                <a:cs typeface="Verdana"/>
              </a:rPr>
              <a:t> </a:t>
            </a:r>
            <a:r>
              <a:rPr spc="-5" dirty="0">
                <a:cs typeface="Verdana"/>
              </a:rPr>
              <a:t>the  </a:t>
            </a:r>
            <a:r>
              <a:rPr dirty="0">
                <a:cs typeface="Verdana"/>
              </a:rPr>
              <a:t>chosen</a:t>
            </a:r>
            <a:r>
              <a:rPr spc="-45" dirty="0">
                <a:cs typeface="Verdana"/>
              </a:rPr>
              <a:t> </a:t>
            </a:r>
            <a:r>
              <a:rPr dirty="0">
                <a:cs typeface="Verdana"/>
              </a:rPr>
              <a:t>subset.</a:t>
            </a:r>
          </a:p>
        </p:txBody>
      </p:sp>
      <p:sp>
        <p:nvSpPr>
          <p:cNvPr id="6" name="object 7"/>
          <p:cNvSpPr/>
          <p:nvPr/>
        </p:nvSpPr>
        <p:spPr>
          <a:xfrm>
            <a:off x="4978400" y="1670577"/>
            <a:ext cx="3733800" cy="309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6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and 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770"/>
              </a:spcBef>
              <a:buNone/>
            </a:pPr>
            <a:r>
              <a:rPr lang="en-US" b="1" spc="-5" dirty="0">
                <a:cs typeface="Times New Roman"/>
              </a:rPr>
              <a:t>Parameter: </a:t>
            </a:r>
            <a:r>
              <a:rPr lang="en-US" spc="-5" dirty="0">
                <a:cs typeface="Times New Roman"/>
              </a:rPr>
              <a:t>A descriptive </a:t>
            </a:r>
            <a:r>
              <a:rPr lang="en-US" spc="-10" dirty="0">
                <a:cs typeface="Times New Roman"/>
              </a:rPr>
              <a:t>measure </a:t>
            </a:r>
            <a:r>
              <a:rPr lang="en-US" spc="-5" dirty="0">
                <a:cs typeface="Times New Roman"/>
              </a:rPr>
              <a:t>of the</a:t>
            </a:r>
            <a:r>
              <a:rPr lang="en-US" spc="50" dirty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population</a:t>
            </a:r>
            <a:r>
              <a:rPr lang="en-US" dirty="0" smtClean="0">
                <a:cs typeface="Times New Roman"/>
              </a:rPr>
              <a:t>. For </a:t>
            </a:r>
            <a:r>
              <a:rPr lang="en-US" spc="-5" dirty="0">
                <a:cs typeface="Times New Roman"/>
              </a:rPr>
              <a:t>example, </a:t>
            </a:r>
            <a:r>
              <a:rPr lang="en-US" dirty="0">
                <a:cs typeface="Times New Roman"/>
              </a:rPr>
              <a:t>population </a:t>
            </a:r>
            <a:r>
              <a:rPr lang="en-US" spc="-10" dirty="0">
                <a:cs typeface="Times New Roman"/>
              </a:rPr>
              <a:t>mean, </a:t>
            </a:r>
            <a:r>
              <a:rPr lang="en-US" dirty="0">
                <a:cs typeface="Times New Roman"/>
              </a:rPr>
              <a:t>population </a:t>
            </a:r>
            <a:r>
              <a:rPr lang="en-US" spc="-5" dirty="0">
                <a:cs typeface="Times New Roman"/>
              </a:rPr>
              <a:t>variance,</a:t>
            </a:r>
            <a:r>
              <a:rPr lang="en-US" spc="-8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population  </a:t>
            </a:r>
            <a:r>
              <a:rPr lang="en-US" spc="-5" dirty="0">
                <a:cs typeface="Times New Roman"/>
              </a:rPr>
              <a:t>standard deviation,</a:t>
            </a:r>
            <a:r>
              <a:rPr lang="en-US" spc="-45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etc.</a:t>
            </a:r>
            <a:endParaRPr lang="en-US" dirty="0"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dirty="0" smtClean="0"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cs typeface="Times New Roman"/>
              </a:rPr>
              <a:t>Statistic: </a:t>
            </a:r>
            <a:r>
              <a:rPr lang="en-US" spc="-5" dirty="0">
                <a:cs typeface="Times New Roman"/>
              </a:rPr>
              <a:t>A descriptive </a:t>
            </a:r>
            <a:r>
              <a:rPr lang="en-US" spc="-10" dirty="0">
                <a:cs typeface="Times New Roman"/>
              </a:rPr>
              <a:t>measure </a:t>
            </a:r>
            <a:r>
              <a:rPr lang="en-US" spc="-5" dirty="0">
                <a:cs typeface="Times New Roman"/>
              </a:rPr>
              <a:t>of the</a:t>
            </a:r>
            <a:r>
              <a:rPr lang="en-US" spc="15" dirty="0">
                <a:cs typeface="Times New Roman"/>
              </a:rPr>
              <a:t> </a:t>
            </a:r>
            <a:r>
              <a:rPr lang="en-US" b="1" spc="-5" dirty="0" smtClean="0">
                <a:cs typeface="Times New Roman"/>
              </a:rPr>
              <a:t>sample</a:t>
            </a:r>
            <a:r>
              <a:rPr lang="en-US" spc="-5" dirty="0" smtClean="0">
                <a:cs typeface="Times New Roman"/>
              </a:rPr>
              <a:t>.</a:t>
            </a:r>
            <a:r>
              <a:rPr lang="en-US" dirty="0" smtClean="0">
                <a:cs typeface="Times New Roman"/>
              </a:rPr>
              <a:t> </a:t>
            </a:r>
            <a:r>
              <a:rPr lang="en-US" spc="-5" dirty="0" smtClean="0">
                <a:cs typeface="Times New Roman"/>
              </a:rPr>
              <a:t>For </a:t>
            </a:r>
            <a:r>
              <a:rPr lang="en-US" spc="-5" dirty="0">
                <a:cs typeface="Times New Roman"/>
              </a:rPr>
              <a:t>example, sample </a:t>
            </a:r>
            <a:r>
              <a:rPr lang="en-US" spc="-10" dirty="0">
                <a:cs typeface="Times New Roman"/>
              </a:rPr>
              <a:t>mean, </a:t>
            </a:r>
            <a:r>
              <a:rPr lang="en-US" spc="-5" dirty="0">
                <a:cs typeface="Times New Roman"/>
              </a:rPr>
              <a:t>sample variance, sample standard  deviation,</a:t>
            </a:r>
            <a:r>
              <a:rPr lang="en-US" spc="-40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etc.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7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and Statistics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1473" y="4833301"/>
                <a:ext cx="4166649" cy="1414954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buNone/>
                </a:pPr>
                <a:r>
                  <a:rPr lang="en-IN" dirty="0" smtClean="0"/>
                  <a:t>Greek – Population Parameter</a:t>
                </a:r>
              </a:p>
              <a:p>
                <a:pPr marL="914400" lvl="2" indent="0">
                  <a:buNone/>
                </a:pPr>
                <a:r>
                  <a:rPr lang="en-IN" dirty="0" smtClean="0"/>
                  <a:t>Mean -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b="0" dirty="0" smtClean="0"/>
              </a:p>
              <a:p>
                <a:pPr marL="914400" lvl="2" indent="0">
                  <a:buNone/>
                </a:pPr>
                <a:r>
                  <a:rPr lang="en-IN" dirty="0" smtClean="0"/>
                  <a:t>Variance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dirty="0" smtClean="0"/>
              </a:p>
              <a:p>
                <a:pPr marL="914400" lvl="2" indent="0">
                  <a:buNone/>
                </a:pPr>
                <a:r>
                  <a:rPr lang="en-IN" dirty="0" smtClean="0"/>
                  <a:t>Standard Deviation -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473" y="4833301"/>
                <a:ext cx="4166649" cy="1414954"/>
              </a:xfrm>
              <a:blipFill rotWithShape="0">
                <a:blip r:embed="rId2"/>
                <a:stretch>
                  <a:fillRect t="-5603" b="-4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6"/>
          <p:cNvSpPr/>
          <p:nvPr/>
        </p:nvSpPr>
        <p:spPr>
          <a:xfrm>
            <a:off x="457898" y="1510792"/>
            <a:ext cx="3733800" cy="311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5153221" y="1494027"/>
            <a:ext cx="3805428" cy="3128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802546" y="4833301"/>
                <a:ext cx="4166649" cy="1414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IN" dirty="0" smtClean="0"/>
                  <a:t>Roman – Sample Statistic</a:t>
                </a: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r>
                  <a:rPr lang="en-IN" dirty="0" smtClean="0"/>
                  <a:t>Mean -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 smtClean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r>
                  <a:rPr lang="en-IN" dirty="0" smtClean="0"/>
                  <a:t>Variance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r>
                  <a:rPr lang="en-IN" dirty="0" smtClean="0"/>
                  <a:t>Standard Deviation -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546" y="4833301"/>
                <a:ext cx="4166649" cy="1414954"/>
              </a:xfrm>
              <a:prstGeom prst="rect">
                <a:avLst/>
              </a:prstGeom>
              <a:blipFill rotWithShape="0">
                <a:blip r:embed="rId5"/>
                <a:stretch>
                  <a:fillRect t="-8190" b="-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7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7" y="2951650"/>
            <a:ext cx="3651588" cy="1813034"/>
          </a:xfr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 smtClean="0">
                <a:solidFill>
                  <a:srgbClr val="C00000"/>
                </a:solidFill>
              </a:rPr>
              <a:t>Descriptive Statistics</a:t>
            </a:r>
          </a:p>
          <a:p>
            <a:pPr marL="0" indent="0">
              <a:buNone/>
            </a:pPr>
            <a:r>
              <a:rPr lang="en-IN" dirty="0" smtClean="0"/>
              <a:t>♣ Data gathered about a group to reach conclusion about the same group.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547353" y="1147203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3386" y="2045616"/>
            <a:ext cx="279396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91486" y="2015136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45526" y="2007515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857118" y="2951650"/>
            <a:ext cx="4101531" cy="332977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Inferential Statistics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♣ Data gathered from a sample and the statistics generated to reach conclusion about the population from which the sample is taken. Also known as Inductive Statistics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58936" y="2045616"/>
            <a:ext cx="288659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Descriptive and Inferential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7620">
              <a:spcBef>
                <a:spcPts val="100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0" marR="7620" indent="0">
              <a:spcBef>
                <a:spcPts val="100"/>
              </a:spcBef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Source</a:t>
            </a:r>
            <a:r>
              <a:rPr lang="en-US" sz="1200" dirty="0">
                <a:latin typeface="Times New Roman"/>
                <a:cs typeface="Times New Roman"/>
              </a:rPr>
              <a:t>:  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http://www.arogyaworld.org/wp- </a:t>
            </a:r>
            <a:r>
              <a:rPr lang="en-US" sz="1200" spc="-5" dirty="0">
                <a:solidFill>
                  <a:srgbClr val="00999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content/uploads/2010/10/</a:t>
            </a:r>
            <a:r>
              <a:rPr lang="en-US" sz="1200" u="sng" spc="-5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Arogya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1200" spc="-5" dirty="0">
                <a:solidFill>
                  <a:srgbClr val="00999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1200" u="sng" spc="-5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World_IndiaDiabetes_FactSheets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_ </a:t>
            </a:r>
            <a:r>
              <a:rPr lang="en-US" sz="1200" spc="-5" dirty="0">
                <a:solidFill>
                  <a:srgbClr val="00999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CGI2013_web.pdf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dirty="0">
                <a:latin typeface="Times New Roman"/>
                <a:cs typeface="Times New Roman"/>
              </a:rPr>
              <a:t>Last accessed: </a:t>
            </a:r>
            <a:r>
              <a:rPr lang="en-US" sz="1200" spc="-5" dirty="0">
                <a:latin typeface="Times New Roman"/>
                <a:cs typeface="Times New Roman"/>
              </a:rPr>
              <a:t>November </a:t>
            </a:r>
            <a:r>
              <a:rPr lang="en-US" sz="1200" dirty="0">
                <a:latin typeface="Times New Roman"/>
                <a:cs typeface="Times New Roman"/>
              </a:rPr>
              <a:t>25,</a:t>
            </a:r>
            <a:r>
              <a:rPr lang="en-US" sz="1200" spc="-10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2015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object 7"/>
          <p:cNvSpPr/>
          <p:nvPr/>
        </p:nvSpPr>
        <p:spPr>
          <a:xfrm>
            <a:off x="775453" y="1281112"/>
            <a:ext cx="75438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0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and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8294"/>
              </p:ext>
            </p:extLst>
          </p:nvPr>
        </p:nvGraphicFramePr>
        <p:xfrm>
          <a:off x="2038350" y="1526615"/>
          <a:ext cx="5335900" cy="458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475"/>
                <a:gridCol w="405130"/>
                <a:gridCol w="405130"/>
                <a:gridCol w="405130"/>
                <a:gridCol w="405130"/>
                <a:gridCol w="405130"/>
                <a:gridCol w="405130"/>
                <a:gridCol w="405129"/>
                <a:gridCol w="405129"/>
                <a:gridCol w="405129"/>
                <a:gridCol w="405129"/>
                <a:gridCol w="405129"/>
              </a:tblGrid>
              <a:tr h="188595">
                <a:tc>
                  <a:txBody>
                    <a:bodyPr/>
                    <a:lstStyle/>
                    <a:p>
                      <a:pPr marL="1270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model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mpg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cyl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disp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hp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drat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25" dirty="0">
                          <a:latin typeface="Arial"/>
                          <a:cs typeface="Arial"/>
                        </a:rPr>
                        <a:t>wt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qsec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vs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75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carb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30"/>
                        </a:lnSpc>
                        <a:spcBef>
                          <a:spcPts val="65"/>
                        </a:spcBef>
                      </a:pPr>
                      <a:r>
                        <a:rPr sz="700" spc="-15" dirty="0">
                          <a:latin typeface="Arial"/>
                          <a:cs typeface="Arial"/>
                        </a:rPr>
                        <a:t>Mazda</a:t>
                      </a:r>
                      <a:r>
                        <a:rPr sz="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RX4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5" dirty="0">
                          <a:latin typeface="Arial"/>
                          <a:cs typeface="Arial"/>
                        </a:rPr>
                        <a:t>Mazda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RX4</a:t>
                      </a:r>
                      <a:r>
                        <a:rPr sz="7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Wag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Datsun</a:t>
                      </a:r>
                      <a:r>
                        <a:rPr sz="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710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108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Hornet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Drive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258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Hornet</a:t>
                      </a:r>
                      <a:r>
                        <a:rPr sz="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Sportabout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Valiant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225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105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Duster</a:t>
                      </a:r>
                      <a:r>
                        <a:rPr sz="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360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245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240D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230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280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280C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3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450SE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275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384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450SL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275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30"/>
                        </a:lnSpc>
                        <a:spcBef>
                          <a:spcPts val="65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Merc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450SLC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275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Cadillac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Fleetwood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205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30"/>
                        </a:lnSpc>
                        <a:spcBef>
                          <a:spcPts val="6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Lincoln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Continental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Chrysler</a:t>
                      </a:r>
                      <a:r>
                        <a:rPr sz="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Imperial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34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Fiat</a:t>
                      </a:r>
                      <a:r>
                        <a:rPr sz="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30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Honda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Civic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61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Toyota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Corolla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65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Toyota</a:t>
                      </a:r>
                      <a:r>
                        <a:rPr sz="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Corona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Dodge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Challenger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AMC</a:t>
                      </a:r>
                      <a:r>
                        <a:rPr sz="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Javelin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Camaro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Z28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245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Pontiac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Firebird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84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Fiat</a:t>
                      </a:r>
                      <a:r>
                        <a:rPr sz="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X1-9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93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Porsche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914-2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Lotus</a:t>
                      </a:r>
                      <a:r>
                        <a:rPr sz="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Europa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Ford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Pantera</a:t>
                      </a:r>
                      <a:r>
                        <a:rPr sz="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Ferrari</a:t>
                      </a:r>
                      <a:r>
                        <a:rPr sz="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Dino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marL="12700">
                        <a:lnSpc>
                          <a:spcPts val="825"/>
                        </a:lnSpc>
                        <a:spcBef>
                          <a:spcPts val="7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Maserati</a:t>
                      </a:r>
                      <a:r>
                        <a:rPr sz="7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Bora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335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3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32715">
                <a:tc>
                  <a:txBody>
                    <a:bodyPr/>
                    <a:lstStyle/>
                    <a:p>
                      <a:pPr marL="12700">
                        <a:lnSpc>
                          <a:spcPts val="745"/>
                        </a:lnSpc>
                        <a:spcBef>
                          <a:spcPts val="20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Volvo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142E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109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Variables – Dependent and Independent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Times New Roman"/>
              </a:rPr>
              <a:t>Dependent variables on </a:t>
            </a:r>
            <a:r>
              <a:rPr lang="en-US" dirty="0">
                <a:cs typeface="Times New Roman"/>
              </a:rPr>
              <a:t>y-axis </a:t>
            </a:r>
            <a:r>
              <a:rPr lang="en-US" spc="-5" dirty="0">
                <a:cs typeface="Times New Roman"/>
              </a:rPr>
              <a:t>and Independent on</a:t>
            </a:r>
            <a:r>
              <a:rPr lang="en-US" spc="1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x-axis.</a:t>
            </a:r>
          </a:p>
          <a:p>
            <a:pPr marL="355600" marR="398780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Times New Roman"/>
              </a:rPr>
              <a:t>Dependent variable also called Target variable or Class  variable</a:t>
            </a:r>
            <a:r>
              <a:rPr lang="en-US" spc="-5" dirty="0" smtClean="0">
                <a:cs typeface="Times New Roman"/>
              </a:rPr>
              <a:t>.</a:t>
            </a:r>
            <a:endParaRPr lang="en-IN" dirty="0"/>
          </a:p>
        </p:txBody>
      </p:sp>
      <p:sp>
        <p:nvSpPr>
          <p:cNvPr id="4" name="object 8"/>
          <p:cNvSpPr/>
          <p:nvPr/>
        </p:nvSpPr>
        <p:spPr>
          <a:xfrm>
            <a:off x="2801047" y="2810451"/>
            <a:ext cx="3294954" cy="332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9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7" y="1264954"/>
            <a:ext cx="8799423" cy="494133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057" y="2951650"/>
            <a:ext cx="3651588" cy="18130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Qualitative data (Categorical)</a:t>
            </a:r>
          </a:p>
          <a:p>
            <a:pPr marL="0" indent="0">
              <a:buNone/>
            </a:pPr>
            <a:r>
              <a:rPr lang="en-IN" dirty="0" smtClean="0"/>
              <a:t>♣ </a:t>
            </a:r>
            <a:r>
              <a:rPr lang="en-IN" dirty="0"/>
              <a:t>is descriptive information (it </a:t>
            </a:r>
            <a:r>
              <a:rPr lang="en-IN" dirty="0" smtClean="0"/>
              <a:t>describes </a:t>
            </a:r>
            <a:r>
              <a:rPr lang="en-IN" dirty="0"/>
              <a:t>something)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7353" y="1147203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3386" y="2045616"/>
            <a:ext cx="279396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857118" y="2951650"/>
            <a:ext cx="4101531" cy="18130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Quantitative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(Numerical)</a:t>
            </a:r>
          </a:p>
          <a:p>
            <a:pPr marL="0" indent="0">
              <a:buNone/>
            </a:pPr>
            <a:r>
              <a:rPr lang="en-IN" dirty="0" smtClean="0"/>
              <a:t>♣ </a:t>
            </a:r>
            <a:r>
              <a:rPr lang="en-IN" dirty="0"/>
              <a:t>is numerical information (number)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91486" y="2015136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45526" y="2007515"/>
            <a:ext cx="11583" cy="898413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8936" y="2045616"/>
            <a:ext cx="288659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02231" y="4764684"/>
            <a:ext cx="784989" cy="655728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18233" y="4789494"/>
            <a:ext cx="762078" cy="630918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262551" y="5486689"/>
            <a:ext cx="2326785" cy="65331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Discrete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7220" y="5463327"/>
            <a:ext cx="2326785" cy="65331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C00000"/>
                </a:solidFill>
              </a:rPr>
              <a:t>Continuous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  <p:bldP spid="16" grpId="0" build="p" animBg="1"/>
      <p:bldP spid="1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 about Arrow the Dog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Qualitative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He is brown and black</a:t>
            </a:r>
          </a:p>
          <a:p>
            <a:pPr lvl="1"/>
            <a:r>
              <a:rPr lang="en-US" dirty="0"/>
              <a:t>He has long hair</a:t>
            </a:r>
          </a:p>
          <a:p>
            <a:pPr lvl="1"/>
            <a:r>
              <a:rPr lang="en-US" dirty="0"/>
              <a:t>He has lots of energy</a:t>
            </a:r>
          </a:p>
          <a:p>
            <a:r>
              <a:rPr lang="en-US" b="1" dirty="0"/>
              <a:t>Quantitative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Discrete:</a:t>
            </a:r>
          </a:p>
          <a:p>
            <a:pPr lvl="2"/>
            <a:r>
              <a:rPr lang="en-US" dirty="0"/>
              <a:t>He has 4 legs</a:t>
            </a:r>
          </a:p>
          <a:p>
            <a:pPr lvl="2"/>
            <a:r>
              <a:rPr lang="en-US" dirty="0"/>
              <a:t>He has 2 brothers</a:t>
            </a:r>
          </a:p>
          <a:p>
            <a:pPr lvl="1"/>
            <a:r>
              <a:rPr lang="en-US" dirty="0"/>
              <a:t>Continuous:</a:t>
            </a:r>
          </a:p>
          <a:p>
            <a:pPr lvl="2"/>
            <a:r>
              <a:rPr lang="en-US" dirty="0"/>
              <a:t>He weighs 25.5 kg</a:t>
            </a:r>
          </a:p>
          <a:p>
            <a:pPr lvl="2"/>
            <a:r>
              <a:rPr lang="en-US" dirty="0"/>
              <a:t>He is 565 mm tall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Arrow the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7" y="1568979"/>
            <a:ext cx="2855210" cy="26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589" y="1574277"/>
            <a:ext cx="8335739" cy="2592371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atin typeface="+mn-lt"/>
              </a:rPr>
              <a:t>Basic Statistical Terminology</a:t>
            </a:r>
            <a:endParaRPr 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9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– Numeric and Categorical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7"/>
          <p:cNvSpPr/>
          <p:nvPr/>
        </p:nvSpPr>
        <p:spPr>
          <a:xfrm>
            <a:off x="193091" y="4097986"/>
            <a:ext cx="3590544" cy="212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217475" y="1477207"/>
            <a:ext cx="3566160" cy="242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4837397" y="1505662"/>
            <a:ext cx="3810000" cy="456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3897766" y="4299755"/>
            <a:ext cx="82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7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3897766" y="2042076"/>
            <a:ext cx="82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2800" spc="-5" dirty="0" smtClean="0">
                <a:latin typeface="Times New Roman"/>
                <a:cs typeface="Times New Roman"/>
              </a:rPr>
              <a:t>18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9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1670" y="4083051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Nominal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0680" y="4083050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Ordinal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5335" y="2423737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Categorical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0872" y="4083049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Interval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18856" y="4083049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Ratio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858160" y="2500248"/>
            <a:ext cx="2080592" cy="84813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Numerical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064279">
            <a:off x="2777193" y="1363679"/>
            <a:ext cx="4128171" cy="1765144"/>
          </a:xfrm>
          <a:custGeom>
            <a:avLst/>
            <a:gdLst>
              <a:gd name="connsiteX0" fmla="*/ 1750270 w 1750270"/>
              <a:gd name="connsiteY0" fmla="*/ 0 h 1216898"/>
              <a:gd name="connsiteX1" fmla="*/ 1365956 w 1750270"/>
              <a:gd name="connsiteY1" fmla="*/ 344557 h 1216898"/>
              <a:gd name="connsiteX2" fmla="*/ 93748 w 1750270"/>
              <a:gd name="connsiteY2" fmla="*/ 1152939 h 1216898"/>
              <a:gd name="connsiteX3" fmla="*/ 93748 w 1750270"/>
              <a:gd name="connsiteY3" fmla="*/ 1166191 h 1216898"/>
              <a:gd name="connsiteX4" fmla="*/ 80496 w 1750270"/>
              <a:gd name="connsiteY4" fmla="*/ 1166191 h 1216898"/>
              <a:gd name="connsiteX0" fmla="*/ 1702896 w 1702896"/>
              <a:gd name="connsiteY0" fmla="*/ 470614 h 1745353"/>
              <a:gd name="connsiteX1" fmla="*/ 678989 w 1702896"/>
              <a:gd name="connsiteY1" fmla="*/ 33293 h 1745353"/>
              <a:gd name="connsiteX2" fmla="*/ 46374 w 1702896"/>
              <a:gd name="connsiteY2" fmla="*/ 1623553 h 1745353"/>
              <a:gd name="connsiteX3" fmla="*/ 46374 w 1702896"/>
              <a:gd name="connsiteY3" fmla="*/ 1636805 h 1745353"/>
              <a:gd name="connsiteX4" fmla="*/ 33122 w 1702896"/>
              <a:gd name="connsiteY4" fmla="*/ 1636805 h 17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2896" h="1745353">
                <a:moveTo>
                  <a:pt x="1702896" y="470614"/>
                </a:moveTo>
                <a:cubicBezTo>
                  <a:pt x="1648782" y="546814"/>
                  <a:pt x="955076" y="-158863"/>
                  <a:pt x="678989" y="33293"/>
                </a:cubicBezTo>
                <a:cubicBezTo>
                  <a:pt x="402902" y="225449"/>
                  <a:pt x="151810" y="1356301"/>
                  <a:pt x="46374" y="1623553"/>
                </a:cubicBezTo>
                <a:cubicBezTo>
                  <a:pt x="-59062" y="1890805"/>
                  <a:pt x="48583" y="1634596"/>
                  <a:pt x="46374" y="1636805"/>
                </a:cubicBezTo>
                <a:cubicBezTo>
                  <a:pt x="44165" y="1639014"/>
                  <a:pt x="38643" y="1637909"/>
                  <a:pt x="33122" y="163680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064279">
            <a:off x="1368870" y="3351814"/>
            <a:ext cx="2227428" cy="1034740"/>
          </a:xfrm>
          <a:custGeom>
            <a:avLst/>
            <a:gdLst>
              <a:gd name="connsiteX0" fmla="*/ 1750270 w 1750270"/>
              <a:gd name="connsiteY0" fmla="*/ 0 h 1216898"/>
              <a:gd name="connsiteX1" fmla="*/ 1365956 w 1750270"/>
              <a:gd name="connsiteY1" fmla="*/ 344557 h 1216898"/>
              <a:gd name="connsiteX2" fmla="*/ 93748 w 1750270"/>
              <a:gd name="connsiteY2" fmla="*/ 1152939 h 1216898"/>
              <a:gd name="connsiteX3" fmla="*/ 93748 w 1750270"/>
              <a:gd name="connsiteY3" fmla="*/ 1166191 h 1216898"/>
              <a:gd name="connsiteX4" fmla="*/ 80496 w 1750270"/>
              <a:gd name="connsiteY4" fmla="*/ 1166191 h 1216898"/>
              <a:gd name="connsiteX0" fmla="*/ 1702896 w 1702896"/>
              <a:gd name="connsiteY0" fmla="*/ 470614 h 1745353"/>
              <a:gd name="connsiteX1" fmla="*/ 678989 w 1702896"/>
              <a:gd name="connsiteY1" fmla="*/ 33293 h 1745353"/>
              <a:gd name="connsiteX2" fmla="*/ 46374 w 1702896"/>
              <a:gd name="connsiteY2" fmla="*/ 1623553 h 1745353"/>
              <a:gd name="connsiteX3" fmla="*/ 46374 w 1702896"/>
              <a:gd name="connsiteY3" fmla="*/ 1636805 h 1745353"/>
              <a:gd name="connsiteX4" fmla="*/ 33122 w 1702896"/>
              <a:gd name="connsiteY4" fmla="*/ 1636805 h 17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2896" h="1745353">
                <a:moveTo>
                  <a:pt x="1702896" y="470614"/>
                </a:moveTo>
                <a:cubicBezTo>
                  <a:pt x="1648782" y="546814"/>
                  <a:pt x="955076" y="-158863"/>
                  <a:pt x="678989" y="33293"/>
                </a:cubicBezTo>
                <a:cubicBezTo>
                  <a:pt x="402902" y="225449"/>
                  <a:pt x="151810" y="1356301"/>
                  <a:pt x="46374" y="1623553"/>
                </a:cubicBezTo>
                <a:cubicBezTo>
                  <a:pt x="-59062" y="1890805"/>
                  <a:pt x="48583" y="1634596"/>
                  <a:pt x="46374" y="1636805"/>
                </a:cubicBezTo>
                <a:cubicBezTo>
                  <a:pt x="44165" y="1639014"/>
                  <a:pt x="38643" y="1637909"/>
                  <a:pt x="33122" y="163680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64279">
            <a:off x="5826210" y="3408530"/>
            <a:ext cx="2227428" cy="1034740"/>
          </a:xfrm>
          <a:custGeom>
            <a:avLst/>
            <a:gdLst>
              <a:gd name="connsiteX0" fmla="*/ 1750270 w 1750270"/>
              <a:gd name="connsiteY0" fmla="*/ 0 h 1216898"/>
              <a:gd name="connsiteX1" fmla="*/ 1365956 w 1750270"/>
              <a:gd name="connsiteY1" fmla="*/ 344557 h 1216898"/>
              <a:gd name="connsiteX2" fmla="*/ 93748 w 1750270"/>
              <a:gd name="connsiteY2" fmla="*/ 1152939 h 1216898"/>
              <a:gd name="connsiteX3" fmla="*/ 93748 w 1750270"/>
              <a:gd name="connsiteY3" fmla="*/ 1166191 h 1216898"/>
              <a:gd name="connsiteX4" fmla="*/ 80496 w 1750270"/>
              <a:gd name="connsiteY4" fmla="*/ 1166191 h 1216898"/>
              <a:gd name="connsiteX0" fmla="*/ 1702896 w 1702896"/>
              <a:gd name="connsiteY0" fmla="*/ 470614 h 1745353"/>
              <a:gd name="connsiteX1" fmla="*/ 678989 w 1702896"/>
              <a:gd name="connsiteY1" fmla="*/ 33293 h 1745353"/>
              <a:gd name="connsiteX2" fmla="*/ 46374 w 1702896"/>
              <a:gd name="connsiteY2" fmla="*/ 1623553 h 1745353"/>
              <a:gd name="connsiteX3" fmla="*/ 46374 w 1702896"/>
              <a:gd name="connsiteY3" fmla="*/ 1636805 h 1745353"/>
              <a:gd name="connsiteX4" fmla="*/ 33122 w 1702896"/>
              <a:gd name="connsiteY4" fmla="*/ 1636805 h 17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2896" h="1745353">
                <a:moveTo>
                  <a:pt x="1702896" y="470614"/>
                </a:moveTo>
                <a:cubicBezTo>
                  <a:pt x="1648782" y="546814"/>
                  <a:pt x="955076" y="-158863"/>
                  <a:pt x="678989" y="33293"/>
                </a:cubicBezTo>
                <a:cubicBezTo>
                  <a:pt x="402902" y="225449"/>
                  <a:pt x="151810" y="1356301"/>
                  <a:pt x="46374" y="1623553"/>
                </a:cubicBezTo>
                <a:cubicBezTo>
                  <a:pt x="-59062" y="1890805"/>
                  <a:pt x="48583" y="1634596"/>
                  <a:pt x="46374" y="1636805"/>
                </a:cubicBezTo>
                <a:cubicBezTo>
                  <a:pt x="44165" y="1639014"/>
                  <a:pt x="38643" y="1637909"/>
                  <a:pt x="33122" y="163680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Data (Qualitative)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Nominal means name and count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 are alphabetic or numerical in name</a:t>
            </a:r>
          </a:p>
          <a:p>
            <a:pPr marL="0" indent="0">
              <a:buNone/>
            </a:pPr>
            <a:r>
              <a:rPr lang="en-US" dirty="0" smtClean="0"/>
              <a:t>• They are categories without order or direction</a:t>
            </a:r>
          </a:p>
          <a:p>
            <a:pPr marL="0" indent="0">
              <a:buNone/>
            </a:pPr>
            <a:r>
              <a:rPr lang="en-US" dirty="0" smtClean="0"/>
              <a:t>• They are used to track people , object or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5867"/>
              </p:ext>
            </p:extLst>
          </p:nvPr>
        </p:nvGraphicFramePr>
        <p:xfrm>
          <a:off x="6742043" y="3612046"/>
          <a:ext cx="2085648" cy="27176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2824"/>
                <a:gridCol w="1042824"/>
              </a:tblGrid>
              <a:tr h="431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Continent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1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r>
                        <a:rPr lang="en-US" sz="1200" baseline="0" dirty="0" smtClean="0"/>
                        <a:t>  (unit)</a:t>
                      </a:r>
                      <a:endParaRPr lang="en-US" sz="1200" b="1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4523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 America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1,500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4523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</a:t>
                      </a:r>
                      <a:r>
                        <a:rPr lang="en-US" sz="1200" baseline="0" dirty="0" smtClean="0"/>
                        <a:t> America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2661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Europe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1,500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2661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Asia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2,000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2661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Oceania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2661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Africa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  <a:tr h="2661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Antarctica</a:t>
                      </a:r>
                      <a:endParaRPr lang="en-US" sz="1200" dirty="0">
                        <a:latin typeface="Californian FB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i="0" dirty="0">
                        <a:latin typeface="Californian FB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60" y="3917857"/>
            <a:ext cx="2362200" cy="2304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0" y="4156753"/>
            <a:ext cx="3540049" cy="17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 Data (Qualitative)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Ordinal means rank or order</a:t>
            </a:r>
          </a:p>
          <a:p>
            <a:r>
              <a:rPr lang="en-US" dirty="0"/>
              <a:t>Data place in order. They are ordered categories like ranking </a:t>
            </a:r>
            <a:r>
              <a:rPr lang="en-US" dirty="0" smtClean="0"/>
              <a:t>or </a:t>
            </a:r>
            <a:r>
              <a:rPr lang="en-US" dirty="0"/>
              <a:t>scaling.</a:t>
            </a:r>
          </a:p>
          <a:p>
            <a:r>
              <a:rPr lang="en-US" dirty="0"/>
              <a:t>Has no absolute value </a:t>
            </a:r>
          </a:p>
          <a:p>
            <a:r>
              <a:rPr lang="en-US" dirty="0"/>
              <a:t>More precise comparison are not possible</a:t>
            </a:r>
          </a:p>
        </p:txBody>
      </p:sp>
    </p:spTree>
    <p:extLst>
      <p:ext uri="{BB962C8B-B14F-4D97-AF65-F5344CB8AC3E}">
        <p14:creationId xmlns:p14="http://schemas.microsoft.com/office/powerpoint/2010/main" val="9932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Categorical Data (Qualitative)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6" y="1281112"/>
            <a:ext cx="4227244" cy="494133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rgbClr val="92D050"/>
                </a:solidFill>
              </a:rPr>
              <a:t>◘</a:t>
            </a:r>
            <a:r>
              <a:rPr lang="en-IN" sz="4400" b="1" dirty="0" smtClean="0">
                <a:solidFill>
                  <a:srgbClr val="92D050"/>
                </a:solidFill>
              </a:rPr>
              <a:t> </a:t>
            </a:r>
            <a:r>
              <a:rPr lang="en-IN" sz="4400" b="1" dirty="0" smtClean="0"/>
              <a:t>Nominal</a:t>
            </a:r>
          </a:p>
          <a:p>
            <a:pPr marL="812800" lvl="1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Employee</a:t>
            </a:r>
            <a:r>
              <a:rPr lang="en-US" sz="3000" spc="-20" dirty="0"/>
              <a:t> </a:t>
            </a:r>
            <a:r>
              <a:rPr lang="en-US" sz="3000" spc="-5" dirty="0"/>
              <a:t>ID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Gender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Religion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Ethnicity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Pin codes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sz="3000" spc="-5" dirty="0"/>
              <a:t>Place of</a:t>
            </a:r>
            <a:r>
              <a:rPr lang="en-US" sz="3000" spc="-15" dirty="0"/>
              <a:t> </a:t>
            </a:r>
            <a:r>
              <a:rPr lang="en-US" sz="3000" spc="-5" dirty="0"/>
              <a:t>birth</a:t>
            </a:r>
            <a:endParaRPr lang="en-US" sz="3000" dirty="0"/>
          </a:p>
          <a:p>
            <a:pPr marL="812800" lvl="1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3000" spc="-5" dirty="0" err="1"/>
              <a:t>Aadhaar</a:t>
            </a:r>
            <a:r>
              <a:rPr lang="en-US" sz="3000" spc="-55" dirty="0"/>
              <a:t> </a:t>
            </a:r>
            <a:r>
              <a:rPr lang="en-US" sz="3000" spc="-5" dirty="0"/>
              <a:t>numbers</a:t>
            </a:r>
            <a:endParaRPr lang="en-US" sz="3000" dirty="0"/>
          </a:p>
          <a:p>
            <a:pPr marL="0" indent="0">
              <a:buNone/>
            </a:pPr>
            <a:endParaRPr lang="en-IN" sz="4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9867" y="1281112"/>
            <a:ext cx="4098782" cy="4941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400" b="1" dirty="0" smtClean="0">
                <a:solidFill>
                  <a:srgbClr val="00B0F0"/>
                </a:solidFill>
              </a:rPr>
              <a:t>◘ </a:t>
            </a:r>
            <a:r>
              <a:rPr lang="en-IN" sz="4400" b="1" dirty="0" smtClean="0"/>
              <a:t>Ordinal</a:t>
            </a:r>
          </a:p>
          <a:p>
            <a:pPr marL="812800" lvl="1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Mutual fund risk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ratings</a:t>
            </a:r>
            <a:endParaRPr lang="en-US"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Fortune </a:t>
            </a:r>
            <a:r>
              <a:rPr lang="en-US" sz="2800" spc="-5" dirty="0">
                <a:latin typeface="Times New Roman"/>
                <a:cs typeface="Times New Roman"/>
              </a:rPr>
              <a:t>50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rankings</a:t>
            </a:r>
            <a:endParaRPr lang="en-US"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Movie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ratings</a:t>
            </a:r>
            <a:endParaRPr lang="en-US" sz="2800" dirty="0">
              <a:latin typeface="Times New Roman"/>
              <a:cs typeface="Times New Roman"/>
            </a:endParaRPr>
          </a:p>
          <a:p>
            <a:pPr marL="457200" marR="137160" lvl="1" indent="-215900"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57200" marR="137160" lvl="1" indent="-215900">
              <a:buNone/>
            </a:pPr>
            <a:r>
              <a:rPr lang="en-US" sz="2800" spc="-5" dirty="0" smtClean="0">
                <a:latin typeface="Times New Roman"/>
                <a:cs typeface="Times New Roman"/>
              </a:rPr>
              <a:t>While </a:t>
            </a:r>
            <a:r>
              <a:rPr lang="en-US" sz="2800" spc="-5" dirty="0">
                <a:latin typeface="Times New Roman"/>
                <a:cs typeface="Times New Roman"/>
              </a:rPr>
              <a:t>there is </a:t>
            </a: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dirty="0">
                <a:latin typeface="Times New Roman"/>
                <a:cs typeface="Times New Roman"/>
              </a:rPr>
              <a:t>order,  </a:t>
            </a:r>
            <a:r>
              <a:rPr lang="en-US" sz="2800" spc="-5" dirty="0">
                <a:latin typeface="Times New Roman"/>
                <a:cs typeface="Times New Roman"/>
              </a:rPr>
              <a:t>difference between  consecutive levels are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not  </a:t>
            </a:r>
            <a:r>
              <a:rPr lang="en-US" sz="2800" spc="-5" dirty="0">
                <a:latin typeface="Times New Roman"/>
                <a:cs typeface="Times New Roman"/>
              </a:rPr>
              <a:t>always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equal.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5740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Quantitative Data - Interval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/>
              </a:rPr>
              <a:t>Data where ordering is clear and the  difference in data values is</a:t>
            </a:r>
            <a:r>
              <a:rPr lang="en-US" spc="-114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meaningful</a:t>
            </a:r>
            <a:r>
              <a:rPr lang="en-US" dirty="0" smtClean="0"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dirty="0"/>
              <a:t>Interval data, also called an integer, is defined as a data type which is measured along a scale, in which each point is placed at </a:t>
            </a:r>
            <a:r>
              <a:rPr lang="en-US" dirty="0">
                <a:solidFill>
                  <a:srgbClr val="00B0F0"/>
                </a:solidFill>
              </a:rPr>
              <a:t>equal distance </a:t>
            </a:r>
            <a:r>
              <a:rPr lang="en-US" dirty="0"/>
              <a:t>from one another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12700" marR="769620"/>
            <a:r>
              <a:rPr lang="en-US" dirty="0" smtClean="0">
                <a:cs typeface="Times New Roman"/>
              </a:rPr>
              <a:t>However</a:t>
            </a:r>
            <a:r>
              <a:rPr lang="en-US" dirty="0">
                <a:cs typeface="Times New Roman"/>
              </a:rPr>
              <a:t>, there is no natural zero</a:t>
            </a:r>
            <a:r>
              <a:rPr lang="en-US" spc="-16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or </a:t>
            </a:r>
            <a:r>
              <a:rPr lang="en-US" dirty="0" smtClean="0">
                <a:cs typeface="Times New Roman"/>
              </a:rPr>
              <a:t>origin</a:t>
            </a:r>
            <a:r>
              <a:rPr lang="en-US" dirty="0">
                <a:cs typeface="Times New Roman"/>
              </a:rPr>
              <a:t>.</a:t>
            </a:r>
          </a:p>
          <a:p>
            <a:pPr marL="12700" marR="2160270">
              <a:lnSpc>
                <a:spcPct val="120000"/>
              </a:lnSpc>
              <a:spcBef>
                <a:spcPts val="5"/>
              </a:spcBef>
              <a:tabLst>
                <a:tab pos="2433955" algn="l"/>
                <a:tab pos="3301365" algn="l"/>
              </a:tabLst>
            </a:pPr>
            <a:r>
              <a:rPr lang="en-US" dirty="0">
                <a:cs typeface="Times New Roman"/>
              </a:rPr>
              <a:t>Example:	Year 1008 </a:t>
            </a:r>
            <a:r>
              <a:rPr lang="en-US" dirty="0" err="1">
                <a:cs typeface="Times New Roman"/>
              </a:rPr>
              <a:t>vs</a:t>
            </a:r>
            <a:r>
              <a:rPr lang="en-US" spc="-114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2016  </a:t>
            </a:r>
            <a:r>
              <a:rPr lang="en-US" dirty="0" smtClean="0">
                <a:cs typeface="Times New Roman"/>
              </a:rPr>
              <a:t>Temperature:</a:t>
            </a:r>
            <a:r>
              <a:rPr lang="en-US" dirty="0">
                <a:cs typeface="Times New Roman"/>
              </a:rPr>
              <a:t>	14C </a:t>
            </a:r>
            <a:r>
              <a:rPr lang="en-US" dirty="0" err="1">
                <a:cs typeface="Times New Roman"/>
              </a:rPr>
              <a:t>vs</a:t>
            </a:r>
            <a:r>
              <a:rPr lang="en-US" spc="-50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28C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8" name="Picture 4" descr="interval data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6"/>
          <a:stretch/>
        </p:blipFill>
        <p:spPr bwMode="auto">
          <a:xfrm>
            <a:off x="6546574" y="3327484"/>
            <a:ext cx="2597426" cy="28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Quantitative Data -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17804" algn="just">
              <a:spcBef>
                <a:spcPts val="105"/>
              </a:spcBef>
            </a:pPr>
            <a:r>
              <a:rPr lang="en-US" dirty="0">
                <a:cs typeface="Times New Roman"/>
              </a:rPr>
              <a:t>Ratio level data is similar to</a:t>
            </a:r>
            <a:r>
              <a:rPr lang="en-US" spc="-60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Interval  </a:t>
            </a:r>
            <a:r>
              <a:rPr lang="en-US" dirty="0">
                <a:cs typeface="Times New Roman"/>
              </a:rPr>
              <a:t>level data, with the key difference –  there is a natural zero</a:t>
            </a:r>
            <a:r>
              <a:rPr lang="en-US" spc="-8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point.</a:t>
            </a:r>
          </a:p>
          <a:p>
            <a:pPr>
              <a:spcBef>
                <a:spcPts val="35"/>
              </a:spcBef>
            </a:pPr>
            <a:endParaRPr lang="en-US" dirty="0">
              <a:cs typeface="Times New Roman"/>
            </a:endParaRPr>
          </a:p>
          <a:p>
            <a:pPr marL="12700" marR="5080"/>
            <a:r>
              <a:rPr lang="en-US" dirty="0">
                <a:cs typeface="Times New Roman"/>
              </a:rPr>
              <a:t>Examples: Weights, Cost of things,  Number of correct answers in a</a:t>
            </a:r>
            <a:r>
              <a:rPr lang="en-US" spc="-130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exam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3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 of Level of Data Measurement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dirty="0" smtClean="0">
                <a:solidFill>
                  <a:srgbClr val="00B0F0"/>
                </a:solidFill>
              </a:rPr>
              <a:t>◘ Nominal </a:t>
            </a:r>
            <a:r>
              <a:rPr lang="en-IN" sz="4400" dirty="0" smtClean="0"/>
              <a:t>– </a:t>
            </a:r>
            <a:r>
              <a:rPr lang="en-IN" dirty="0" smtClean="0"/>
              <a:t>Categories only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4400" dirty="0">
                <a:solidFill>
                  <a:srgbClr val="00B0F0"/>
                </a:solidFill>
              </a:rPr>
              <a:t>◘ </a:t>
            </a:r>
            <a:r>
              <a:rPr lang="en-IN" sz="4400" dirty="0" smtClean="0">
                <a:solidFill>
                  <a:srgbClr val="00B0F0"/>
                </a:solidFill>
              </a:rPr>
              <a:t>Ordinal </a:t>
            </a:r>
            <a:r>
              <a:rPr lang="en-IN" sz="4400" dirty="0" smtClean="0"/>
              <a:t>– </a:t>
            </a:r>
            <a:r>
              <a:rPr lang="en-IN" dirty="0" smtClean="0"/>
              <a:t>Categories with some order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4400" dirty="0">
                <a:solidFill>
                  <a:srgbClr val="00B0F0"/>
                </a:solidFill>
              </a:rPr>
              <a:t>◘ </a:t>
            </a:r>
            <a:r>
              <a:rPr lang="en-IN" sz="4400" dirty="0" smtClean="0">
                <a:solidFill>
                  <a:srgbClr val="00B0F0"/>
                </a:solidFill>
              </a:rPr>
              <a:t>Interval </a:t>
            </a:r>
            <a:r>
              <a:rPr lang="en-IN" sz="4400" dirty="0" smtClean="0"/>
              <a:t>– </a:t>
            </a:r>
            <a:r>
              <a:rPr lang="en-IN" dirty="0" smtClean="0"/>
              <a:t>Meaningful difference, but no zero point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4400" dirty="0">
                <a:solidFill>
                  <a:srgbClr val="00B0F0"/>
                </a:solidFill>
              </a:rPr>
              <a:t>◘ </a:t>
            </a:r>
            <a:r>
              <a:rPr lang="en-IN" sz="4400" dirty="0" smtClean="0">
                <a:solidFill>
                  <a:srgbClr val="00B0F0"/>
                </a:solidFill>
              </a:rPr>
              <a:t>Ratio </a:t>
            </a:r>
            <a:r>
              <a:rPr lang="en-IN" sz="4400" dirty="0" smtClean="0"/>
              <a:t>–  </a:t>
            </a:r>
            <a:r>
              <a:rPr lang="en-IN" dirty="0"/>
              <a:t>Meaningful </a:t>
            </a:r>
            <a:r>
              <a:rPr lang="en-IN" dirty="0" smtClean="0"/>
              <a:t>difference</a:t>
            </a:r>
            <a:r>
              <a:rPr lang="en-IN" dirty="0"/>
              <a:t> </a:t>
            </a:r>
            <a:r>
              <a:rPr lang="en-IN" dirty="0" smtClean="0"/>
              <a:t>with a natural starting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and Continuous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Countable  			 Measurable</a:t>
            </a:r>
            <a:endParaRPr lang="en-IN" b="1" dirty="0"/>
          </a:p>
        </p:txBody>
      </p:sp>
      <p:sp>
        <p:nvSpPr>
          <p:cNvPr id="6" name="object 6"/>
          <p:cNvSpPr/>
          <p:nvPr/>
        </p:nvSpPr>
        <p:spPr>
          <a:xfrm>
            <a:off x="478343" y="2277193"/>
            <a:ext cx="3602590" cy="278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3416" y="2272788"/>
            <a:ext cx="3552748" cy="2650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4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or Continuous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451222"/>
              </p:ext>
            </p:extLst>
          </p:nvPr>
        </p:nvGraphicFramePr>
        <p:xfrm>
          <a:off x="158750" y="1281113"/>
          <a:ext cx="8799514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96953"/>
                <a:gridCol w="28025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Statement</a:t>
                      </a:r>
                      <a:endParaRPr lang="en-IN" sz="2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Discrete / Continuous</a:t>
                      </a:r>
                      <a:endParaRPr lang="en-IN" sz="2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between customer arrivals at retail outlet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Sampling the volume</a:t>
                      </a:r>
                      <a:r>
                        <a:rPr lang="en-IN" baseline="0" dirty="0" smtClean="0"/>
                        <a:t> of liquid nitrogen in a storage tank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Sampling</a:t>
                      </a:r>
                      <a:r>
                        <a:rPr lang="en-IN" baseline="0" dirty="0" smtClean="0"/>
                        <a:t> 100 voters in a exit poll and determining how many voted for the wining candidate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Length of newly designed automobiles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customers</a:t>
                      </a:r>
                      <a:r>
                        <a:rPr lang="en-IN" baseline="0" dirty="0" smtClean="0"/>
                        <a:t> arriving at a retail outlet during a five minute period.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defects in a batch of 50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141" y="2205872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141" y="2575204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141" y="3109747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Discrete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72141" y="3560981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2141" y="4069203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Discrete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72141" y="457742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Discrete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44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–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5" dirty="0">
                <a:cs typeface="Times New Roman"/>
              </a:rPr>
              <a:t>Statistics </a:t>
            </a:r>
            <a:r>
              <a:rPr lang="en-US" dirty="0">
                <a:cs typeface="Times New Roman"/>
              </a:rPr>
              <a:t>provides a </a:t>
            </a:r>
            <a:r>
              <a:rPr lang="en-US" spc="-5" dirty="0">
                <a:cs typeface="Times New Roman"/>
              </a:rPr>
              <a:t>way </a:t>
            </a:r>
            <a:r>
              <a:rPr lang="en-US" dirty="0">
                <a:cs typeface="Times New Roman"/>
              </a:rPr>
              <a:t>of </a:t>
            </a:r>
            <a:r>
              <a:rPr lang="en-US" spc="-5" dirty="0">
                <a:cs typeface="Times New Roman"/>
              </a:rPr>
              <a:t>organizing </a:t>
            </a:r>
            <a:r>
              <a:rPr lang="en-US" dirty="0">
                <a:cs typeface="Times New Roman"/>
              </a:rPr>
              <a:t>data to  </a:t>
            </a:r>
            <a:r>
              <a:rPr lang="en-US" spc="-5" dirty="0">
                <a:cs typeface="Times New Roman"/>
              </a:rPr>
              <a:t>extract information </a:t>
            </a:r>
            <a:r>
              <a:rPr lang="en-US" dirty="0">
                <a:cs typeface="Times New Roman"/>
              </a:rPr>
              <a:t>on a wider </a:t>
            </a:r>
            <a:r>
              <a:rPr lang="en-US" spc="-5" dirty="0">
                <a:cs typeface="Times New Roman"/>
              </a:rPr>
              <a:t>and objective  basis </a:t>
            </a:r>
            <a:r>
              <a:rPr lang="en-US" dirty="0">
                <a:cs typeface="Times New Roman"/>
              </a:rPr>
              <a:t>than relying on personal</a:t>
            </a:r>
            <a:r>
              <a:rPr lang="en-US" spc="-15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experience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355600" indent="-342900">
              <a:tabLst>
                <a:tab pos="354965" algn="l"/>
                <a:tab pos="355600" algn="l"/>
              </a:tabLst>
            </a:pPr>
            <a:r>
              <a:rPr lang="en-IN" dirty="0">
                <a:cs typeface="Times New Roman"/>
              </a:rPr>
              <a:t>Data</a:t>
            </a:r>
            <a:r>
              <a:rPr lang="en-IN" spc="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Gathering</a:t>
            </a:r>
          </a:p>
          <a:p>
            <a:pPr marL="355600" indent="-3429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IN" dirty="0">
                <a:cs typeface="Times New Roman"/>
              </a:rPr>
              <a:t>Data</a:t>
            </a:r>
            <a:r>
              <a:rPr lang="en-IN" spc="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Understanding</a:t>
            </a:r>
          </a:p>
          <a:p>
            <a:pPr marL="355600" indent="-3429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IN" dirty="0">
                <a:cs typeface="Times New Roman"/>
              </a:rPr>
              <a:t>Data</a:t>
            </a:r>
            <a:r>
              <a:rPr lang="en-IN" spc="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Analysis/Interpretation</a:t>
            </a:r>
          </a:p>
          <a:p>
            <a:pPr marL="355600" indent="-3429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IN" dirty="0">
                <a:cs typeface="Times New Roman"/>
              </a:rPr>
              <a:t>Data</a:t>
            </a:r>
            <a:r>
              <a:rPr lang="en-IN" spc="5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Presentation</a:t>
            </a:r>
            <a:endParaRPr lang="en-IN" dirty="0"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9" y="2765540"/>
            <a:ext cx="7886700" cy="2852737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Describing Data through Statistics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47" y="5833805"/>
            <a:ext cx="7886700" cy="406742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00B0F0"/>
                </a:solidFill>
              </a:rPr>
              <a:t>Descriptive Statistics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4257132" cy="49413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 smtClean="0"/>
              <a:t>Vijay </a:t>
            </a:r>
            <a:r>
              <a:rPr lang="en-IN" b="1" dirty="0" err="1" smtClean="0"/>
              <a:t>Devarkonda</a:t>
            </a:r>
            <a:r>
              <a:rPr lang="en-IN" b="1" dirty="0" smtClean="0"/>
              <a:t> </a:t>
            </a:r>
            <a:r>
              <a:rPr lang="en-IN" dirty="0" smtClean="0"/>
              <a:t>want </a:t>
            </a:r>
            <a:r>
              <a:rPr lang="en-IN" dirty="0" smtClean="0"/>
              <a:t>to join a health club in a activity that has others in the same age group as him.  He is 22 years old. Mean ages for </a:t>
            </a:r>
            <a:r>
              <a:rPr lang="en-IN" b="1" dirty="0" smtClean="0"/>
              <a:t>YOGA</a:t>
            </a:r>
            <a:r>
              <a:rPr lang="en-IN" dirty="0" smtClean="0"/>
              <a:t>, </a:t>
            </a:r>
            <a:r>
              <a:rPr lang="en-IN" b="1" dirty="0" smtClean="0"/>
              <a:t>POWER</a:t>
            </a:r>
            <a:r>
              <a:rPr lang="en-IN" dirty="0" smtClean="0"/>
              <a:t> </a:t>
            </a:r>
            <a:r>
              <a:rPr lang="en-IN" b="1" dirty="0" smtClean="0"/>
              <a:t>WORKOUT</a:t>
            </a:r>
            <a:r>
              <a:rPr lang="en-IN" dirty="0" smtClean="0"/>
              <a:t> and </a:t>
            </a:r>
            <a:r>
              <a:rPr lang="en-IN" b="1" dirty="0" smtClean="0"/>
              <a:t>SWIMMING</a:t>
            </a:r>
            <a:r>
              <a:rPr lang="en-IN" dirty="0" smtClean="0"/>
              <a:t> classes are </a:t>
            </a:r>
          </a:p>
        </p:txBody>
      </p:sp>
      <p:sp>
        <p:nvSpPr>
          <p:cNvPr id="4" name="object 8"/>
          <p:cNvSpPr/>
          <p:nvPr/>
        </p:nvSpPr>
        <p:spPr>
          <a:xfrm>
            <a:off x="5975893" y="1216064"/>
            <a:ext cx="2869634" cy="167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5975893" y="3057330"/>
            <a:ext cx="2869634" cy="169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5975893" y="4914238"/>
            <a:ext cx="2869634" cy="1599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4696368" y="1829073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15</a:t>
            </a:r>
            <a:r>
              <a:rPr sz="2800" b="1" spc="-6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years</a:t>
            </a:r>
            <a:endParaRPr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556362" y="3761330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800" b="1" spc="-5" dirty="0" smtClean="0">
                <a:solidFill>
                  <a:schemeClr val="accent4">
                    <a:lumMod val="50000"/>
                  </a:schemeClr>
                </a:solidFill>
                <a:cs typeface="Times New Roman"/>
              </a:rPr>
              <a:t>20 </a:t>
            </a:r>
            <a:r>
              <a:rPr sz="2800" b="1" spc="-5" dirty="0" smtClean="0">
                <a:solidFill>
                  <a:schemeClr val="accent4">
                    <a:lumMod val="50000"/>
                  </a:schemeClr>
                </a:solidFill>
                <a:cs typeface="Times New Roman"/>
              </a:rPr>
              <a:t>years</a:t>
            </a:r>
            <a:endParaRPr sz="2800" dirty="0">
              <a:solidFill>
                <a:schemeClr val="accent4">
                  <a:lumMod val="50000"/>
                </a:schemeClr>
              </a:solidFill>
              <a:cs typeface="Times New Roman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4556362" y="5488020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800" b="1" spc="-5" dirty="0" smtClean="0">
                <a:solidFill>
                  <a:schemeClr val="accent1"/>
                </a:solidFill>
                <a:cs typeface="Times New Roman"/>
              </a:rPr>
              <a:t>17 </a:t>
            </a:r>
            <a:r>
              <a:rPr sz="2800" b="1" spc="-5" dirty="0" smtClean="0">
                <a:solidFill>
                  <a:schemeClr val="accent1"/>
                </a:solidFill>
                <a:cs typeface="Times New Roman"/>
              </a:rPr>
              <a:t>years</a:t>
            </a:r>
            <a:endParaRPr sz="2800" dirty="0">
              <a:solidFill>
                <a:schemeClr val="accent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6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Yoga class composition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 ∗ 1+15 ∗3+17 ∗2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1+3+2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8"/>
          <p:cNvSpPr/>
          <p:nvPr/>
        </p:nvSpPr>
        <p:spPr>
          <a:xfrm>
            <a:off x="5958959" y="1453130"/>
            <a:ext cx="2869634" cy="1678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59293"/>
              </p:ext>
            </p:extLst>
          </p:nvPr>
        </p:nvGraphicFramePr>
        <p:xfrm>
          <a:off x="327410" y="2292199"/>
          <a:ext cx="5463364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209"/>
                <a:gridCol w="1120473"/>
                <a:gridCol w="1365841"/>
                <a:gridCol w="1365841"/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(years)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Frequency,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Power workout  class composition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 ∗4+15 ∗6+17 ∗3 +90 ∗1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4+6+3+1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0951"/>
              </p:ext>
            </p:extLst>
          </p:nvPr>
        </p:nvGraphicFramePr>
        <p:xfrm>
          <a:off x="233140" y="1943405"/>
          <a:ext cx="5681277" cy="1031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584"/>
                <a:gridCol w="943762"/>
                <a:gridCol w="1151390"/>
                <a:gridCol w="977285"/>
                <a:gridCol w="1136256"/>
              </a:tblGrid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(years)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90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Frequency,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6" name="object 9"/>
          <p:cNvSpPr/>
          <p:nvPr/>
        </p:nvSpPr>
        <p:spPr>
          <a:xfrm>
            <a:off x="6089014" y="1281112"/>
            <a:ext cx="2869634" cy="169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3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746795"/>
              </p:ext>
            </p:extLst>
          </p:nvPr>
        </p:nvGraphicFramePr>
        <p:xfrm>
          <a:off x="158750" y="1281113"/>
          <a:ext cx="8799513" cy="494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reeform 7"/>
          <p:cNvSpPr/>
          <p:nvPr/>
        </p:nvSpPr>
        <p:spPr>
          <a:xfrm>
            <a:off x="980661" y="3735663"/>
            <a:ext cx="7129669" cy="1697728"/>
          </a:xfrm>
          <a:custGeom>
            <a:avLst/>
            <a:gdLst>
              <a:gd name="connsiteX0" fmla="*/ 0 w 6785113"/>
              <a:gd name="connsiteY0" fmla="*/ 1657973 h 1657973"/>
              <a:gd name="connsiteX1" fmla="*/ 583096 w 6785113"/>
              <a:gd name="connsiteY1" fmla="*/ 1273660 h 1657973"/>
              <a:gd name="connsiteX2" fmla="*/ 1113182 w 6785113"/>
              <a:gd name="connsiteY2" fmla="*/ 425521 h 1657973"/>
              <a:gd name="connsiteX3" fmla="*/ 1656522 w 6785113"/>
              <a:gd name="connsiteY3" fmla="*/ 1451 h 1657973"/>
              <a:gd name="connsiteX4" fmla="*/ 2504661 w 6785113"/>
              <a:gd name="connsiteY4" fmla="*/ 558042 h 1657973"/>
              <a:gd name="connsiteX5" fmla="*/ 3631096 w 6785113"/>
              <a:gd name="connsiteY5" fmla="*/ 1048373 h 1657973"/>
              <a:gd name="connsiteX6" fmla="*/ 5857461 w 6785113"/>
              <a:gd name="connsiteY6" fmla="*/ 1485695 h 1657973"/>
              <a:gd name="connsiteX7" fmla="*/ 6785113 w 6785113"/>
              <a:gd name="connsiteY7" fmla="*/ 1525451 h 1657973"/>
              <a:gd name="connsiteX0" fmla="*/ 0 w 7169426"/>
              <a:gd name="connsiteY0" fmla="*/ 1657973 h 1657973"/>
              <a:gd name="connsiteX1" fmla="*/ 583096 w 7169426"/>
              <a:gd name="connsiteY1" fmla="*/ 1273660 h 1657973"/>
              <a:gd name="connsiteX2" fmla="*/ 1113182 w 7169426"/>
              <a:gd name="connsiteY2" fmla="*/ 425521 h 1657973"/>
              <a:gd name="connsiteX3" fmla="*/ 1656522 w 7169426"/>
              <a:gd name="connsiteY3" fmla="*/ 1451 h 1657973"/>
              <a:gd name="connsiteX4" fmla="*/ 2504661 w 7169426"/>
              <a:gd name="connsiteY4" fmla="*/ 558042 h 1657973"/>
              <a:gd name="connsiteX5" fmla="*/ 3631096 w 7169426"/>
              <a:gd name="connsiteY5" fmla="*/ 1048373 h 1657973"/>
              <a:gd name="connsiteX6" fmla="*/ 5857461 w 7169426"/>
              <a:gd name="connsiteY6" fmla="*/ 1485695 h 1657973"/>
              <a:gd name="connsiteX7" fmla="*/ 7169426 w 7169426"/>
              <a:gd name="connsiteY7" fmla="*/ 1644720 h 1657973"/>
              <a:gd name="connsiteX0" fmla="*/ 0 w 7129669"/>
              <a:gd name="connsiteY0" fmla="*/ 1657973 h 1699848"/>
              <a:gd name="connsiteX1" fmla="*/ 583096 w 7129669"/>
              <a:gd name="connsiteY1" fmla="*/ 1273660 h 1699848"/>
              <a:gd name="connsiteX2" fmla="*/ 1113182 w 7129669"/>
              <a:gd name="connsiteY2" fmla="*/ 425521 h 1699848"/>
              <a:gd name="connsiteX3" fmla="*/ 1656522 w 7129669"/>
              <a:gd name="connsiteY3" fmla="*/ 1451 h 1699848"/>
              <a:gd name="connsiteX4" fmla="*/ 2504661 w 7129669"/>
              <a:gd name="connsiteY4" fmla="*/ 558042 h 1699848"/>
              <a:gd name="connsiteX5" fmla="*/ 3631096 w 7129669"/>
              <a:gd name="connsiteY5" fmla="*/ 1048373 h 1699848"/>
              <a:gd name="connsiteX6" fmla="*/ 5857461 w 7129669"/>
              <a:gd name="connsiteY6" fmla="*/ 1485695 h 1699848"/>
              <a:gd name="connsiteX7" fmla="*/ 7129669 w 7129669"/>
              <a:gd name="connsiteY7" fmla="*/ 1697728 h 169984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9669" h="1697728">
                <a:moveTo>
                  <a:pt x="0" y="1657973"/>
                </a:moveTo>
                <a:cubicBezTo>
                  <a:pt x="198783" y="1568521"/>
                  <a:pt x="397566" y="1479069"/>
                  <a:pt x="583096" y="1273660"/>
                </a:cubicBezTo>
                <a:cubicBezTo>
                  <a:pt x="768626" y="1068251"/>
                  <a:pt x="934278" y="637556"/>
                  <a:pt x="1113182" y="425521"/>
                </a:cubicBezTo>
                <a:cubicBezTo>
                  <a:pt x="1292086" y="213486"/>
                  <a:pt x="1424609" y="-20636"/>
                  <a:pt x="1656522" y="1451"/>
                </a:cubicBezTo>
                <a:cubicBezTo>
                  <a:pt x="1888435" y="23538"/>
                  <a:pt x="2175565" y="383555"/>
                  <a:pt x="2504661" y="558042"/>
                </a:cubicBezTo>
                <a:cubicBezTo>
                  <a:pt x="2833757" y="732529"/>
                  <a:pt x="3072296" y="893764"/>
                  <a:pt x="3631096" y="1048373"/>
                </a:cubicBezTo>
                <a:cubicBezTo>
                  <a:pt x="4189896" y="1202982"/>
                  <a:pt x="5274366" y="1377469"/>
                  <a:pt x="5857461" y="1485695"/>
                </a:cubicBezTo>
                <a:cubicBezTo>
                  <a:pt x="6440556" y="1593921"/>
                  <a:pt x="6915424" y="1677849"/>
                  <a:pt x="7129669" y="169772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08651"/>
              </p:ext>
            </p:extLst>
          </p:nvPr>
        </p:nvGraphicFramePr>
        <p:xfrm>
          <a:off x="1611366" y="1956658"/>
          <a:ext cx="5681277" cy="10780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2584"/>
                <a:gridCol w="943762"/>
                <a:gridCol w="1151390"/>
                <a:gridCol w="977285"/>
                <a:gridCol w="1136256"/>
              </a:tblGrid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sz="1800" spc="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(years)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6234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</a:rPr>
                        <a:t>Frequency,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39548" y="4240695"/>
            <a:ext cx="53009" cy="120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0314" y="4929809"/>
            <a:ext cx="728870" cy="755373"/>
          </a:xfrm>
          <a:prstGeom prst="ellipse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366053" y="3735663"/>
            <a:ext cx="1457738" cy="5050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50296" y="3508926"/>
                <a:ext cx="928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6" y="3508926"/>
                <a:ext cx="92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6844749" y="3593068"/>
            <a:ext cx="747823" cy="13367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19077" y="3366331"/>
                <a:ext cx="92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𝑂𝑢𝑡𝑙𝑖𝑒𝑟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077" y="3366331"/>
                <a:ext cx="92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9240"/>
            <a:ext cx="8572500" cy="2696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100" y="1600200"/>
            <a:ext cx="2703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 or – </a:t>
            </a:r>
            <a:r>
              <a:rPr lang="en-US" sz="2800" dirty="0" err="1" smtClean="0"/>
              <a:t>ve</a:t>
            </a:r>
            <a:r>
              <a:rPr lang="en-US" sz="2800" dirty="0" smtClean="0"/>
              <a:t> skew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3100" y="1463380"/>
            <a:ext cx="2819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or </a:t>
            </a:r>
            <a:r>
              <a:rPr lang="en-US" sz="2800" dirty="0" smtClean="0"/>
              <a:t>+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smtClean="0"/>
              <a:t>skew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Central Tendencies – 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Data has outlier</a:t>
            </a:r>
          </a:p>
          <a:p>
            <a:r>
              <a:rPr lang="en-IN" dirty="0" smtClean="0"/>
              <a:t>Median -  the mid-point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13, 13, 13, 13, 15, 15, 15, 15, 15, 15, 17, 17, 17, 90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4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5571"/>
              </p:ext>
            </p:extLst>
          </p:nvPr>
        </p:nvGraphicFramePr>
        <p:xfrm>
          <a:off x="159225" y="1413318"/>
          <a:ext cx="5681277" cy="1031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584"/>
                <a:gridCol w="943762"/>
                <a:gridCol w="1151390"/>
                <a:gridCol w="977285"/>
                <a:gridCol w="1136256"/>
              </a:tblGrid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(years)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90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Frequency,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7357" y="4306957"/>
            <a:ext cx="1073426" cy="50358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58750" y="1281113"/>
          <a:ext cx="8799513" cy="494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reeform 7"/>
          <p:cNvSpPr/>
          <p:nvPr/>
        </p:nvSpPr>
        <p:spPr>
          <a:xfrm>
            <a:off x="980661" y="3735663"/>
            <a:ext cx="7129669" cy="1697728"/>
          </a:xfrm>
          <a:custGeom>
            <a:avLst/>
            <a:gdLst>
              <a:gd name="connsiteX0" fmla="*/ 0 w 6785113"/>
              <a:gd name="connsiteY0" fmla="*/ 1657973 h 1657973"/>
              <a:gd name="connsiteX1" fmla="*/ 583096 w 6785113"/>
              <a:gd name="connsiteY1" fmla="*/ 1273660 h 1657973"/>
              <a:gd name="connsiteX2" fmla="*/ 1113182 w 6785113"/>
              <a:gd name="connsiteY2" fmla="*/ 425521 h 1657973"/>
              <a:gd name="connsiteX3" fmla="*/ 1656522 w 6785113"/>
              <a:gd name="connsiteY3" fmla="*/ 1451 h 1657973"/>
              <a:gd name="connsiteX4" fmla="*/ 2504661 w 6785113"/>
              <a:gd name="connsiteY4" fmla="*/ 558042 h 1657973"/>
              <a:gd name="connsiteX5" fmla="*/ 3631096 w 6785113"/>
              <a:gd name="connsiteY5" fmla="*/ 1048373 h 1657973"/>
              <a:gd name="connsiteX6" fmla="*/ 5857461 w 6785113"/>
              <a:gd name="connsiteY6" fmla="*/ 1485695 h 1657973"/>
              <a:gd name="connsiteX7" fmla="*/ 6785113 w 6785113"/>
              <a:gd name="connsiteY7" fmla="*/ 1525451 h 1657973"/>
              <a:gd name="connsiteX0" fmla="*/ 0 w 7169426"/>
              <a:gd name="connsiteY0" fmla="*/ 1657973 h 1657973"/>
              <a:gd name="connsiteX1" fmla="*/ 583096 w 7169426"/>
              <a:gd name="connsiteY1" fmla="*/ 1273660 h 1657973"/>
              <a:gd name="connsiteX2" fmla="*/ 1113182 w 7169426"/>
              <a:gd name="connsiteY2" fmla="*/ 425521 h 1657973"/>
              <a:gd name="connsiteX3" fmla="*/ 1656522 w 7169426"/>
              <a:gd name="connsiteY3" fmla="*/ 1451 h 1657973"/>
              <a:gd name="connsiteX4" fmla="*/ 2504661 w 7169426"/>
              <a:gd name="connsiteY4" fmla="*/ 558042 h 1657973"/>
              <a:gd name="connsiteX5" fmla="*/ 3631096 w 7169426"/>
              <a:gd name="connsiteY5" fmla="*/ 1048373 h 1657973"/>
              <a:gd name="connsiteX6" fmla="*/ 5857461 w 7169426"/>
              <a:gd name="connsiteY6" fmla="*/ 1485695 h 1657973"/>
              <a:gd name="connsiteX7" fmla="*/ 7169426 w 7169426"/>
              <a:gd name="connsiteY7" fmla="*/ 1644720 h 1657973"/>
              <a:gd name="connsiteX0" fmla="*/ 0 w 7129669"/>
              <a:gd name="connsiteY0" fmla="*/ 1657973 h 1699848"/>
              <a:gd name="connsiteX1" fmla="*/ 583096 w 7129669"/>
              <a:gd name="connsiteY1" fmla="*/ 1273660 h 1699848"/>
              <a:gd name="connsiteX2" fmla="*/ 1113182 w 7129669"/>
              <a:gd name="connsiteY2" fmla="*/ 425521 h 1699848"/>
              <a:gd name="connsiteX3" fmla="*/ 1656522 w 7129669"/>
              <a:gd name="connsiteY3" fmla="*/ 1451 h 1699848"/>
              <a:gd name="connsiteX4" fmla="*/ 2504661 w 7129669"/>
              <a:gd name="connsiteY4" fmla="*/ 558042 h 1699848"/>
              <a:gd name="connsiteX5" fmla="*/ 3631096 w 7129669"/>
              <a:gd name="connsiteY5" fmla="*/ 1048373 h 1699848"/>
              <a:gd name="connsiteX6" fmla="*/ 5857461 w 7129669"/>
              <a:gd name="connsiteY6" fmla="*/ 1485695 h 1699848"/>
              <a:gd name="connsiteX7" fmla="*/ 7129669 w 7129669"/>
              <a:gd name="connsiteY7" fmla="*/ 1697728 h 169984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9669" h="1697728">
                <a:moveTo>
                  <a:pt x="0" y="1657973"/>
                </a:moveTo>
                <a:cubicBezTo>
                  <a:pt x="198783" y="1568521"/>
                  <a:pt x="397566" y="1479069"/>
                  <a:pt x="583096" y="1273660"/>
                </a:cubicBezTo>
                <a:cubicBezTo>
                  <a:pt x="768626" y="1068251"/>
                  <a:pt x="934278" y="637556"/>
                  <a:pt x="1113182" y="425521"/>
                </a:cubicBezTo>
                <a:cubicBezTo>
                  <a:pt x="1292086" y="213486"/>
                  <a:pt x="1424609" y="-20636"/>
                  <a:pt x="1656522" y="1451"/>
                </a:cubicBezTo>
                <a:cubicBezTo>
                  <a:pt x="1888435" y="23538"/>
                  <a:pt x="2175565" y="383555"/>
                  <a:pt x="2504661" y="558042"/>
                </a:cubicBezTo>
                <a:cubicBezTo>
                  <a:pt x="2833757" y="732529"/>
                  <a:pt x="3072296" y="893764"/>
                  <a:pt x="3631096" y="1048373"/>
                </a:cubicBezTo>
                <a:cubicBezTo>
                  <a:pt x="4189896" y="1202982"/>
                  <a:pt x="5274366" y="1377469"/>
                  <a:pt x="5857461" y="1485695"/>
                </a:cubicBezTo>
                <a:cubicBezTo>
                  <a:pt x="6440556" y="1593921"/>
                  <a:pt x="6915424" y="1677849"/>
                  <a:pt x="7129669" y="169772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11"/>
          <p:cNvGraphicFramePr>
            <a:graphicFrameLocks noGrp="1"/>
          </p:cNvGraphicFramePr>
          <p:nvPr>
            <p:extLst/>
          </p:nvPr>
        </p:nvGraphicFramePr>
        <p:xfrm>
          <a:off x="1611366" y="1956658"/>
          <a:ext cx="5681277" cy="10780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2584"/>
                <a:gridCol w="943762"/>
                <a:gridCol w="1151390"/>
                <a:gridCol w="977285"/>
                <a:gridCol w="1136256"/>
              </a:tblGrid>
              <a:tr h="51574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sz="1800" spc="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(years)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6234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</a:rPr>
                        <a:t>Frequency,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39548" y="4240695"/>
            <a:ext cx="53009" cy="120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366053" y="3735663"/>
            <a:ext cx="1457738" cy="5050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50296" y="3508926"/>
                <a:ext cx="928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6" y="3508926"/>
                <a:ext cx="92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618491" y="3748189"/>
            <a:ext cx="70118" cy="169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91294" y="3263254"/>
            <a:ext cx="1457738" cy="5050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8702" y="3008749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02" y="3008749"/>
                <a:ext cx="13981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Sai is disturbed and wants some relaxation.  He joins the </a:t>
                </a:r>
                <a:r>
                  <a:rPr lang="en-US" dirty="0"/>
                  <a:t>swimming </a:t>
                </a:r>
                <a:r>
                  <a:rPr lang="en-US" dirty="0" smtClean="0"/>
                  <a:t>class where mean age is 17 years.  </a:t>
                </a:r>
                <a:r>
                  <a:rPr lang="en-US" dirty="0"/>
                  <a:t>He didn’t understand why they </a:t>
                </a:r>
                <a:r>
                  <a:rPr lang="en-US" dirty="0" smtClean="0"/>
                  <a:t>were </a:t>
                </a:r>
                <a:r>
                  <a:rPr lang="en-US" dirty="0"/>
                  <a:t>asking where his kid was</a:t>
                </a: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≈17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𝑌𝑒𝑎𝑟𝑠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Median ?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What happens to Median if another kid or adult is added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39" y="2607354"/>
            <a:ext cx="2300797" cy="22888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2199"/>
              </p:ext>
            </p:extLst>
          </p:nvPr>
        </p:nvGraphicFramePr>
        <p:xfrm>
          <a:off x="159225" y="288460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/>
                <a:gridCol w="613162"/>
                <a:gridCol w="532263"/>
                <a:gridCol w="668740"/>
                <a:gridCol w="736980"/>
                <a:gridCol w="682388"/>
                <a:gridCol w="784747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(Years)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Frequency,f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mode – the most frequently occurring data point 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99355"/>
              </p:ext>
            </p:extLst>
          </p:nvPr>
        </p:nvGraphicFramePr>
        <p:xfrm>
          <a:off x="282055" y="175184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/>
                <a:gridCol w="613162"/>
                <a:gridCol w="532263"/>
                <a:gridCol w="668740"/>
                <a:gridCol w="736980"/>
                <a:gridCol w="682388"/>
                <a:gridCol w="784747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(Years)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Frequency,f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 and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latin typeface="Arial"/>
                <a:cs typeface="Arial"/>
              </a:rPr>
              <a:t>Source</a:t>
            </a:r>
            <a:r>
              <a:rPr lang="en-US" sz="1200" dirty="0">
                <a:latin typeface="Arial"/>
                <a:cs typeface="Arial"/>
              </a:rPr>
              <a:t>: </a:t>
            </a:r>
            <a:r>
              <a:rPr lang="en-US" sz="1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http://www.snapsurveys.com/blog/wp-content/uploads/2011/08/target-population.jpg </a:t>
            </a:r>
            <a:r>
              <a:rPr lang="en-US" sz="12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endParaRPr lang="en-US" sz="1200" spc="-5" dirty="0" smtClean="0">
              <a:solidFill>
                <a:srgbClr val="009999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latin typeface="Arial"/>
                <a:cs typeface="Arial"/>
              </a:rPr>
              <a:t>Last </a:t>
            </a:r>
            <a:r>
              <a:rPr lang="en-US" sz="1200" dirty="0">
                <a:latin typeface="Arial"/>
                <a:cs typeface="Arial"/>
              </a:rPr>
              <a:t>accessed: October 7,</a:t>
            </a:r>
            <a:r>
              <a:rPr lang="en-US" sz="1200" spc="-10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2014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7"/>
          <p:cNvSpPr/>
          <p:nvPr/>
        </p:nvSpPr>
        <p:spPr>
          <a:xfrm>
            <a:off x="1138184" y="1641835"/>
            <a:ext cx="6841503" cy="3052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4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 and Median need not be in the dataset but </a:t>
            </a:r>
            <a:r>
              <a:rPr lang="en-US" dirty="0" smtClean="0"/>
              <a:t>Mode </a:t>
            </a:r>
            <a:r>
              <a:rPr lang="en-US" dirty="0"/>
              <a:t>has to be in it.</a:t>
            </a:r>
          </a:p>
          <a:p>
            <a:pPr marL="0" indent="0">
              <a:buNone/>
            </a:pPr>
            <a:r>
              <a:rPr lang="en-US" dirty="0"/>
              <a:t>Mode is also the only central-tendency statistic that </a:t>
            </a:r>
            <a:r>
              <a:rPr lang="en-US" dirty="0" smtClean="0"/>
              <a:t>works </a:t>
            </a:r>
            <a:r>
              <a:rPr lang="en-US" dirty="0"/>
              <a:t>with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1237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 Tendencies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95547"/>
              </p:ext>
            </p:extLst>
          </p:nvPr>
        </p:nvGraphicFramePr>
        <p:xfrm>
          <a:off x="158750" y="1281113"/>
          <a:ext cx="8799513" cy="494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reeform 7"/>
          <p:cNvSpPr/>
          <p:nvPr/>
        </p:nvSpPr>
        <p:spPr>
          <a:xfrm>
            <a:off x="980661" y="3735663"/>
            <a:ext cx="7129669" cy="1697728"/>
          </a:xfrm>
          <a:custGeom>
            <a:avLst/>
            <a:gdLst>
              <a:gd name="connsiteX0" fmla="*/ 0 w 6785113"/>
              <a:gd name="connsiteY0" fmla="*/ 1657973 h 1657973"/>
              <a:gd name="connsiteX1" fmla="*/ 583096 w 6785113"/>
              <a:gd name="connsiteY1" fmla="*/ 1273660 h 1657973"/>
              <a:gd name="connsiteX2" fmla="*/ 1113182 w 6785113"/>
              <a:gd name="connsiteY2" fmla="*/ 425521 h 1657973"/>
              <a:gd name="connsiteX3" fmla="*/ 1656522 w 6785113"/>
              <a:gd name="connsiteY3" fmla="*/ 1451 h 1657973"/>
              <a:gd name="connsiteX4" fmla="*/ 2504661 w 6785113"/>
              <a:gd name="connsiteY4" fmla="*/ 558042 h 1657973"/>
              <a:gd name="connsiteX5" fmla="*/ 3631096 w 6785113"/>
              <a:gd name="connsiteY5" fmla="*/ 1048373 h 1657973"/>
              <a:gd name="connsiteX6" fmla="*/ 5857461 w 6785113"/>
              <a:gd name="connsiteY6" fmla="*/ 1485695 h 1657973"/>
              <a:gd name="connsiteX7" fmla="*/ 6785113 w 6785113"/>
              <a:gd name="connsiteY7" fmla="*/ 1525451 h 1657973"/>
              <a:gd name="connsiteX0" fmla="*/ 0 w 7169426"/>
              <a:gd name="connsiteY0" fmla="*/ 1657973 h 1657973"/>
              <a:gd name="connsiteX1" fmla="*/ 583096 w 7169426"/>
              <a:gd name="connsiteY1" fmla="*/ 1273660 h 1657973"/>
              <a:gd name="connsiteX2" fmla="*/ 1113182 w 7169426"/>
              <a:gd name="connsiteY2" fmla="*/ 425521 h 1657973"/>
              <a:gd name="connsiteX3" fmla="*/ 1656522 w 7169426"/>
              <a:gd name="connsiteY3" fmla="*/ 1451 h 1657973"/>
              <a:gd name="connsiteX4" fmla="*/ 2504661 w 7169426"/>
              <a:gd name="connsiteY4" fmla="*/ 558042 h 1657973"/>
              <a:gd name="connsiteX5" fmla="*/ 3631096 w 7169426"/>
              <a:gd name="connsiteY5" fmla="*/ 1048373 h 1657973"/>
              <a:gd name="connsiteX6" fmla="*/ 5857461 w 7169426"/>
              <a:gd name="connsiteY6" fmla="*/ 1485695 h 1657973"/>
              <a:gd name="connsiteX7" fmla="*/ 7169426 w 7169426"/>
              <a:gd name="connsiteY7" fmla="*/ 1644720 h 1657973"/>
              <a:gd name="connsiteX0" fmla="*/ 0 w 7129669"/>
              <a:gd name="connsiteY0" fmla="*/ 1657973 h 1699848"/>
              <a:gd name="connsiteX1" fmla="*/ 583096 w 7129669"/>
              <a:gd name="connsiteY1" fmla="*/ 1273660 h 1699848"/>
              <a:gd name="connsiteX2" fmla="*/ 1113182 w 7129669"/>
              <a:gd name="connsiteY2" fmla="*/ 425521 h 1699848"/>
              <a:gd name="connsiteX3" fmla="*/ 1656522 w 7129669"/>
              <a:gd name="connsiteY3" fmla="*/ 1451 h 1699848"/>
              <a:gd name="connsiteX4" fmla="*/ 2504661 w 7129669"/>
              <a:gd name="connsiteY4" fmla="*/ 558042 h 1699848"/>
              <a:gd name="connsiteX5" fmla="*/ 3631096 w 7129669"/>
              <a:gd name="connsiteY5" fmla="*/ 1048373 h 1699848"/>
              <a:gd name="connsiteX6" fmla="*/ 5857461 w 7129669"/>
              <a:gd name="connsiteY6" fmla="*/ 1485695 h 1699848"/>
              <a:gd name="connsiteX7" fmla="*/ 7129669 w 7129669"/>
              <a:gd name="connsiteY7" fmla="*/ 1697728 h 169984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  <a:gd name="connsiteX0" fmla="*/ 0 w 7129669"/>
              <a:gd name="connsiteY0" fmla="*/ 1657973 h 1697728"/>
              <a:gd name="connsiteX1" fmla="*/ 583096 w 7129669"/>
              <a:gd name="connsiteY1" fmla="*/ 1273660 h 1697728"/>
              <a:gd name="connsiteX2" fmla="*/ 1113182 w 7129669"/>
              <a:gd name="connsiteY2" fmla="*/ 425521 h 1697728"/>
              <a:gd name="connsiteX3" fmla="*/ 1656522 w 7129669"/>
              <a:gd name="connsiteY3" fmla="*/ 1451 h 1697728"/>
              <a:gd name="connsiteX4" fmla="*/ 2504661 w 7129669"/>
              <a:gd name="connsiteY4" fmla="*/ 558042 h 1697728"/>
              <a:gd name="connsiteX5" fmla="*/ 3631096 w 7129669"/>
              <a:gd name="connsiteY5" fmla="*/ 1048373 h 1697728"/>
              <a:gd name="connsiteX6" fmla="*/ 5857461 w 7129669"/>
              <a:gd name="connsiteY6" fmla="*/ 1485695 h 1697728"/>
              <a:gd name="connsiteX7" fmla="*/ 7129669 w 7129669"/>
              <a:gd name="connsiteY7" fmla="*/ 1697728 h 16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9669" h="1697728">
                <a:moveTo>
                  <a:pt x="0" y="1657973"/>
                </a:moveTo>
                <a:cubicBezTo>
                  <a:pt x="198783" y="1568521"/>
                  <a:pt x="397566" y="1479069"/>
                  <a:pt x="583096" y="1273660"/>
                </a:cubicBezTo>
                <a:cubicBezTo>
                  <a:pt x="768626" y="1068251"/>
                  <a:pt x="934278" y="637556"/>
                  <a:pt x="1113182" y="425521"/>
                </a:cubicBezTo>
                <a:cubicBezTo>
                  <a:pt x="1292086" y="213486"/>
                  <a:pt x="1424609" y="-20636"/>
                  <a:pt x="1656522" y="1451"/>
                </a:cubicBezTo>
                <a:cubicBezTo>
                  <a:pt x="1888435" y="23538"/>
                  <a:pt x="2175565" y="383555"/>
                  <a:pt x="2504661" y="558042"/>
                </a:cubicBezTo>
                <a:cubicBezTo>
                  <a:pt x="2833757" y="732529"/>
                  <a:pt x="3072296" y="893764"/>
                  <a:pt x="3631096" y="1048373"/>
                </a:cubicBezTo>
                <a:cubicBezTo>
                  <a:pt x="4189896" y="1202982"/>
                  <a:pt x="5274366" y="1377469"/>
                  <a:pt x="5857461" y="1485695"/>
                </a:cubicBezTo>
                <a:cubicBezTo>
                  <a:pt x="6440556" y="1593921"/>
                  <a:pt x="6915424" y="1677849"/>
                  <a:pt x="7129669" y="1697728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82216"/>
              </p:ext>
            </p:extLst>
          </p:nvPr>
        </p:nvGraphicFramePr>
        <p:xfrm>
          <a:off x="656678" y="1675366"/>
          <a:ext cx="7453652" cy="112256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07488"/>
                <a:gridCol w="773865"/>
                <a:gridCol w="944117"/>
                <a:gridCol w="801354"/>
                <a:gridCol w="931707"/>
                <a:gridCol w="931707"/>
                <a:gridCol w="931707"/>
                <a:gridCol w="931707"/>
              </a:tblGrid>
              <a:tr h="53391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/>
                        <a:t>Age</a:t>
                      </a:r>
                      <a:r>
                        <a:rPr sz="1800" spc="30" dirty="0"/>
                        <a:t> </a:t>
                      </a:r>
                      <a:r>
                        <a:rPr sz="1800" spc="-10" dirty="0"/>
                        <a:t>(years)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/>
                        <a:t>13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/>
                        <a:t>15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/>
                        <a:t>17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/>
                        <a:t>18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19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25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90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</a:tr>
              <a:tr h="53391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/>
                        <a:t>Frequency,</a:t>
                      </a:r>
                      <a:r>
                        <a:rPr sz="1800" spc="25" dirty="0"/>
                        <a:t> </a:t>
                      </a:r>
                      <a:r>
                        <a:rPr sz="1800" dirty="0"/>
                        <a:t>f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/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/>
                        <a:t>6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/>
                        <a:t>5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dirty="0" smtClean="0"/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4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smtClean="0"/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57395" y="3029803"/>
                <a:ext cx="15012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Mean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Median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95" y="3029803"/>
                <a:ext cx="1501254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3239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21373" y="4544705"/>
            <a:ext cx="122830" cy="9159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3293" y="3709950"/>
            <a:ext cx="98947" cy="1723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5110" y="3953133"/>
            <a:ext cx="107650" cy="14802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3882788" y="3709950"/>
            <a:ext cx="559672" cy="834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19191" y="3366331"/>
                <a:ext cx="150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Mean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91" y="3366331"/>
                <a:ext cx="15012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4241" y="3146476"/>
                <a:ext cx="150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41" y="3146476"/>
                <a:ext cx="15012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2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2982756" y="3491468"/>
            <a:ext cx="588643" cy="6030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54367" y="2987384"/>
                <a:ext cx="150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67" y="2987384"/>
                <a:ext cx="15012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6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1781526" y="3332376"/>
            <a:ext cx="851241" cy="377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4" grpId="0" animBg="1"/>
      <p:bldP spid="15" grpId="0" animBg="1"/>
      <p:bldP spid="16" grpId="0" animBg="1"/>
      <p:bldP spid="19" grpId="0"/>
      <p:bldP spid="20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095" y="1362999"/>
            <a:ext cx="2880516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management of Good Heart Inc. wants to give all </a:t>
            </a:r>
            <a:r>
              <a:rPr lang="en-US" dirty="0" smtClean="0"/>
              <a:t>its </a:t>
            </a:r>
            <a:r>
              <a:rPr lang="en-US" dirty="0"/>
              <a:t>employees a raise.  They are unable to decide if </a:t>
            </a:r>
            <a:r>
              <a:rPr lang="en-US" dirty="0" smtClean="0"/>
              <a:t>they </a:t>
            </a:r>
            <a:r>
              <a:rPr lang="en-US" dirty="0"/>
              <a:t>should give a straight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r>
              <a:rPr lang="en-US" dirty="0"/>
              <a:t>2000 to everyone or </a:t>
            </a:r>
            <a:r>
              <a:rPr lang="en-US" dirty="0" smtClean="0"/>
              <a:t>to increase </a:t>
            </a:r>
            <a:r>
              <a:rPr lang="en-US" dirty="0"/>
              <a:t>salaries by 10% across the board.  The </a:t>
            </a:r>
            <a:r>
              <a:rPr lang="en-US" dirty="0" smtClean="0"/>
              <a:t>mean salary </a:t>
            </a:r>
            <a:r>
              <a:rPr lang="en-US" dirty="0"/>
              <a:t>is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r>
              <a:rPr lang="en-US" dirty="0"/>
              <a:t>50,000, the median is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r>
              <a:rPr lang="en-US" dirty="0"/>
              <a:t>20,000 and </a:t>
            </a:r>
            <a:r>
              <a:rPr lang="en-US" dirty="0" smtClean="0"/>
              <a:t>the mode </a:t>
            </a:r>
            <a:r>
              <a:rPr lang="en-US" dirty="0"/>
              <a:t>is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r>
              <a:rPr lang="en-US" dirty="0"/>
              <a:t>10,000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How do these central tendencies change in both </a:t>
            </a:r>
            <a:r>
              <a:rPr lang="en-US" dirty="0" smtClean="0"/>
              <a:t>cases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5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4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Measuring Variability and Spread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Range, Variance,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 to differentiate between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59285" indent="-258959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is quite often, the average only gives part of the picture.</a:t>
            </a:r>
            <a:endParaRPr lang="en-IN" sz="3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59285" indent="-258959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Averages give us a way of determining where the </a:t>
            </a:r>
            <a:r>
              <a:rPr lang="en-IN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centre </a:t>
            </a:r>
            <a:r>
              <a:rPr lang="en-IN" sz="3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 a set of data is, but they don’t tell us how the data varies.</a:t>
            </a:r>
            <a:endParaRPr lang="en-IN" sz="3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2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“The range tells us over how many numbers the data extends, a bit like measuring its width.”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range is a way of measuring how spread out a set of values are. It’s given by Upper bound - Lower bound where the upper bound is the highest value, and the lower bound the lowest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0" indent="0"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9" y="2846710"/>
            <a:ext cx="6636481" cy="1491863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1097818" y="4338573"/>
            <a:ext cx="7042881" cy="1526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5" tIns="40817" rIns="81635" bIns="40817"/>
          <a:lstStyle/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Range = upper bound - lower 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bound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=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10 -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       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= 9      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so, the range is 9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0147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57885717"/>
              </p:ext>
            </p:extLst>
          </p:nvPr>
        </p:nvGraphicFramePr>
        <p:xfrm>
          <a:off x="863600" y="1270000"/>
          <a:ext cx="77597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reeform 6"/>
          <p:cNvSpPr/>
          <p:nvPr/>
        </p:nvSpPr>
        <p:spPr>
          <a:xfrm>
            <a:off x="1244600" y="2145670"/>
            <a:ext cx="7010400" cy="1816730"/>
          </a:xfrm>
          <a:custGeom>
            <a:avLst/>
            <a:gdLst>
              <a:gd name="connsiteX0" fmla="*/ 0 w 7010400"/>
              <a:gd name="connsiteY0" fmla="*/ 1821313 h 1821313"/>
              <a:gd name="connsiteX1" fmla="*/ 406400 w 7010400"/>
              <a:gd name="connsiteY1" fmla="*/ 1199013 h 1821313"/>
              <a:gd name="connsiteX2" fmla="*/ 698500 w 7010400"/>
              <a:gd name="connsiteY2" fmla="*/ 830713 h 1821313"/>
              <a:gd name="connsiteX3" fmla="*/ 1371600 w 7010400"/>
              <a:gd name="connsiteY3" fmla="*/ 398913 h 1821313"/>
              <a:gd name="connsiteX4" fmla="*/ 1981200 w 7010400"/>
              <a:gd name="connsiteY4" fmla="*/ 5213 h 1821313"/>
              <a:gd name="connsiteX5" fmla="*/ 3568700 w 7010400"/>
              <a:gd name="connsiteY5" fmla="*/ 691013 h 1821313"/>
              <a:gd name="connsiteX6" fmla="*/ 5334000 w 7010400"/>
              <a:gd name="connsiteY6" fmla="*/ 1389513 h 1821313"/>
              <a:gd name="connsiteX7" fmla="*/ 7010400 w 7010400"/>
              <a:gd name="connsiteY7" fmla="*/ 1681613 h 1821313"/>
              <a:gd name="connsiteX0" fmla="*/ 0 w 7010400"/>
              <a:gd name="connsiteY0" fmla="*/ 1826926 h 1826926"/>
              <a:gd name="connsiteX1" fmla="*/ 406400 w 7010400"/>
              <a:gd name="connsiteY1" fmla="*/ 1204626 h 1826926"/>
              <a:gd name="connsiteX2" fmla="*/ 698500 w 7010400"/>
              <a:gd name="connsiteY2" fmla="*/ 836326 h 1826926"/>
              <a:gd name="connsiteX3" fmla="*/ 1193800 w 7010400"/>
              <a:gd name="connsiteY3" fmla="*/ 315626 h 1826926"/>
              <a:gd name="connsiteX4" fmla="*/ 1981200 w 7010400"/>
              <a:gd name="connsiteY4" fmla="*/ 10826 h 1826926"/>
              <a:gd name="connsiteX5" fmla="*/ 3568700 w 7010400"/>
              <a:gd name="connsiteY5" fmla="*/ 696626 h 1826926"/>
              <a:gd name="connsiteX6" fmla="*/ 5334000 w 7010400"/>
              <a:gd name="connsiteY6" fmla="*/ 1395126 h 1826926"/>
              <a:gd name="connsiteX7" fmla="*/ 7010400 w 7010400"/>
              <a:gd name="connsiteY7" fmla="*/ 1687226 h 1826926"/>
              <a:gd name="connsiteX0" fmla="*/ 0 w 7010400"/>
              <a:gd name="connsiteY0" fmla="*/ 1826926 h 1826926"/>
              <a:gd name="connsiteX1" fmla="*/ 406400 w 7010400"/>
              <a:gd name="connsiteY1" fmla="*/ 1204626 h 1826926"/>
              <a:gd name="connsiteX2" fmla="*/ 698500 w 7010400"/>
              <a:gd name="connsiteY2" fmla="*/ 836326 h 1826926"/>
              <a:gd name="connsiteX3" fmla="*/ 1193800 w 7010400"/>
              <a:gd name="connsiteY3" fmla="*/ 315626 h 1826926"/>
              <a:gd name="connsiteX4" fmla="*/ 1981200 w 7010400"/>
              <a:gd name="connsiteY4" fmla="*/ 10826 h 1826926"/>
              <a:gd name="connsiteX5" fmla="*/ 3568700 w 7010400"/>
              <a:gd name="connsiteY5" fmla="*/ 696626 h 1826926"/>
              <a:gd name="connsiteX6" fmla="*/ 5334000 w 7010400"/>
              <a:gd name="connsiteY6" fmla="*/ 1395126 h 1826926"/>
              <a:gd name="connsiteX7" fmla="*/ 7010400 w 7010400"/>
              <a:gd name="connsiteY7" fmla="*/ 1687226 h 1826926"/>
              <a:gd name="connsiteX0" fmla="*/ 0 w 7010400"/>
              <a:gd name="connsiteY0" fmla="*/ 1826926 h 1826926"/>
              <a:gd name="connsiteX1" fmla="*/ 406400 w 7010400"/>
              <a:gd name="connsiteY1" fmla="*/ 1204626 h 1826926"/>
              <a:gd name="connsiteX2" fmla="*/ 698500 w 7010400"/>
              <a:gd name="connsiteY2" fmla="*/ 836326 h 1826926"/>
              <a:gd name="connsiteX3" fmla="*/ 1193800 w 7010400"/>
              <a:gd name="connsiteY3" fmla="*/ 315626 h 1826926"/>
              <a:gd name="connsiteX4" fmla="*/ 1981200 w 7010400"/>
              <a:gd name="connsiteY4" fmla="*/ 10826 h 1826926"/>
              <a:gd name="connsiteX5" fmla="*/ 3568700 w 7010400"/>
              <a:gd name="connsiteY5" fmla="*/ 696626 h 1826926"/>
              <a:gd name="connsiteX6" fmla="*/ 5334000 w 7010400"/>
              <a:gd name="connsiteY6" fmla="*/ 1395126 h 1826926"/>
              <a:gd name="connsiteX7" fmla="*/ 7010400 w 7010400"/>
              <a:gd name="connsiteY7" fmla="*/ 1687226 h 1826926"/>
              <a:gd name="connsiteX0" fmla="*/ 0 w 7010400"/>
              <a:gd name="connsiteY0" fmla="*/ 1826926 h 1826926"/>
              <a:gd name="connsiteX1" fmla="*/ 406400 w 7010400"/>
              <a:gd name="connsiteY1" fmla="*/ 1204626 h 1826926"/>
              <a:gd name="connsiteX2" fmla="*/ 698500 w 7010400"/>
              <a:gd name="connsiteY2" fmla="*/ 836326 h 1826926"/>
              <a:gd name="connsiteX3" fmla="*/ 1193800 w 7010400"/>
              <a:gd name="connsiteY3" fmla="*/ 315626 h 1826926"/>
              <a:gd name="connsiteX4" fmla="*/ 1981200 w 7010400"/>
              <a:gd name="connsiteY4" fmla="*/ 10826 h 1826926"/>
              <a:gd name="connsiteX5" fmla="*/ 3568700 w 7010400"/>
              <a:gd name="connsiteY5" fmla="*/ 696626 h 1826926"/>
              <a:gd name="connsiteX6" fmla="*/ 5334000 w 7010400"/>
              <a:gd name="connsiteY6" fmla="*/ 1395126 h 1826926"/>
              <a:gd name="connsiteX7" fmla="*/ 7010400 w 7010400"/>
              <a:gd name="connsiteY7" fmla="*/ 1687226 h 1826926"/>
              <a:gd name="connsiteX0" fmla="*/ 0 w 7010400"/>
              <a:gd name="connsiteY0" fmla="*/ 1826926 h 1826926"/>
              <a:gd name="connsiteX1" fmla="*/ 469900 w 7010400"/>
              <a:gd name="connsiteY1" fmla="*/ 1230026 h 1826926"/>
              <a:gd name="connsiteX2" fmla="*/ 698500 w 7010400"/>
              <a:gd name="connsiteY2" fmla="*/ 836326 h 1826926"/>
              <a:gd name="connsiteX3" fmla="*/ 1193800 w 7010400"/>
              <a:gd name="connsiteY3" fmla="*/ 315626 h 1826926"/>
              <a:gd name="connsiteX4" fmla="*/ 1981200 w 7010400"/>
              <a:gd name="connsiteY4" fmla="*/ 10826 h 1826926"/>
              <a:gd name="connsiteX5" fmla="*/ 3568700 w 7010400"/>
              <a:gd name="connsiteY5" fmla="*/ 696626 h 1826926"/>
              <a:gd name="connsiteX6" fmla="*/ 5334000 w 7010400"/>
              <a:gd name="connsiteY6" fmla="*/ 1395126 h 1826926"/>
              <a:gd name="connsiteX7" fmla="*/ 7010400 w 7010400"/>
              <a:gd name="connsiteY7" fmla="*/ 1687226 h 1826926"/>
              <a:gd name="connsiteX0" fmla="*/ 0 w 7010400"/>
              <a:gd name="connsiteY0" fmla="*/ 1826344 h 1826344"/>
              <a:gd name="connsiteX1" fmla="*/ 469900 w 7010400"/>
              <a:gd name="connsiteY1" fmla="*/ 1229444 h 1826344"/>
              <a:gd name="connsiteX2" fmla="*/ 774700 w 7010400"/>
              <a:gd name="connsiteY2" fmla="*/ 734144 h 1826344"/>
              <a:gd name="connsiteX3" fmla="*/ 1193800 w 7010400"/>
              <a:gd name="connsiteY3" fmla="*/ 315044 h 1826344"/>
              <a:gd name="connsiteX4" fmla="*/ 1981200 w 7010400"/>
              <a:gd name="connsiteY4" fmla="*/ 10244 h 1826344"/>
              <a:gd name="connsiteX5" fmla="*/ 3568700 w 7010400"/>
              <a:gd name="connsiteY5" fmla="*/ 696044 h 1826344"/>
              <a:gd name="connsiteX6" fmla="*/ 5334000 w 7010400"/>
              <a:gd name="connsiteY6" fmla="*/ 1394544 h 1826344"/>
              <a:gd name="connsiteX7" fmla="*/ 7010400 w 7010400"/>
              <a:gd name="connsiteY7" fmla="*/ 1686644 h 1826344"/>
              <a:gd name="connsiteX0" fmla="*/ 0 w 7010400"/>
              <a:gd name="connsiteY0" fmla="*/ 1826413 h 1826413"/>
              <a:gd name="connsiteX1" fmla="*/ 469900 w 7010400"/>
              <a:gd name="connsiteY1" fmla="*/ 1229513 h 1826413"/>
              <a:gd name="connsiteX2" fmla="*/ 889000 w 7010400"/>
              <a:gd name="connsiteY2" fmla="*/ 746913 h 1826413"/>
              <a:gd name="connsiteX3" fmla="*/ 1193800 w 7010400"/>
              <a:gd name="connsiteY3" fmla="*/ 315113 h 1826413"/>
              <a:gd name="connsiteX4" fmla="*/ 1981200 w 7010400"/>
              <a:gd name="connsiteY4" fmla="*/ 10313 h 1826413"/>
              <a:gd name="connsiteX5" fmla="*/ 3568700 w 7010400"/>
              <a:gd name="connsiteY5" fmla="*/ 696113 h 1826413"/>
              <a:gd name="connsiteX6" fmla="*/ 5334000 w 7010400"/>
              <a:gd name="connsiteY6" fmla="*/ 1394613 h 1826413"/>
              <a:gd name="connsiteX7" fmla="*/ 7010400 w 7010400"/>
              <a:gd name="connsiteY7" fmla="*/ 1686713 h 1826413"/>
              <a:gd name="connsiteX0" fmla="*/ 0 w 7010400"/>
              <a:gd name="connsiteY0" fmla="*/ 1826413 h 1826413"/>
              <a:gd name="connsiteX1" fmla="*/ 469900 w 7010400"/>
              <a:gd name="connsiteY1" fmla="*/ 1229513 h 1826413"/>
              <a:gd name="connsiteX2" fmla="*/ 889000 w 7010400"/>
              <a:gd name="connsiteY2" fmla="*/ 746913 h 1826413"/>
              <a:gd name="connsiteX3" fmla="*/ 1193800 w 7010400"/>
              <a:gd name="connsiteY3" fmla="*/ 315113 h 1826413"/>
              <a:gd name="connsiteX4" fmla="*/ 1981200 w 7010400"/>
              <a:gd name="connsiteY4" fmla="*/ 10313 h 1826413"/>
              <a:gd name="connsiteX5" fmla="*/ 3568700 w 7010400"/>
              <a:gd name="connsiteY5" fmla="*/ 696113 h 1826413"/>
              <a:gd name="connsiteX6" fmla="*/ 5334000 w 7010400"/>
              <a:gd name="connsiteY6" fmla="*/ 1394613 h 1826413"/>
              <a:gd name="connsiteX7" fmla="*/ 7010400 w 7010400"/>
              <a:gd name="connsiteY7" fmla="*/ 1686713 h 1826413"/>
              <a:gd name="connsiteX0" fmla="*/ 0 w 7010400"/>
              <a:gd name="connsiteY0" fmla="*/ 1823763 h 1823763"/>
              <a:gd name="connsiteX1" fmla="*/ 469900 w 7010400"/>
              <a:gd name="connsiteY1" fmla="*/ 1226863 h 1823763"/>
              <a:gd name="connsiteX2" fmla="*/ 889000 w 7010400"/>
              <a:gd name="connsiteY2" fmla="*/ 744263 h 1823763"/>
              <a:gd name="connsiteX3" fmla="*/ 1333500 w 7010400"/>
              <a:gd name="connsiteY3" fmla="*/ 350563 h 1823763"/>
              <a:gd name="connsiteX4" fmla="*/ 1981200 w 7010400"/>
              <a:gd name="connsiteY4" fmla="*/ 7663 h 1823763"/>
              <a:gd name="connsiteX5" fmla="*/ 3568700 w 7010400"/>
              <a:gd name="connsiteY5" fmla="*/ 693463 h 1823763"/>
              <a:gd name="connsiteX6" fmla="*/ 5334000 w 7010400"/>
              <a:gd name="connsiteY6" fmla="*/ 1391963 h 1823763"/>
              <a:gd name="connsiteX7" fmla="*/ 7010400 w 7010400"/>
              <a:gd name="connsiteY7" fmla="*/ 1684063 h 1823763"/>
              <a:gd name="connsiteX0" fmla="*/ 0 w 7010400"/>
              <a:gd name="connsiteY0" fmla="*/ 1827451 h 1827451"/>
              <a:gd name="connsiteX1" fmla="*/ 469900 w 7010400"/>
              <a:gd name="connsiteY1" fmla="*/ 1230551 h 1827451"/>
              <a:gd name="connsiteX2" fmla="*/ 889000 w 7010400"/>
              <a:gd name="connsiteY2" fmla="*/ 747951 h 1827451"/>
              <a:gd name="connsiteX3" fmla="*/ 1333500 w 7010400"/>
              <a:gd name="connsiteY3" fmla="*/ 303451 h 1827451"/>
              <a:gd name="connsiteX4" fmla="*/ 1981200 w 7010400"/>
              <a:gd name="connsiteY4" fmla="*/ 11351 h 1827451"/>
              <a:gd name="connsiteX5" fmla="*/ 3568700 w 7010400"/>
              <a:gd name="connsiteY5" fmla="*/ 697151 h 1827451"/>
              <a:gd name="connsiteX6" fmla="*/ 5334000 w 7010400"/>
              <a:gd name="connsiteY6" fmla="*/ 1395651 h 1827451"/>
              <a:gd name="connsiteX7" fmla="*/ 7010400 w 7010400"/>
              <a:gd name="connsiteY7" fmla="*/ 1687751 h 1827451"/>
              <a:gd name="connsiteX0" fmla="*/ 0 w 7010400"/>
              <a:gd name="connsiteY0" fmla="*/ 1826996 h 1826996"/>
              <a:gd name="connsiteX1" fmla="*/ 469900 w 7010400"/>
              <a:gd name="connsiteY1" fmla="*/ 1230096 h 1826996"/>
              <a:gd name="connsiteX2" fmla="*/ 889000 w 7010400"/>
              <a:gd name="connsiteY2" fmla="*/ 747496 h 1826996"/>
              <a:gd name="connsiteX3" fmla="*/ 1333500 w 7010400"/>
              <a:gd name="connsiteY3" fmla="*/ 302996 h 1826996"/>
              <a:gd name="connsiteX4" fmla="*/ 1981200 w 7010400"/>
              <a:gd name="connsiteY4" fmla="*/ 10896 h 1826996"/>
              <a:gd name="connsiteX5" fmla="*/ 3568700 w 7010400"/>
              <a:gd name="connsiteY5" fmla="*/ 696696 h 1826996"/>
              <a:gd name="connsiteX6" fmla="*/ 5334000 w 7010400"/>
              <a:gd name="connsiteY6" fmla="*/ 1395196 h 1826996"/>
              <a:gd name="connsiteX7" fmla="*/ 7010400 w 7010400"/>
              <a:gd name="connsiteY7" fmla="*/ 1687296 h 1826996"/>
              <a:gd name="connsiteX0" fmla="*/ 0 w 7010400"/>
              <a:gd name="connsiteY0" fmla="*/ 1816730 h 1816730"/>
              <a:gd name="connsiteX1" fmla="*/ 469900 w 7010400"/>
              <a:gd name="connsiteY1" fmla="*/ 1219830 h 1816730"/>
              <a:gd name="connsiteX2" fmla="*/ 889000 w 7010400"/>
              <a:gd name="connsiteY2" fmla="*/ 737230 h 1816730"/>
              <a:gd name="connsiteX3" fmla="*/ 1333500 w 7010400"/>
              <a:gd name="connsiteY3" fmla="*/ 292730 h 1816730"/>
              <a:gd name="connsiteX4" fmla="*/ 1981200 w 7010400"/>
              <a:gd name="connsiteY4" fmla="*/ 630 h 1816730"/>
              <a:gd name="connsiteX5" fmla="*/ 2641600 w 7010400"/>
              <a:gd name="connsiteY5" fmla="*/ 229230 h 1816730"/>
              <a:gd name="connsiteX6" fmla="*/ 3568700 w 7010400"/>
              <a:gd name="connsiteY6" fmla="*/ 686430 h 1816730"/>
              <a:gd name="connsiteX7" fmla="*/ 5334000 w 7010400"/>
              <a:gd name="connsiteY7" fmla="*/ 1384930 h 1816730"/>
              <a:gd name="connsiteX8" fmla="*/ 7010400 w 7010400"/>
              <a:gd name="connsiteY8" fmla="*/ 1677030 h 181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0400" h="1816730">
                <a:moveTo>
                  <a:pt x="0" y="1816730"/>
                </a:moveTo>
                <a:cubicBezTo>
                  <a:pt x="144991" y="1588130"/>
                  <a:pt x="321733" y="1399747"/>
                  <a:pt x="469900" y="1219830"/>
                </a:cubicBezTo>
                <a:cubicBezTo>
                  <a:pt x="618067" y="1039913"/>
                  <a:pt x="745067" y="891747"/>
                  <a:pt x="889000" y="737230"/>
                </a:cubicBezTo>
                <a:cubicBezTo>
                  <a:pt x="1032933" y="582713"/>
                  <a:pt x="1145613" y="406336"/>
                  <a:pt x="1333500" y="292730"/>
                </a:cubicBezTo>
                <a:cubicBezTo>
                  <a:pt x="1515533" y="182663"/>
                  <a:pt x="1763184" y="11213"/>
                  <a:pt x="1981200" y="630"/>
                </a:cubicBezTo>
                <a:cubicBezTo>
                  <a:pt x="2199216" y="-9953"/>
                  <a:pt x="2377017" y="114930"/>
                  <a:pt x="2641600" y="229230"/>
                </a:cubicBezTo>
                <a:cubicBezTo>
                  <a:pt x="2906183" y="343530"/>
                  <a:pt x="3119967" y="493813"/>
                  <a:pt x="3568700" y="686430"/>
                </a:cubicBezTo>
                <a:cubicBezTo>
                  <a:pt x="4017433" y="879047"/>
                  <a:pt x="4671483" y="1194430"/>
                  <a:pt x="5334000" y="1384930"/>
                </a:cubicBezTo>
                <a:cubicBezTo>
                  <a:pt x="5996517" y="1575430"/>
                  <a:pt x="6433608" y="1677030"/>
                  <a:pt x="7010400" y="1677030"/>
                </a:cubicBezTo>
              </a:path>
            </a:pathLst>
          </a:cu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Quartiles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will rescue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Quartiles of a set of data is a very similar process to finding the median.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65" y="2456643"/>
            <a:ext cx="5538819" cy="1486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1" y="3942879"/>
            <a:ext cx="8770517" cy="21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Census and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lang="en-US" b="1" spc="-5" dirty="0">
                <a:cs typeface="Times New Roman"/>
              </a:rPr>
              <a:t>Census: </a:t>
            </a:r>
            <a:r>
              <a:rPr lang="en-US" spc="-5" dirty="0">
                <a:cs typeface="Times New Roman"/>
              </a:rPr>
              <a:t>Gathering data </a:t>
            </a:r>
            <a:r>
              <a:rPr lang="en-US" dirty="0">
                <a:cs typeface="Times New Roman"/>
              </a:rPr>
              <a:t>from the </a:t>
            </a:r>
            <a:r>
              <a:rPr lang="en-US" spc="-5" dirty="0">
                <a:cs typeface="Times New Roman"/>
              </a:rPr>
              <a:t>whole </a:t>
            </a:r>
            <a:r>
              <a:rPr lang="en-US" b="1" dirty="0">
                <a:cs typeface="Times New Roman"/>
              </a:rPr>
              <a:t>population </a:t>
            </a:r>
            <a:r>
              <a:rPr lang="en-US" spc="-5" dirty="0">
                <a:cs typeface="Times New Roman"/>
              </a:rPr>
              <a:t>of interest.  </a:t>
            </a:r>
            <a:endParaRPr lang="en-US" spc="-5" dirty="0" smtClean="0">
              <a:cs typeface="Times New Roman"/>
            </a:endParaRPr>
          </a:p>
          <a:p>
            <a:pPr marL="241300" marR="5080" lvl="1" indent="0">
              <a:lnSpc>
                <a:spcPct val="120000"/>
              </a:lnSpc>
              <a:spcBef>
                <a:spcPts val="95"/>
              </a:spcBef>
              <a:buNone/>
            </a:pPr>
            <a:r>
              <a:rPr lang="en-US" sz="2800" dirty="0" smtClean="0">
                <a:cs typeface="Times New Roman"/>
              </a:rPr>
              <a:t>For </a:t>
            </a:r>
            <a:r>
              <a:rPr lang="en-US" sz="2800" spc="-5" dirty="0">
                <a:cs typeface="Times New Roman"/>
              </a:rPr>
              <a:t>example, elections, </a:t>
            </a:r>
            <a:r>
              <a:rPr lang="en-US" sz="2800" dirty="0">
                <a:cs typeface="Times New Roman"/>
              </a:rPr>
              <a:t>10-year </a:t>
            </a:r>
            <a:r>
              <a:rPr lang="en-US" sz="2800" spc="-5" dirty="0">
                <a:cs typeface="Times New Roman"/>
              </a:rPr>
              <a:t>census,</a:t>
            </a:r>
            <a:r>
              <a:rPr lang="en-US" sz="2800" spc="-35" dirty="0">
                <a:cs typeface="Times New Roman"/>
              </a:rPr>
              <a:t> </a:t>
            </a:r>
            <a:r>
              <a:rPr lang="en-US" sz="2800" spc="-5" dirty="0">
                <a:cs typeface="Times New Roman"/>
              </a:rPr>
              <a:t>etc.</a:t>
            </a:r>
            <a:endParaRPr lang="en-US" sz="2800" dirty="0"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dirty="0" smtClean="0">
              <a:cs typeface="Times New Roman"/>
            </a:endParaRPr>
          </a:p>
          <a:p>
            <a:pPr marL="0" indent="0">
              <a:spcBef>
                <a:spcPts val="50"/>
              </a:spcBef>
              <a:buNone/>
            </a:pPr>
            <a:endParaRPr lang="en-US" dirty="0">
              <a:cs typeface="Times New Roman"/>
            </a:endParaRPr>
          </a:p>
          <a:p>
            <a:pPr marL="12700" marR="742315"/>
            <a:r>
              <a:rPr lang="en-US" b="1" spc="-5" dirty="0">
                <a:cs typeface="Times New Roman"/>
              </a:rPr>
              <a:t>Survey: </a:t>
            </a:r>
            <a:r>
              <a:rPr lang="en-US" spc="-5" dirty="0">
                <a:cs typeface="Times New Roman"/>
              </a:rPr>
              <a:t>Gathering data from </a:t>
            </a:r>
            <a:r>
              <a:rPr lang="en-US" dirty="0">
                <a:cs typeface="Times New Roman"/>
              </a:rPr>
              <a:t>the </a:t>
            </a:r>
            <a:r>
              <a:rPr lang="en-US" b="1" spc="-5" dirty="0">
                <a:cs typeface="Times New Roman"/>
              </a:rPr>
              <a:t>sample </a:t>
            </a:r>
            <a:r>
              <a:rPr lang="en-US" spc="-5" dirty="0">
                <a:cs typeface="Times New Roman"/>
              </a:rPr>
              <a:t>in </a:t>
            </a:r>
            <a:r>
              <a:rPr lang="en-US" dirty="0">
                <a:cs typeface="Times New Roman"/>
              </a:rPr>
              <a:t>order </a:t>
            </a:r>
            <a:r>
              <a:rPr lang="en-US" spc="-5" dirty="0">
                <a:cs typeface="Times New Roman"/>
              </a:rPr>
              <a:t>to </a:t>
            </a:r>
            <a:r>
              <a:rPr lang="en-US" spc="-10" dirty="0">
                <a:cs typeface="Times New Roman"/>
              </a:rPr>
              <a:t>make  </a:t>
            </a:r>
            <a:r>
              <a:rPr lang="en-US" dirty="0">
                <a:cs typeface="Times New Roman"/>
              </a:rPr>
              <a:t>conclusions </a:t>
            </a:r>
            <a:r>
              <a:rPr lang="en-US" spc="-5" dirty="0">
                <a:cs typeface="Times New Roman"/>
              </a:rPr>
              <a:t>about the</a:t>
            </a:r>
            <a:r>
              <a:rPr lang="en-US" spc="-50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population.</a:t>
            </a:r>
          </a:p>
          <a:p>
            <a:pPr marL="0" marR="1500505" indent="0">
              <a:spcBef>
                <a:spcPts val="675"/>
              </a:spcBef>
              <a:buNone/>
            </a:pPr>
            <a:r>
              <a:rPr lang="en-US" spc="-5" dirty="0" smtClean="0">
                <a:cs typeface="Times New Roman"/>
              </a:rPr>
              <a:t> For </a:t>
            </a:r>
            <a:r>
              <a:rPr lang="en-US" spc="-5" dirty="0">
                <a:cs typeface="Times New Roman"/>
              </a:rPr>
              <a:t>example, </a:t>
            </a:r>
            <a:r>
              <a:rPr lang="en-US" dirty="0">
                <a:cs typeface="Times New Roman"/>
              </a:rPr>
              <a:t>opinion polls, </a:t>
            </a:r>
            <a:r>
              <a:rPr lang="en-US" spc="-5" dirty="0">
                <a:cs typeface="Times New Roman"/>
              </a:rPr>
              <a:t>quality </a:t>
            </a:r>
            <a:r>
              <a:rPr lang="en-US" spc="-5" dirty="0" smtClean="0">
                <a:cs typeface="Times New Roman"/>
              </a:rPr>
              <a:t>control checks</a:t>
            </a:r>
            <a:r>
              <a:rPr lang="en-US" spc="-65" dirty="0" smtClean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in  manufacturing </a:t>
            </a:r>
            <a:r>
              <a:rPr lang="en-US" dirty="0">
                <a:cs typeface="Times New Roman"/>
              </a:rPr>
              <a:t>units,</a:t>
            </a:r>
            <a:r>
              <a:rPr lang="en-US" spc="-20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etc.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Quartiles : division of the data set into 4 regions If </a:t>
                </a:r>
                <a:r>
                  <a:rPr lang="en-US" dirty="0"/>
                  <a:t>we have </a:t>
                </a:r>
                <a:r>
                  <a:rPr lang="en-US" i="1" dirty="0"/>
                  <a:t>n data-points then the Quartile boundaries are </a:t>
                </a:r>
                <a:r>
                  <a:rPr lang="en-US" dirty="0" smtClean="0"/>
                  <a:t>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Lower quartile (25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percentile, Q1)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Middle quartile = Median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th</a:t>
                </a:r>
              </a:p>
              <a:p>
                <a:pPr marL="0" indent="0">
                  <a:buNone/>
                </a:pPr>
                <a:r>
                  <a:rPr lang="en-US" dirty="0" smtClean="0"/>
                  <a:t>Upper quartile (75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percentile, Q3) =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Interquartile range, IQR = Q3 – Q1 (central 50% of data)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Percentile: divide the dataset into 100 regions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𝑝𝑡h</m:t>
                    </m:r>
                  </m:oMath>
                </a14:m>
                <a:r>
                  <a:rPr lang="en-US" dirty="0" smtClean="0"/>
                  <a:t> Percentile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Quatiles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8" y="2427896"/>
            <a:ext cx="803069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variance is a way of measuring spread, and it’s the average of the distance of values from the mean squared.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is a method of measuring spread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9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59204" indent="-259204"/>
                <a:r>
                  <a:rPr lang="en-US" dirty="0" smtClean="0"/>
                  <a:t>Standard deviation is a way of saying how far typical values are from the mean.</a:t>
                </a:r>
                <a:endParaRPr lang="en-US" dirty="0"/>
              </a:p>
              <a:p>
                <a:pPr marL="259204" indent="-259204"/>
                <a:r>
                  <a:rPr lang="en-US" dirty="0"/>
                  <a:t>The smaller the standard deviation, the closer values are to the mean. </a:t>
                </a:r>
              </a:p>
              <a:p>
                <a:pPr marL="259204" indent="-259204"/>
                <a:r>
                  <a:rPr lang="en-US" dirty="0"/>
                  <a:t>The smallest value the standard deviation can take is 0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method of measuring spread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 b="-4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68095"/>
              </p:ext>
            </p:extLst>
          </p:nvPr>
        </p:nvGraphicFramePr>
        <p:xfrm>
          <a:off x="395890" y="120650"/>
          <a:ext cx="8214710" cy="653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942"/>
                <a:gridCol w="1225068"/>
                <a:gridCol w="1524000"/>
                <a:gridCol w="2179758"/>
                <a:gridCol w="1642942"/>
              </a:tblGrid>
              <a:tr h="3203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Value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Mean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value- Mean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Z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Outlier ?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-2.26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-1.1037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-2.26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-1.1037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-2.26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-1.1037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-1.26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-0.6160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-1.26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-0.6160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-1.26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-0.6160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-1.26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-0.6160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-0.26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-0.6160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-0.26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-0.1283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-0.26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-0.1283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-0.26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-0.1283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-0.26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-0.1283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0.3593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0.3593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0.3593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0.3593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0.8470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2.74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0.8470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Not outlier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  <a:tr h="3203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10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3.26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7.74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3.28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82941" marR="82941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outlier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2941" marR="82941" marT="41471" marB="414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2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Check`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Basketball coach </a:t>
            </a:r>
            <a:r>
              <a:rPr lang="en-US" dirty="0" err="1"/>
              <a:t>Statson</a:t>
            </a:r>
            <a:r>
              <a:rPr lang="en-US" dirty="0"/>
              <a:t> is in a dilemma choosing </a:t>
            </a:r>
            <a:r>
              <a:rPr lang="en-US" dirty="0" smtClean="0"/>
              <a:t>between </a:t>
            </a:r>
            <a:r>
              <a:rPr lang="en-US" dirty="0"/>
              <a:t>3 players all having the same average scores.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10494"/>
              </p:ext>
            </p:extLst>
          </p:nvPr>
        </p:nvGraphicFramePr>
        <p:xfrm>
          <a:off x="357806" y="2324652"/>
          <a:ext cx="8110332" cy="101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500"/>
                <a:gridCol w="968266"/>
                <a:gridCol w="922732"/>
                <a:gridCol w="922731"/>
                <a:gridCol w="849884"/>
                <a:gridCol w="801320"/>
                <a:gridCol w="947015"/>
                <a:gridCol w="849884"/>
              </a:tblGrid>
              <a:tr h="647842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r>
                        <a:rPr lang="en-US" baseline="0" dirty="0" smtClean="0"/>
                        <a:t> Scored per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287541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Frequeny,f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71894"/>
              </p:ext>
            </p:extLst>
          </p:nvPr>
        </p:nvGraphicFramePr>
        <p:xfrm>
          <a:off x="377684" y="3537225"/>
          <a:ext cx="6313433" cy="101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500"/>
                <a:gridCol w="968266"/>
                <a:gridCol w="922732"/>
                <a:gridCol w="922731"/>
                <a:gridCol w="849884"/>
                <a:gridCol w="801320"/>
              </a:tblGrid>
              <a:tr h="647842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r>
                        <a:rPr lang="en-US" baseline="0" dirty="0" smtClean="0"/>
                        <a:t> Scored per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287541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Frequency,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0133"/>
              </p:ext>
            </p:extLst>
          </p:nvPr>
        </p:nvGraphicFramePr>
        <p:xfrm>
          <a:off x="332860" y="4998472"/>
          <a:ext cx="8058106" cy="101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66"/>
                <a:gridCol w="985639"/>
                <a:gridCol w="939288"/>
                <a:gridCol w="939287"/>
                <a:gridCol w="865132"/>
                <a:gridCol w="815698"/>
                <a:gridCol w="815698"/>
                <a:gridCol w="815698"/>
              </a:tblGrid>
              <a:tr h="647842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r>
                        <a:rPr lang="en-US" baseline="0" dirty="0" smtClean="0"/>
                        <a:t> Scored per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287541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Frequency,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-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9204" indent="-259204"/>
                <a:r>
                  <a:rPr lang="en-US" dirty="0"/>
                  <a:t>How far is any given data point from the mean ? (Distance)</a:t>
                </a:r>
              </a:p>
              <a:p>
                <a:pPr marL="673930" lvl="1" indent="-259204"/>
                <a:r>
                  <a:rPr lang="en-US" sz="2800" dirty="0"/>
                  <a:t>Z – score can help us </a:t>
                </a:r>
                <a:r>
                  <a:rPr lang="en-US" sz="2800" dirty="0" smtClean="0"/>
                  <a:t>answer</a:t>
                </a:r>
                <a:endParaRPr lang="en-US" sz="2800" dirty="0"/>
              </a:p>
              <a:p>
                <a:pPr marL="259204" indent="-259204"/>
                <a:r>
                  <a:rPr lang="en-US" dirty="0"/>
                  <a:t>How many standard deviation away (above and below) from the mean is a data point 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259204" indent="-259204"/>
                <a:r>
                  <a:rPr lang="en-US" dirty="0"/>
                  <a:t>Units for Z- score is “standard deviation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259204" indent="-259204"/>
                <a:r>
                  <a:rPr lang="en-US" dirty="0"/>
                  <a:t>Z – score is measure of distance from mean.</a:t>
                </a:r>
              </a:p>
              <a:p>
                <a:endParaRPr lang="en-US" sz="1633" dirty="0">
                  <a:latin typeface="Californian FB" panose="0207040306080B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6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6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62585" y="2097058"/>
            <a:ext cx="8070215" cy="130612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+mn-lt"/>
                <a:cs typeface="Times New Roman"/>
              </a:rPr>
              <a:t>Statistics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cs typeface="Times New Roman"/>
              </a:rPr>
              <a:t>is “A telescope that allows</a:t>
            </a:r>
            <a:r>
              <a:rPr lang="en-US" sz="2800" spc="-100" dirty="0" smtClean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cs typeface="Times New Roman"/>
              </a:rPr>
              <a:t>us  to study the large terrain and make it  accessible to </a:t>
            </a:r>
            <a:r>
              <a:rPr lang="en-US" sz="2800" spc="5" dirty="0" smtClean="0">
                <a:solidFill>
                  <a:srgbClr val="000000"/>
                </a:solidFill>
                <a:latin typeface="+mn-lt"/>
                <a:cs typeface="Times New Roman"/>
              </a:rPr>
              <a:t>our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cs typeface="Times New Roman"/>
              </a:rPr>
              <a:t>unaided</a:t>
            </a:r>
            <a:r>
              <a:rPr lang="en-US" sz="2800" spc="-114" dirty="0" smtClean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cs typeface="Times New Roman"/>
              </a:rPr>
              <a:t>vision”</a:t>
            </a:r>
            <a:endParaRPr lang="en-US" sz="280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Gathering – Sampling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Convenience Sampling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pc="-5" dirty="0" err="1">
                <a:cs typeface="Times New Roman"/>
              </a:rPr>
              <a:t>Eg</a:t>
            </a:r>
            <a:r>
              <a:rPr lang="en-US" spc="-5" dirty="0">
                <a:cs typeface="Times New Roman"/>
              </a:rPr>
              <a:t>: </a:t>
            </a:r>
            <a:r>
              <a:rPr lang="en-US" dirty="0">
                <a:cs typeface="Times New Roman"/>
              </a:rPr>
              <a:t>Online </a:t>
            </a:r>
            <a:r>
              <a:rPr lang="en-US" spc="-5" dirty="0">
                <a:cs typeface="Times New Roman"/>
              </a:rPr>
              <a:t>polls, </a:t>
            </a:r>
            <a:r>
              <a:rPr lang="en-US" dirty="0">
                <a:cs typeface="Times New Roman"/>
              </a:rPr>
              <a:t>Asking your best friends</a:t>
            </a:r>
            <a:r>
              <a:rPr lang="en-US" spc="-50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etc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8"/>
          <p:cNvSpPr/>
          <p:nvPr/>
        </p:nvSpPr>
        <p:spPr>
          <a:xfrm>
            <a:off x="1289751" y="1830095"/>
            <a:ext cx="5891001" cy="3020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Gathering – Sampling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Random Sampling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pc="-5" dirty="0">
                <a:cs typeface="Arial"/>
              </a:rPr>
              <a:t>Each member has an equal chance </a:t>
            </a:r>
            <a:r>
              <a:rPr lang="en-US" dirty="0">
                <a:cs typeface="Arial"/>
              </a:rPr>
              <a:t>of </a:t>
            </a:r>
            <a:r>
              <a:rPr lang="en-US" spc="-5" dirty="0">
                <a:cs typeface="Arial"/>
              </a:rPr>
              <a:t>being</a:t>
            </a:r>
            <a:r>
              <a:rPr lang="en-US" spc="45" dirty="0">
                <a:cs typeface="Arial"/>
              </a:rPr>
              <a:t> </a:t>
            </a:r>
            <a:r>
              <a:rPr lang="en-US" spc="-5" dirty="0">
                <a:cs typeface="Arial"/>
              </a:rPr>
              <a:t>selected.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7"/>
          <p:cNvSpPr/>
          <p:nvPr/>
        </p:nvSpPr>
        <p:spPr>
          <a:xfrm>
            <a:off x="2032647" y="2184400"/>
            <a:ext cx="5052578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4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Systematic Random Sampling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1800" spc="-5" dirty="0">
                <a:cs typeface="Arial"/>
              </a:rPr>
              <a:t>Example: Supermarket chooses every 10th or 15th customer entering </a:t>
            </a:r>
            <a:r>
              <a:rPr lang="en-US" sz="1800" dirty="0">
                <a:cs typeface="Arial"/>
              </a:rPr>
              <a:t>the </a:t>
            </a:r>
            <a:r>
              <a:rPr lang="en-US" sz="1800" spc="-5" dirty="0">
                <a:cs typeface="Arial"/>
              </a:rPr>
              <a:t>supermarket  and conduct </a:t>
            </a:r>
            <a:r>
              <a:rPr lang="en-US" sz="1800" dirty="0">
                <a:cs typeface="Arial"/>
              </a:rPr>
              <a:t>the</a:t>
            </a:r>
            <a:r>
              <a:rPr lang="en-US" sz="1800" spc="15" dirty="0">
                <a:cs typeface="Arial"/>
              </a:rPr>
              <a:t> </a:t>
            </a:r>
            <a:r>
              <a:rPr lang="en-US" sz="1800" spc="-25" dirty="0">
                <a:cs typeface="Arial"/>
              </a:rPr>
              <a:t>survey.</a:t>
            </a:r>
            <a:endParaRPr lang="en-US" sz="1800" dirty="0">
              <a:cs typeface="Arial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object 7"/>
          <p:cNvSpPr/>
          <p:nvPr/>
        </p:nvSpPr>
        <p:spPr>
          <a:xfrm>
            <a:off x="2018454" y="1997794"/>
            <a:ext cx="5852159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29700</TotalTime>
  <Words>2352</Words>
  <Application>Microsoft Office PowerPoint</Application>
  <PresentationFormat>On-screen Show (4:3)</PresentationFormat>
  <Paragraphs>990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Californian FB</vt:lpstr>
      <vt:lpstr>Cambria Math</vt:lpstr>
      <vt:lpstr>DejaVu Sans</vt:lpstr>
      <vt:lpstr>Times New Roman</vt:lpstr>
      <vt:lpstr>Verdana</vt:lpstr>
      <vt:lpstr>Wingdings</vt:lpstr>
      <vt:lpstr>Office Theme</vt:lpstr>
      <vt:lpstr>INNOMATICS TECHNOLOGY HUB</vt:lpstr>
      <vt:lpstr>Basic Statistical Terminology</vt:lpstr>
      <vt:lpstr>Statistics – Big Picture</vt:lpstr>
      <vt:lpstr>Population and Sample</vt:lpstr>
      <vt:lpstr>Census and Survey</vt:lpstr>
      <vt:lpstr>PowerPoint Presentation</vt:lpstr>
      <vt:lpstr>Data Gathering – Sampling Techniques</vt:lpstr>
      <vt:lpstr>Data Gathering – Sampling Techniques</vt:lpstr>
      <vt:lpstr>Sampling Techniques</vt:lpstr>
      <vt:lpstr>Sampling Techniques</vt:lpstr>
      <vt:lpstr>Sampling Techniques</vt:lpstr>
      <vt:lpstr>Parameter and Statistic</vt:lpstr>
      <vt:lpstr>Parameter and Statistics</vt:lpstr>
      <vt:lpstr>Statistics</vt:lpstr>
      <vt:lpstr>Descriptive and Inferential Statistics</vt:lpstr>
      <vt:lpstr>Variables and Data</vt:lpstr>
      <vt:lpstr>Variables – Dependent and Independent</vt:lpstr>
      <vt:lpstr>Data</vt:lpstr>
      <vt:lpstr>What do we know about Arrow the Dog?</vt:lpstr>
      <vt:lpstr>Data – Numeric and Categorical</vt:lpstr>
      <vt:lpstr>Data</vt:lpstr>
      <vt:lpstr>Nominal Data (Qualitative)</vt:lpstr>
      <vt:lpstr>Ordinal Data (Qualitative)</vt:lpstr>
      <vt:lpstr>Categorical Data (Qualitative)</vt:lpstr>
      <vt:lpstr>Quantitative Data - Interval</vt:lpstr>
      <vt:lpstr>Quantitative Data - Ratio</vt:lpstr>
      <vt:lpstr>Summary of Level of Data Measurement</vt:lpstr>
      <vt:lpstr>Discrete and Continuous</vt:lpstr>
      <vt:lpstr>Discrete or Continuous </vt:lpstr>
      <vt:lpstr>Describing Data through Statistics</vt:lpstr>
      <vt:lpstr>The Central Tendencies</vt:lpstr>
      <vt:lpstr>The Central Tendencies</vt:lpstr>
      <vt:lpstr>The Central Tendencies</vt:lpstr>
      <vt:lpstr>The Central Tendencies</vt:lpstr>
      <vt:lpstr>PowerPoint Presentation</vt:lpstr>
      <vt:lpstr>The Central Tendencies – Median</vt:lpstr>
      <vt:lpstr>The Central Tendencies</vt:lpstr>
      <vt:lpstr>The Central Tendencies</vt:lpstr>
      <vt:lpstr>The Central Tendencies</vt:lpstr>
      <vt:lpstr>The Central Tendencies</vt:lpstr>
      <vt:lpstr>The Central Tendencies</vt:lpstr>
      <vt:lpstr>The Central Tendencies</vt:lpstr>
      <vt:lpstr>The Central Tendencies</vt:lpstr>
      <vt:lpstr>PowerPoint Presentation</vt:lpstr>
      <vt:lpstr>Measuring Variability and Spread</vt:lpstr>
      <vt:lpstr>Range to differentiate between dataset</vt:lpstr>
      <vt:lpstr>Range</vt:lpstr>
      <vt:lpstr>PowerPoint Presentation</vt:lpstr>
      <vt:lpstr>Quartiles will rescue the problem</vt:lpstr>
      <vt:lpstr>Quartiles</vt:lpstr>
      <vt:lpstr>Quartiles</vt:lpstr>
      <vt:lpstr>Box Plot  Quatiles</vt:lpstr>
      <vt:lpstr>Variance</vt:lpstr>
      <vt:lpstr>Standard deviation</vt:lpstr>
      <vt:lpstr>PowerPoint Presentation</vt:lpstr>
      <vt:lpstr>Action Check`</vt:lpstr>
      <vt:lpstr>Z - Score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743</cp:revision>
  <dcterms:created xsi:type="dcterms:W3CDTF">2018-08-30T05:17:44Z</dcterms:created>
  <dcterms:modified xsi:type="dcterms:W3CDTF">2019-03-31T19:02:09Z</dcterms:modified>
</cp:coreProperties>
</file>