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0681" autoAdjust="0"/>
  </p:normalViewPr>
  <p:slideViewPr>
    <p:cSldViewPr>
      <p:cViewPr varScale="1">
        <p:scale>
          <a:sx n="91" d="100"/>
          <a:sy n="91" d="100"/>
        </p:scale>
        <p:origin x="81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6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587B7-AB71-4E8F-B22D-586A772AE7BE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CE74-F80A-4BCF-ADB2-86E1CF769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5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FDEB0-99E9-40C2-A680-2E5E35CE98F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6502A-44A2-4F78-92B5-2D9C0B2D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4579-5AB4-4B05-933D-189DD7E1265F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1A0E-F8DB-44AE-9806-1B98E6E64C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56990" y="205066"/>
            <a:ext cx="8227169" cy="8581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726798" y="1273249"/>
            <a:ext cx="8227169" cy="2982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2019305" y="2058436"/>
            <a:ext cx="5102538" cy="7059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5" tIns="40817" rIns="81635" bIns="40817"/>
          <a:lstStyle/>
          <a:p>
            <a:pPr algn="ctr">
              <a:lnSpc>
                <a:spcPct val="100000"/>
              </a:lnSpc>
            </a:pPr>
            <a:r>
              <a:rPr lang="en-IN" sz="4354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Distribution</a:t>
            </a:r>
            <a:endParaRPr lang="en-IN" sz="2177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Image result for distribution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12" y="162761"/>
            <a:ext cx="2985859" cy="17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130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897" y="1308467"/>
            <a:ext cx="8241040" cy="400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Let’s consider a coin P(H) = 0.6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                                      P(T)  = 0.4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14" dirty="0">
              <a:latin typeface="Californian FB" panose="0207040306080B030204" pitchFamily="18" charset="0"/>
            </a:endParaRP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X  = # of heads after 10 flip of my coin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Made up of independent trails 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Each trail can be classified as either success or failure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Probability of success on each trail is constant</a:t>
            </a:r>
          </a:p>
        </p:txBody>
      </p:sp>
    </p:spTree>
    <p:extLst>
      <p:ext uri="{BB962C8B-B14F-4D97-AF65-F5344CB8AC3E}">
        <p14:creationId xmlns:p14="http://schemas.microsoft.com/office/powerpoint/2010/main" val="38527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0905" y="1026024"/>
                <a:ext cx="8241040" cy="385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04" indent="-259204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14" dirty="0">
                    <a:latin typeface="Californian FB" panose="0207040306080B030204" pitchFamily="18" charset="0"/>
                  </a:rPr>
                  <a:t>X  = # of heads after flipping coin  4 times</a:t>
                </a:r>
              </a:p>
              <a:p>
                <a:pPr marL="259204" indent="-259204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14" dirty="0">
                    <a:latin typeface="Californian FB" panose="0207040306080B030204" pitchFamily="18" charset="0"/>
                  </a:rPr>
                  <a:t>Possible outcomes = 2 * 2 * 2 * 2  = 16</a:t>
                </a:r>
              </a:p>
              <a:p>
                <a:pPr marL="259204" indent="-259204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14" dirty="0">
                    <a:latin typeface="Californian FB" panose="0207040306080B030204" pitchFamily="18" charset="0"/>
                  </a:rPr>
                  <a:t>P(X = 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  <m:sup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32 </m:t>
                        </m:r>
                      </m:den>
                    </m:f>
                    <m:r>
                      <a:rPr lang="en-US" sz="1814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sz="1814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14" dirty="0">
                    <a:latin typeface="Californian FB" panose="0207040306080B030204" pitchFamily="18" charset="0"/>
                  </a:rPr>
                  <a:t>   </a:t>
                </a:r>
              </a:p>
              <a:p>
                <a:pPr marL="259204" indent="-259204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14" dirty="0">
                    <a:latin typeface="Californian FB" panose="0207040306080B030204" pitchFamily="18" charset="0"/>
                  </a:rPr>
                  <a:t>P(X = 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  <m:sup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32 </m:t>
                        </m:r>
                      </m:den>
                    </m:f>
                    <m:r>
                      <a:rPr lang="en-US" sz="1814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14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14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14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sz="1814" dirty="0">
                  <a:latin typeface="Californian FB" panose="0207040306080B030204" pitchFamily="18" charset="0"/>
                </a:endParaRPr>
              </a:p>
              <a:p>
                <a:pPr marL="259204" indent="-259204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14" dirty="0">
                    <a:latin typeface="Californian FB" panose="0207040306080B030204" pitchFamily="18" charset="0"/>
                  </a:rPr>
                  <a:t>P(X = 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  <m:sup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32 </m:t>
                        </m:r>
                      </m:den>
                    </m:f>
                    <m:r>
                      <a:rPr lang="en-US" sz="1814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14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14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814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en-US" sz="1814" dirty="0">
                  <a:latin typeface="Californian FB" panose="0207040306080B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5" y="1026024"/>
                <a:ext cx="8241040" cy="3851824"/>
              </a:xfrm>
              <a:prstGeom prst="rect">
                <a:avLst/>
              </a:prstGeom>
              <a:blipFill rotWithShape="0">
                <a:blip r:embed="rId2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distribution</a:t>
            </a:r>
          </a:p>
        </p:txBody>
      </p:sp>
      <p:pic>
        <p:nvPicPr>
          <p:cNvPr id="7170" name="Picture 2" descr="Image result for binomial distribution 5 co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90" y="1281350"/>
            <a:ext cx="4980168" cy="302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distribution</a:t>
            </a:r>
          </a:p>
        </p:txBody>
      </p:sp>
      <p:pic>
        <p:nvPicPr>
          <p:cNvPr id="4100" name="Picture 4" descr="Image result for binomial distribution 5 co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592" y="1668901"/>
            <a:ext cx="5563965" cy="247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distribution</a:t>
            </a:r>
          </a:p>
        </p:txBody>
      </p:sp>
      <p:pic>
        <p:nvPicPr>
          <p:cNvPr id="4" name="Picture 6" descr="Image result for binomi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47" y="1507647"/>
            <a:ext cx="2781572" cy="26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8296" y="3336974"/>
                <a:ext cx="6295762" cy="1193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33" dirty="0"/>
              </a:p>
              <a:p>
                <a:r>
                  <a:rPr lang="en-US" sz="1633" dirty="0"/>
                  <a:t>P(Exactly k scores in n attempts)                   = </a:t>
                </a:r>
              </a:p>
              <a:p>
                <a:endParaRPr lang="en-US" sz="1633" dirty="0"/>
              </a:p>
              <a:p>
                <a:r>
                  <a:rPr lang="en-US" sz="2177" dirty="0"/>
                  <a:t>                                                      =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77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77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177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177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177" dirty="0"/>
                          <m:t>(</m:t>
                        </m:r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177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77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177" dirty="0"/>
                          <m:t>(</m:t>
                        </m:r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 1 −</m:t>
                        </m:r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33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6" y="3336974"/>
                <a:ext cx="6295762" cy="1193404"/>
              </a:xfrm>
              <a:prstGeom prst="rect">
                <a:avLst/>
              </a:prstGeom>
              <a:blipFill rotWithShape="0">
                <a:blip r:embed="rId2"/>
                <a:stretch>
                  <a:fillRect l="-581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3101" y="1476051"/>
                <a:ext cx="5504905" cy="171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33" dirty="0"/>
                  <a:t>P(Score)   = 70 %   or 0.7 </a:t>
                </a:r>
              </a:p>
              <a:p>
                <a:r>
                  <a:rPr lang="en-US" sz="1633" dirty="0"/>
                  <a:t>P(miss)     = 30 %    or 0.3</a:t>
                </a:r>
              </a:p>
              <a:p>
                <a:endParaRPr lang="en-US" sz="1633" dirty="0"/>
              </a:p>
              <a:p>
                <a:r>
                  <a:rPr lang="en-US" sz="1633" dirty="0"/>
                  <a:t>P(Exactly 2 scores in 6 attempts)                   = </a:t>
                </a:r>
              </a:p>
              <a:p>
                <a:endParaRPr lang="en-US" sz="1633" dirty="0"/>
              </a:p>
              <a:p>
                <a:r>
                  <a:rPr lang="en-US" sz="2177" dirty="0"/>
                  <a:t>                                                    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77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7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177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US" sz="2177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177" dirty="0"/>
                          <m:t>(0.7)</m:t>
                        </m:r>
                      </m:e>
                      <m:sup>
                        <m:r>
                          <a:rPr lang="en-US" sz="2177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77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7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177" dirty="0"/>
                          <m:t>(0.3)</m:t>
                        </m:r>
                      </m:e>
                      <m:sup>
                        <m:r>
                          <a:rPr lang="en-US" sz="2177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177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01" y="1476051"/>
                <a:ext cx="5504905" cy="1712585"/>
              </a:xfrm>
              <a:prstGeom prst="rect">
                <a:avLst/>
              </a:prstGeom>
              <a:blipFill rotWithShape="0">
                <a:blip r:embed="rId3"/>
                <a:stretch>
                  <a:fillRect l="-664" t="-1068" b="-6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6989" y="1884171"/>
                <a:ext cx="5730840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E(X)  = </a:t>
                </a:r>
                <a14:m>
                  <m:oMath xmlns:m="http://schemas.openxmlformats.org/officeDocument/2006/math"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ƛ    =</m:t>
                    </m:r>
                    <m:r>
                      <m:rPr>
                        <m:sty m:val="p"/>
                      </m:rP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m:rPr>
                        <m:sty m:val="p"/>
                      </m:rP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=9 </m:t>
                    </m:r>
                    <m:r>
                      <m:rPr>
                        <m:sty m:val="p"/>
                      </m:rP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cars</m:t>
                    </m:r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hr</m:t>
                    </m:r>
                  </m:oMath>
                </a14:m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, 1 hours = 60 minutes</a:t>
                </a: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So, n = 60</a:t>
                </a: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= 6 (number of expected cars in hour)</a:t>
                </a: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 = k)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33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33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33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1 −</m:t>
                        </m:r>
                        <m:r>
                          <m:rPr>
                            <m:sty m:val="p"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33" dirty="0"/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ƛ</m:t>
                    </m:r>
                  </m:oMath>
                </a14:m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/n  = 9 / 60	</a:t>
                </a:r>
              </a:p>
              <a:p>
                <a:endParaRPr lang="en-US" sz="1633" dirty="0"/>
              </a:p>
              <a:p>
                <a:r>
                  <a:rPr lang="en-US" sz="1633" dirty="0"/>
                  <a:t>  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9" y="1884171"/>
                <a:ext cx="5730840" cy="3125279"/>
              </a:xfrm>
              <a:prstGeom prst="rect">
                <a:avLst/>
              </a:prstGeom>
              <a:blipFill rotWithShape="0">
                <a:blip r:embed="rId2"/>
                <a:stretch>
                  <a:fillRect l="-638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38941" y="1026024"/>
            <a:ext cx="8445218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latin typeface="Californian FB" panose="0207040306080B030204" pitchFamily="18" charset="0"/>
              </a:rPr>
              <a:t>In this area it is expected that 9 cars are passing in a hours. What is the probability that there are exactly 6 cars are passing in this hour</a:t>
            </a:r>
          </a:p>
        </p:txBody>
      </p:sp>
    </p:spTree>
    <p:extLst>
      <p:ext uri="{BB962C8B-B14F-4D97-AF65-F5344CB8AC3E}">
        <p14:creationId xmlns:p14="http://schemas.microsoft.com/office/powerpoint/2010/main" val="25778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6990" y="1698994"/>
                <a:ext cx="6705068" cy="3719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       = </a:t>
                </a:r>
                <a14:m>
                  <m:oMath xmlns:m="http://schemas.openxmlformats.org/officeDocument/2006/math"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ƛ </m:t>
                    </m:r>
                  </m:oMath>
                </a14:m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/n  = 9 / 60</a:t>
                </a: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– p  =  51 / 60</a:t>
                </a: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Therefore, probability of exactly 6 cars are passing in an hours is</a:t>
                </a: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 = 6)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33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33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1633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sup>
                    </m:sSubSup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33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33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1633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33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33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51</m:t>
                            </m:r>
                          </m:num>
                          <m:den>
                            <m:r>
                              <a:rPr lang="en-US" sz="1633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  <m:r>
                          <a:rPr lang="en-US" sz="1633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633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</m:t>
                        </m:r>
                      </m:sup>
                    </m:sSup>
                  </m:oMath>
                </a14:m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33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 = 3600 (no. of seconds in an hour)</a:t>
                </a: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33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33" dirty="0"/>
              </a:p>
              <a:p>
                <a:r>
                  <a:rPr lang="en-US" sz="1633" dirty="0"/>
                  <a:t>  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0" y="1698994"/>
                <a:ext cx="6705068" cy="3719929"/>
              </a:xfrm>
              <a:prstGeom prst="rect">
                <a:avLst/>
              </a:prstGeom>
              <a:blipFill rotWithShape="0">
                <a:blip r:embed="rId2"/>
                <a:stretch>
                  <a:fillRect l="-545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38941" y="1026024"/>
            <a:ext cx="8445218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latin typeface="Californian FB" panose="0207040306080B030204" pitchFamily="18" charset="0"/>
              </a:rPr>
              <a:t>In this area it is expected that 9 cars are passing in a hours. What is the probability that there are exactly 6 cars are passing in this hour</a:t>
            </a:r>
          </a:p>
        </p:txBody>
      </p:sp>
    </p:spTree>
    <p:extLst>
      <p:ext uri="{BB962C8B-B14F-4D97-AF65-F5344CB8AC3E}">
        <p14:creationId xmlns:p14="http://schemas.microsoft.com/office/powerpoint/2010/main" val="168816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74319" y="2176896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884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Poisson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3550" y="1025159"/>
                <a:ext cx="3822650" cy="394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33" dirty="0"/>
                  <a:t>E(X)  = </a:t>
                </a:r>
                <a14:m>
                  <m:oMath xmlns:m="http://schemas.openxmlformats.org/officeDocument/2006/math">
                    <m:r>
                      <a:rPr lang="en-US" sz="2177" i="1">
                        <a:latin typeface="Cambria Math" panose="02040503050406030204" pitchFamily="18" charset="0"/>
                      </a:rPr>
                      <m:t>ƛ    =</m:t>
                    </m:r>
                    <m:r>
                      <a:rPr lang="en-US" sz="217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77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177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177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77" i="1" dirty="0">
                  <a:latin typeface="Cambria Math" panose="02040503050406030204" pitchFamily="18" charset="0"/>
                </a:endParaRPr>
              </a:p>
              <a:p>
                <a:endParaRPr lang="en-US" sz="1633" dirty="0"/>
              </a:p>
              <a:p>
                <a:r>
                  <a:rPr lang="en-US" sz="1633" dirty="0"/>
                  <a:t>P(X = k )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14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14" dirty="0"/>
                              <m:t>(</m:t>
                            </m:r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1814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14" dirty="0"/>
                          <m:t> </m:t>
                        </m:r>
                        <m:sSup>
                          <m:sSup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14" dirty="0"/>
                              <m:t>(</m:t>
                            </m:r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 1 −</m:t>
                            </m:r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14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1633" dirty="0"/>
              </a:p>
              <a:p>
                <a:endParaRPr lang="en-US" sz="1633" i="1" dirty="0">
                  <a:latin typeface="Cambria Math" panose="02040503050406030204" pitchFamily="18" charset="0"/>
                </a:endParaRPr>
              </a:p>
              <a:p>
                <a:endParaRPr lang="en-US" sz="1633" i="1" dirty="0">
                  <a:latin typeface="Cambria Math" panose="02040503050406030204" pitchFamily="18" charset="0"/>
                </a:endParaRPr>
              </a:p>
              <a:p>
                <a:r>
                  <a:rPr lang="en-US" sz="1633" i="1" dirty="0">
                    <a:latin typeface="Cambria Math" panose="02040503050406030204" pitchFamily="18" charset="0"/>
                  </a:rPr>
                  <a:t>                       </a:t>
                </a:r>
                <a:r>
                  <a:rPr lang="en-US" sz="2540" b="1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540" b="1" i="1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sz="254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54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40" b="1" i="1">
                                <a:latin typeface="Cambria Math" panose="02040503050406030204" pitchFamily="18" charset="0"/>
                              </a:rPr>
                              <m:t>ƛ</m:t>
                            </m:r>
                          </m:e>
                          <m:sup>
                            <m:r>
                              <a:rPr lang="en-US" sz="254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r>
                          <a:rPr lang="en-US" sz="254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540" b="1" i="1">
                            <a:latin typeface="Cambria Math" panose="02040503050406030204" pitchFamily="18" charset="0"/>
                          </a:rPr>
                          <m:t> !</m:t>
                        </m:r>
                      </m:den>
                    </m:f>
                    <m:sSup>
                      <m:sSupPr>
                        <m:ctrlPr>
                          <a:rPr lang="en-US" sz="254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4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54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540" b="1" i="1">
                            <a:latin typeface="Cambria Math" panose="02040503050406030204" pitchFamily="18" charset="0"/>
                          </a:rPr>
                          <m:t>−ƛ</m:t>
                        </m:r>
                      </m:sup>
                    </m:sSup>
                    <m:r>
                      <a:rPr lang="en-US" sz="254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40" b="1" dirty="0"/>
              </a:p>
              <a:p>
                <a:endParaRPr lang="en-US" sz="1633" dirty="0"/>
              </a:p>
              <a:p>
                <a:endParaRPr lang="en-US" sz="1633" dirty="0"/>
              </a:p>
              <a:p>
                <a:endParaRPr lang="en-US" sz="1633" dirty="0"/>
              </a:p>
              <a:p>
                <a14:m>
                  <m:oMath xmlns:m="http://schemas.openxmlformats.org/officeDocument/2006/math">
                    <m:r>
                      <a:rPr lang="en-US" sz="1633" i="1">
                        <a:latin typeface="Cambria Math" panose="02040503050406030204" pitchFamily="18" charset="0"/>
                      </a:rPr>
                      <m:t>ƛ</m:t>
                    </m:r>
                  </m:oMath>
                </a14:m>
                <a:r>
                  <a:rPr lang="en-US" sz="1633" dirty="0"/>
                  <a:t> = 9 cars pass </a:t>
                </a:r>
              </a:p>
              <a:p>
                <a:endParaRPr lang="en-US" sz="1633" dirty="0"/>
              </a:p>
              <a:p>
                <a:r>
                  <a:rPr lang="en-US" sz="1633" dirty="0"/>
                  <a:t>P(X = 2)</a:t>
                </a:r>
              </a:p>
              <a:p>
                <a:r>
                  <a:rPr lang="en-US" sz="1633" dirty="0"/>
                  <a:t>  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50" y="1025159"/>
                <a:ext cx="3822650" cy="3942939"/>
              </a:xfrm>
              <a:prstGeom prst="rect">
                <a:avLst/>
              </a:prstGeom>
              <a:blipFill rotWithShape="0"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5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16338" y="2081564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Bernouli</a:t>
            </a: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 Distribution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9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5903" y="949016"/>
                <a:ext cx="6872261" cy="411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14" dirty="0">
                    <a:latin typeface="Californian FB" panose="0207040306080B030204" pitchFamily="18" charset="0"/>
                  </a:rPr>
                  <a:t>Q. Probability that a cars will not pass </a:t>
                </a:r>
                <a:r>
                  <a:rPr lang="en-US" sz="1814">
                    <a:latin typeface="Californian FB" panose="0207040306080B030204" pitchFamily="18" charset="0"/>
                  </a:rPr>
                  <a:t>in </a:t>
                </a:r>
                <a:r>
                  <a:rPr lang="en-US" sz="1814" smtClean="0">
                    <a:latin typeface="Californian FB" panose="0207040306080B030204" pitchFamily="18" charset="0"/>
                  </a:rPr>
                  <a:t>6 </a:t>
                </a:r>
                <a:r>
                  <a:rPr lang="en-US" sz="1814" dirty="0" smtClean="0">
                    <a:latin typeface="Californian FB" panose="0207040306080B030204" pitchFamily="18" charset="0"/>
                  </a:rPr>
                  <a:t>min</a:t>
                </a:r>
                <a:endParaRPr lang="en-US" sz="1814" i="1" dirty="0">
                  <a:latin typeface="Californian FB" panose="0207040306080B030204" pitchFamily="18" charset="0"/>
                </a:endParaRPr>
              </a:p>
              <a:p>
                <a:r>
                  <a:rPr lang="en-US" sz="1814" i="1" dirty="0">
                    <a:latin typeface="Californian FB" panose="0207040306080B030204" pitchFamily="18" charset="0"/>
                  </a:rPr>
                  <a:t>                       </a:t>
                </a:r>
                <a:r>
                  <a:rPr lang="en-US" sz="2903" b="1" i="1" dirty="0">
                    <a:latin typeface="Californian FB" panose="0207040306080B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903" b="1" i="1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sz="2903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903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903" b="1" i="1">
                                <a:latin typeface="Cambria Math" panose="02040503050406030204" pitchFamily="18" charset="0"/>
                              </a:rPr>
                              <m:t>ƛ</m:t>
                            </m:r>
                          </m:e>
                          <m:sup>
                            <m:r>
                              <a:rPr lang="en-US" sz="2903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r>
                          <a:rPr lang="en-US" sz="2903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903" b="1" i="1">
                            <a:latin typeface="Cambria Math" panose="02040503050406030204" pitchFamily="18" charset="0"/>
                          </a:rPr>
                          <m:t> !</m:t>
                        </m:r>
                      </m:den>
                    </m:f>
                    <m:sSup>
                      <m:sSupPr>
                        <m:ctrlPr>
                          <a:rPr lang="en-US" sz="2903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3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903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903" b="1" i="1">
                            <a:latin typeface="Cambria Math" panose="02040503050406030204" pitchFamily="18" charset="0"/>
                          </a:rPr>
                          <m:t>−ƛ</m:t>
                        </m:r>
                      </m:sup>
                    </m:sSup>
                    <m:r>
                      <a:rPr lang="en-US" sz="2903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903" b="1" i="1" dirty="0">
                  <a:latin typeface="Californian FB" panose="0207040306080B030204" pitchFamily="18" charset="0"/>
                </a:endParaRPr>
              </a:p>
              <a:p>
                <a:endParaRPr lang="en-US" sz="2903" b="1" i="1" dirty="0">
                  <a:latin typeface="Californian FB" panose="0207040306080B030204" pitchFamily="18" charset="0"/>
                </a:endParaRPr>
              </a:p>
              <a:p>
                <a:r>
                  <a:rPr lang="en-US" sz="1451" b="1" dirty="0">
                    <a:latin typeface="Californian FB" panose="0207040306080B030204" pitchFamily="18" charset="0"/>
                  </a:rPr>
                  <a:t>For 1</a:t>
                </a:r>
                <a:r>
                  <a:rPr lang="en-US" sz="1451" b="1" baseline="30000" dirty="0">
                    <a:latin typeface="Californian FB" panose="0207040306080B030204" pitchFamily="18" charset="0"/>
                  </a:rPr>
                  <a:t>st</a:t>
                </a:r>
                <a:r>
                  <a:rPr lang="en-US" sz="1451" b="1" dirty="0">
                    <a:latin typeface="Californian FB" panose="0207040306080B030204" pitchFamily="18" charset="0"/>
                  </a:rPr>
                  <a:t> second:</a:t>
                </a:r>
              </a:p>
              <a:p>
                <a:r>
                  <a:rPr lang="en-US" sz="1814" dirty="0">
                    <a:latin typeface="Californian FB" panose="0207040306080B030204" pitchFamily="18" charset="0"/>
                  </a:rPr>
                  <a:t>P (x  = 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14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14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14" b="1" i="1">
                                <a:latin typeface="Cambria Math" panose="02040503050406030204" pitchFamily="18" charset="0"/>
                              </a:rPr>
                              <m:t>ƛ</m:t>
                            </m:r>
                          </m:e>
                          <m:sup>
                            <m:r>
                              <a:rPr lang="en-US" sz="1814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num>
                      <m:den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814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−ƛ</m:t>
                        </m:r>
                      </m:sup>
                    </m:sSup>
                    <m:r>
                      <a:rPr lang="en-US" sz="1814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14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−ƛ</m:t>
                        </m:r>
                      </m:sup>
                    </m:sSup>
                  </m:oMath>
                </a14:m>
                <a:r>
                  <a:rPr lang="en-US" sz="1814" dirty="0">
                    <a:latin typeface="Californian FB" panose="0207040306080B030204" pitchFamily="18" charset="0"/>
                  </a:rPr>
                  <a:t>   ( for 1 sec)</a:t>
                </a:r>
              </a:p>
              <a:p>
                <a:endParaRPr lang="en-US" sz="1814" dirty="0">
                  <a:latin typeface="Californian FB" panose="0207040306080B030204" pitchFamily="18" charset="0"/>
                </a:endParaRPr>
              </a:p>
              <a:p>
                <a:r>
                  <a:rPr lang="en-US" sz="1451" b="1" dirty="0">
                    <a:latin typeface="Californian FB" panose="0207040306080B030204" pitchFamily="18" charset="0"/>
                  </a:rPr>
                  <a:t>For </a:t>
                </a:r>
                <a:r>
                  <a:rPr lang="en-US" sz="1451" b="1" i="1" dirty="0">
                    <a:latin typeface="Californian FB" panose="0207040306080B030204" pitchFamily="18" charset="0"/>
                  </a:rPr>
                  <a:t>n</a:t>
                </a:r>
                <a:r>
                  <a:rPr lang="en-US" sz="1451" b="1" dirty="0">
                    <a:latin typeface="Californian FB" panose="0207040306080B030204" pitchFamily="18" charset="0"/>
                  </a:rPr>
                  <a:t> second:</a:t>
                </a:r>
              </a:p>
              <a:p>
                <a:r>
                  <a:rPr lang="en-US" sz="1814" dirty="0">
                    <a:latin typeface="Californian FB" panose="0207040306080B030204" pitchFamily="18" charset="0"/>
                  </a:rPr>
                  <a:t>Probability that a cars will pass for n sec.</a:t>
                </a:r>
              </a:p>
              <a:p>
                <a:r>
                  <a:rPr lang="en-US" sz="1814" dirty="0">
                    <a:latin typeface="Californian FB" panose="0207040306080B030204" pitchFamily="18" charset="0"/>
                  </a:rPr>
                  <a:t>                  </a:t>
                </a:r>
              </a:p>
              <a:p>
                <a:r>
                  <a:rPr lang="en-US" sz="1814" dirty="0">
                    <a:latin typeface="Californian FB" panose="0207040306080B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1814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14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ƛ</m:t>
                        </m:r>
                      </m:sup>
                    </m:sSup>
                  </m:oMath>
                </a14:m>
                <a:endParaRPr lang="en-US" sz="1814" dirty="0">
                  <a:latin typeface="Californian FB" panose="0207040306080B030204" pitchFamily="18" charset="0"/>
                </a:endParaRPr>
              </a:p>
              <a:p>
                <a:endParaRPr lang="en-US" sz="1814" dirty="0">
                  <a:latin typeface="Californian FB" panose="0207040306080B030204" pitchFamily="18" charset="0"/>
                </a:endParaRPr>
              </a:p>
              <a:p>
                <a:r>
                  <a:rPr lang="en-US" sz="1814" dirty="0">
                    <a:latin typeface="Californian FB" panose="0207040306080B030204" pitchFamily="18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3" y="949016"/>
                <a:ext cx="6872261" cy="4113370"/>
              </a:xfrm>
              <a:prstGeom prst="rect">
                <a:avLst/>
              </a:prstGeom>
              <a:blipFill rotWithShape="0">
                <a:blip r:embed="rId2"/>
                <a:stretch>
                  <a:fillRect l="-709" t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9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3156" y="1262999"/>
                <a:ext cx="7714837" cy="342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14" dirty="0">
                    <a:latin typeface="Californian FB" panose="0207040306080B030204" pitchFamily="18" charset="0"/>
                  </a:rPr>
                  <a:t>Q. Probability that a cars will pass in n sec</a:t>
                </a:r>
              </a:p>
              <a:p>
                <a:endParaRPr lang="en-US" sz="1814" dirty="0">
                  <a:latin typeface="Californian FB" panose="0207040306080B030204" pitchFamily="18" charset="0"/>
                </a:endParaRPr>
              </a:p>
              <a:p>
                <a:pPr algn="ctr"/>
                <a:r>
                  <a:rPr lang="en-US" sz="3266" dirty="0"/>
                  <a:t>1 -</a:t>
                </a:r>
                <a:r>
                  <a:rPr lang="en-US" sz="3266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66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66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3266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3266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66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66" b="1" i="1">
                            <a:latin typeface="Cambria Math" panose="02040503050406030204" pitchFamily="18" charset="0"/>
                          </a:rPr>
                          <m:t>ƛ</m:t>
                        </m:r>
                      </m:sup>
                    </m:sSup>
                  </m:oMath>
                </a14:m>
                <a:endParaRPr lang="en-US" sz="3266" b="1" dirty="0"/>
              </a:p>
              <a:p>
                <a:pPr algn="ctr"/>
                <a:endParaRPr lang="en-US" sz="1814" dirty="0">
                  <a:latin typeface="Californian FB" panose="0207040306080B030204" pitchFamily="18" charset="0"/>
                </a:endParaRPr>
              </a:p>
              <a:p>
                <a:pPr algn="ctr"/>
                <a:r>
                  <a:rPr lang="en-US" sz="1814" dirty="0">
                    <a:latin typeface="Californian FB" panose="0207040306080B030204" pitchFamily="18" charset="0"/>
                  </a:rPr>
                  <a:t>CDF = </a:t>
                </a:r>
                <a:r>
                  <a:rPr lang="en-US" sz="1814" dirty="0"/>
                  <a:t>1 -</a:t>
                </a:r>
                <a:r>
                  <a:rPr lang="en-US" sz="1814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14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ƛ </m:t>
                        </m:r>
                      </m:sup>
                    </m:sSup>
                    <m:r>
                      <a:rPr lang="en-US" sz="1814" b="1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14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14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14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14" b="1" dirty="0">
                  <a:ea typeface="Cambria Math" panose="02040503050406030204" pitchFamily="18" charset="0"/>
                </a:endParaRPr>
              </a:p>
              <a:p>
                <a:pPr algn="ctr"/>
                <a:endParaRPr lang="en-US" sz="1814" dirty="0">
                  <a:latin typeface="Californian FB" panose="0207040306080B030204" pitchFamily="18" charset="0"/>
                </a:endParaRPr>
              </a:p>
              <a:p>
                <a:pPr algn="ctr"/>
                <a:r>
                  <a:rPr lang="en-US" sz="1814" dirty="0">
                    <a:latin typeface="Californian FB" panose="0207040306080B030204" pitchFamily="18" charset="0"/>
                  </a:rPr>
                  <a:t>PDF=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14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ƛ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14" b="1" i="1">
                            <a:latin typeface="Cambria Math" panose="02040503050406030204" pitchFamily="18" charset="0"/>
                          </a:rPr>
                          <m:t>ƛ </m:t>
                        </m:r>
                      </m:sup>
                    </m:sSup>
                    <m:r>
                      <a:rPr lang="en-US" sz="1814" b="1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14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14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14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14" dirty="0">
                  <a:latin typeface="Californian FB" panose="0207040306080B030204" pitchFamily="18" charset="0"/>
                </a:endParaRPr>
              </a:p>
              <a:p>
                <a:pPr algn="ctr"/>
                <a:r>
                  <a:rPr lang="en-US" sz="1814" dirty="0">
                    <a:latin typeface="Californian FB" panose="0207040306080B030204" pitchFamily="18" charset="0"/>
                  </a:rPr>
                  <a:t> </a:t>
                </a:r>
              </a:p>
              <a:p>
                <a:endParaRPr lang="en-US" sz="1814" dirty="0">
                  <a:latin typeface="Californian FB" panose="0207040306080B030204" pitchFamily="18" charset="0"/>
                </a:endParaRPr>
              </a:p>
              <a:p>
                <a:endParaRPr lang="en-US" sz="1814" dirty="0">
                  <a:latin typeface="Californian FB" panose="0207040306080B030204" pitchFamily="18" charset="0"/>
                </a:endParaRPr>
              </a:p>
              <a:p>
                <a:r>
                  <a:rPr lang="en-US" sz="1814" dirty="0">
                    <a:latin typeface="Californian FB" panose="0207040306080B030204" pitchFamily="18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6" y="1262999"/>
                <a:ext cx="7714837" cy="3426387"/>
              </a:xfrm>
              <a:prstGeom prst="rect">
                <a:avLst/>
              </a:prstGeom>
              <a:blipFill rotWithShape="0">
                <a:blip r:embed="rId2"/>
                <a:stretch>
                  <a:fillRect l="-711" t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5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6990" y="1395517"/>
                <a:ext cx="8227169" cy="248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04" indent="-259204">
                  <a:buFont typeface="Arial" panose="020B0604020202020204" pitchFamily="34" charset="0"/>
                  <a:buChar char="•"/>
                </a:pPr>
                <a:r>
                  <a:rPr lang="en-US" sz="2177" dirty="0">
                    <a:latin typeface="Californian FB" panose="0207040306080B030204" pitchFamily="18" charset="0"/>
                  </a:rPr>
                  <a:t>Poisson process</a:t>
                </a:r>
              </a:p>
              <a:p>
                <a:endParaRPr lang="en-US" sz="2177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r>
                  <a:rPr lang="en-US" sz="2177" dirty="0">
                    <a:latin typeface="Californian FB" panose="0207040306080B030204" pitchFamily="18" charset="0"/>
                  </a:rPr>
                  <a:t>Continuous analog of Geometric distribution</a:t>
                </a: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endParaRPr lang="en-US" sz="1633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endParaRPr lang="en-US" sz="1633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endParaRPr lang="en-US" sz="1633" dirty="0">
                  <a:latin typeface="Californian FB" panose="0207040306080B030204" pitchFamily="18" charset="0"/>
                </a:endParaRPr>
              </a:p>
              <a:p>
                <a:pPr algn="ctr"/>
                <a:r>
                  <a:rPr lang="en-US" sz="1633" dirty="0">
                    <a:latin typeface="Californian FB" panose="0207040306080B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903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90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3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903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90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3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903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sz="2903" dirty="0">
                    <a:latin typeface="Californian FB" panose="0207040306080B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903" i="1" dirty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sz="2903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3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903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903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3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9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903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sz="2903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33" dirty="0">
                  <a:latin typeface="Californian FB" panose="0207040306080B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0" y="1395517"/>
                <a:ext cx="8227169" cy="2484783"/>
              </a:xfrm>
              <a:prstGeom prst="rect">
                <a:avLst/>
              </a:prstGeom>
              <a:blipFill rotWithShape="0">
                <a:blip r:embed="rId2"/>
                <a:stretch>
                  <a:fillRect l="-815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9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03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Bernouli</a:t>
            </a: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 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989" y="1026025"/>
            <a:ext cx="7261635" cy="288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There are two possibilities (pass or fail) with probability </a:t>
            </a:r>
            <a:r>
              <a:rPr lang="en-US" sz="1814" i="1" dirty="0">
                <a:latin typeface="Californian FB" panose="0207040306080B030204" pitchFamily="18" charset="0"/>
              </a:rPr>
              <a:t>p </a:t>
            </a:r>
            <a:r>
              <a:rPr lang="en-US" sz="1814" dirty="0">
                <a:latin typeface="Californian FB" panose="0207040306080B030204" pitchFamily="18" charset="0"/>
              </a:rPr>
              <a:t>of success and </a:t>
            </a:r>
            <a:r>
              <a:rPr lang="en-US" sz="1814" i="1" dirty="0">
                <a:latin typeface="Californian FB" panose="0207040306080B030204" pitchFamily="18" charset="0"/>
              </a:rPr>
              <a:t>q = 1</a:t>
            </a:r>
            <a:r>
              <a:rPr lang="en-US" sz="1814" i="1" dirty="0">
                <a:latin typeface="Calibri" panose="020F0502020204030204" pitchFamily="34" charset="0"/>
              </a:rPr>
              <a:t>-</a:t>
            </a:r>
            <a:r>
              <a:rPr lang="en-US" sz="1814" i="1" dirty="0">
                <a:latin typeface="Californian FB" panose="0207040306080B030204" pitchFamily="18" charset="0"/>
              </a:rPr>
              <a:t>p  </a:t>
            </a:r>
            <a:r>
              <a:rPr lang="en-US" sz="1814" dirty="0">
                <a:latin typeface="Californian FB" panose="0207040306080B030204" pitchFamily="18" charset="0"/>
              </a:rPr>
              <a:t>of failure..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14" dirty="0">
              <a:latin typeface="Californian FB" panose="0207040306080B030204" pitchFamily="18" charset="0"/>
            </a:endParaRP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14" dirty="0">
              <a:latin typeface="Californian FB" panose="0207040306080B030204" pitchFamily="18" charset="0"/>
            </a:endParaRP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14" dirty="0">
              <a:latin typeface="Californian FB" panose="0207040306080B030204" pitchFamily="18" charset="0"/>
            </a:endParaRPr>
          </a:p>
        </p:txBody>
      </p:sp>
      <p:pic>
        <p:nvPicPr>
          <p:cNvPr id="1026" name="Picture 2" descr="Image result for bernoulli 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89" y="2463751"/>
            <a:ext cx="3038313" cy="22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6682" y="2725208"/>
            <a:ext cx="1711302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>
                <a:latin typeface="Cambria Math" panose="02040503050406030204" pitchFamily="18" charset="0"/>
                <a:ea typeface="Cambria Math" panose="02040503050406030204" pitchFamily="18" charset="0"/>
              </a:rPr>
              <a:t>Expectation  :  p </a:t>
            </a:r>
          </a:p>
          <a:p>
            <a:r>
              <a:rPr lang="en-US" sz="1633" dirty="0">
                <a:latin typeface="Cambria Math" panose="02040503050406030204" pitchFamily="18" charset="0"/>
                <a:ea typeface="Cambria Math" panose="02040503050406030204" pitchFamily="18" charset="0"/>
              </a:rPr>
              <a:t>Variance :        </a:t>
            </a:r>
            <a:r>
              <a:rPr lang="en-US" sz="1633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</a:t>
            </a:r>
            <a:r>
              <a:rPr lang="en-US" sz="1633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5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03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Bernouli</a:t>
            </a: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 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Image result for bernoulli 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9" y="1160391"/>
            <a:ext cx="3038313" cy="22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9737" y="596952"/>
                <a:ext cx="5081787" cy="3981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33" i="1">
                          <a:latin typeface="Cambria Math" panose="02040503050406030204" pitchFamily="18" charset="0"/>
                        </a:rPr>
                        <m:t>𝐸𝑥𝑝𝑒𝑐𝑡𝑎𝑡𝑖𝑜𝑛</m:t>
                      </m:r>
                      <m:r>
                        <a:rPr lang="en-US" sz="1633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33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33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33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33" dirty="0"/>
              </a:p>
              <a:p>
                <a:r>
                  <a:rPr lang="en-US" sz="1633" dirty="0"/>
                  <a:t>                               =  1 * p  + 0 * q</a:t>
                </a:r>
              </a:p>
              <a:p>
                <a:r>
                  <a:rPr lang="en-US" sz="1633" dirty="0"/>
                  <a:t>                               =  p </a:t>
                </a:r>
              </a:p>
              <a:p>
                <a:endParaRPr lang="en-US" sz="1633" dirty="0"/>
              </a:p>
              <a:p>
                <a:endParaRPr lang="en-US" sz="1633" dirty="0"/>
              </a:p>
              <a:p>
                <a:endParaRPr lang="en-US" sz="1633" dirty="0"/>
              </a:p>
              <a:p>
                <a:endParaRPr lang="en-US" sz="1633" dirty="0"/>
              </a:p>
              <a:p>
                <a:endParaRPr lang="en-US" sz="1633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33" i="1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sz="1633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33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1633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33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3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33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33" dirty="0"/>
              </a:p>
              <a:p>
                <a:r>
                  <a:rPr lang="en-US" sz="1633" dirty="0"/>
                  <a:t>                       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33" i="1">
                                <a:latin typeface="Cambria Math" panose="02040503050406030204" pitchFamily="18" charset="0"/>
                              </a:rPr>
                              <m:t>(1</m:t>
                            </m:r>
                          </m:e>
                          <m:sub>
                            <m:r>
                              <a:rPr lang="en-US" sz="1633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633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33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sz="16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33" i="1">
                                <a:latin typeface="Cambria Math" panose="02040503050406030204" pitchFamily="18" charset="0"/>
                              </a:rPr>
                              <m:t>(0</m:t>
                            </m:r>
                          </m:e>
                          <m:sub>
                            <m:r>
                              <a:rPr lang="en-US" sz="1633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633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33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∗(1−</m:t>
                    </m:r>
                    <m:r>
                      <a:rPr lang="en-US" sz="16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33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33" dirty="0"/>
              </a:p>
              <a:p>
                <a:r>
                  <a:rPr lang="en-US" sz="1633" dirty="0"/>
                  <a:t>                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33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633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633" dirty="0">
                  <a:ea typeface="Cambria Math" panose="02040503050406030204" pitchFamily="18" charset="0"/>
                </a:endParaRPr>
              </a:p>
              <a:p>
                <a:r>
                  <a:rPr lang="en-US" sz="1633" dirty="0"/>
                  <a:t>                         = </a:t>
                </a:r>
                <a:r>
                  <a:rPr lang="en-US" sz="1633" i="1" dirty="0" err="1"/>
                  <a:t>pq</a:t>
                </a:r>
                <a:endParaRPr lang="en-US" sz="1633" dirty="0"/>
              </a:p>
              <a:p>
                <a:endParaRPr lang="en-US" sz="1633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37" y="596952"/>
                <a:ext cx="5081787" cy="3981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Geometric Distribution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990" y="1627579"/>
            <a:ext cx="7784503" cy="9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dirty="0">
                <a:latin typeface="Californian FB" panose="0207040306080B030204" pitchFamily="18" charset="0"/>
              </a:rPr>
              <a:t>Number of independent and identical Bernoulli trails needed to get ONE success.</a:t>
            </a:r>
          </a:p>
          <a:p>
            <a:endParaRPr lang="en-US" sz="1814" dirty="0">
              <a:latin typeface="Californian FB" panose="0207040306080B030204" pitchFamily="18" charset="0"/>
            </a:endParaRPr>
          </a:p>
          <a:p>
            <a:r>
              <a:rPr lang="en-US" sz="1814" dirty="0" err="1">
                <a:latin typeface="Californian FB" panose="0207040306080B030204" pitchFamily="18" charset="0"/>
              </a:rPr>
              <a:t>Eg</a:t>
            </a:r>
            <a:r>
              <a:rPr lang="en-US" sz="1814" dirty="0">
                <a:latin typeface="Californian FB" panose="0207040306080B030204" pitchFamily="18" charset="0"/>
              </a:rPr>
              <a:t>. Number of attempts before I pass the exam </a:t>
            </a:r>
          </a:p>
        </p:txBody>
      </p:sp>
    </p:spTree>
    <p:extLst>
      <p:ext uri="{BB962C8B-B14F-4D97-AF65-F5344CB8AC3E}">
        <p14:creationId xmlns:p14="http://schemas.microsoft.com/office/powerpoint/2010/main" val="36736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Geometric Distribution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458" y="1342855"/>
            <a:ext cx="8623240" cy="204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04" indent="-259204"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You run a series of independent trail.</a:t>
            </a:r>
          </a:p>
          <a:p>
            <a:pPr marL="259204" indent="-259204">
              <a:buFont typeface="Arial" panose="020B0604020202020204" pitchFamily="34" charset="0"/>
              <a:buChar char="•"/>
            </a:pPr>
            <a:endParaRPr lang="en-US" sz="1814" dirty="0">
              <a:latin typeface="Californian FB" panose="0207040306080B030204" pitchFamily="18" charset="0"/>
            </a:endParaRPr>
          </a:p>
          <a:p>
            <a:pPr marL="259204" indent="-259204"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There can be either a success or failure for each trail, and the probability of success is the same for each trail.</a:t>
            </a:r>
          </a:p>
          <a:p>
            <a:pPr marL="259204" indent="-259204">
              <a:buFont typeface="Arial" panose="020B0604020202020204" pitchFamily="34" charset="0"/>
              <a:buChar char="•"/>
            </a:pPr>
            <a:endParaRPr lang="en-US" sz="1814" dirty="0">
              <a:latin typeface="Californian FB" panose="0207040306080B030204" pitchFamily="18" charset="0"/>
            </a:endParaRPr>
          </a:p>
          <a:p>
            <a:pPr marL="259204" indent="-259204"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How many trails are needed in order to get the first successful outcome.</a:t>
            </a:r>
          </a:p>
          <a:p>
            <a:endParaRPr lang="en-US" sz="1814" dirty="0">
              <a:latin typeface="Californian FB" panose="0207040306080B030204" pitchFamily="18" charset="0"/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535" y="2983446"/>
            <a:ext cx="2488233" cy="248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Geometric Distribution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2458" y="1342855"/>
                <a:ext cx="8623240" cy="247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04" indent="-259204">
                  <a:buFont typeface="Arial" panose="020B0604020202020204" pitchFamily="34" charset="0"/>
                  <a:buChar char="•"/>
                </a:pPr>
                <a:r>
                  <a:rPr lang="en-US" sz="1814" dirty="0">
                    <a:latin typeface="Californian FB" panose="0207040306080B030204" pitchFamily="18" charset="0"/>
                  </a:rPr>
                  <a:t>PMF*  = P(X = r)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14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14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endParaRPr lang="en-US" sz="1814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14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sz="1814" i="1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endParaRPr lang="en-US" sz="1814" i="1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r>
                  <a:rPr lang="en-US" sz="1814" i="1" dirty="0">
                    <a:latin typeface="Californian FB" panose="0207040306080B030204" pitchFamily="18" charset="0"/>
                  </a:rPr>
                  <a:t>CDF** , </a:t>
                </a: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1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1 −  </m:t>
                    </m:r>
                    <m:sSup>
                      <m:sSupPr>
                        <m:ctrlP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1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sz="1814" i="1" dirty="0">
                  <a:latin typeface="Californian FB" panose="0207040306080B030204" pitchFamily="18" charset="0"/>
                  <a:ea typeface="Cambria Math" panose="02040503050406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:endParaRPr lang="en-US" sz="1814" i="1" dirty="0">
                  <a:latin typeface="Californian FB" panose="0207040306080B030204" pitchFamily="18" charset="0"/>
                </a:endParaRPr>
              </a:p>
              <a:p>
                <a:pPr marL="259204" indent="-25920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14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14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1814" i="1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14" i="1">
                        <a:latin typeface="Cambria Math" panose="02040503050406030204" pitchFamily="18" charset="0"/>
                      </a:rPr>
                      <m:t>)=   </m:t>
                    </m:r>
                    <m:f>
                      <m:fPr>
                        <m:ctrlPr>
                          <a:rPr lang="en-US" sz="181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14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1814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814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  <m:r>
                      <a:rPr lang="en-US" sz="1814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1814" i="1" dirty="0">
                  <a:latin typeface="Californian FB" panose="0207040306080B030204" pitchFamily="18" charset="0"/>
                </a:endParaRPr>
              </a:p>
              <a:p>
                <a:r>
                  <a:rPr lang="en-US" sz="1814" dirty="0">
                    <a:latin typeface="Californian FB" panose="0207040306080B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58" y="1342855"/>
                <a:ext cx="8623240" cy="2473113"/>
              </a:xfrm>
              <a:prstGeom prst="rect">
                <a:avLst/>
              </a:prstGeom>
              <a:blipFill rotWithShape="0">
                <a:blip r:embed="rId2"/>
                <a:stretch>
                  <a:fillRect l="-424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180616" y="1342855"/>
            <a:ext cx="3486917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PMF : </a:t>
            </a:r>
            <a:r>
              <a:rPr lang="en-US" sz="1633" dirty="0" err="1"/>
              <a:t>Probaility</a:t>
            </a:r>
            <a:r>
              <a:rPr lang="en-US" sz="1633" dirty="0"/>
              <a:t> Mass </a:t>
            </a:r>
            <a:r>
              <a:rPr lang="en-US" sz="1633" dirty="0" err="1"/>
              <a:t>Funciton</a:t>
            </a:r>
            <a:endParaRPr lang="en-US" sz="1633" dirty="0"/>
          </a:p>
          <a:p>
            <a:r>
              <a:rPr lang="en-US" sz="1633" dirty="0"/>
              <a:t>CDF : Cumulative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4206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16338" y="2081564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Distribution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5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6990" y="167878"/>
            <a:ext cx="8227169" cy="8581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903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</a:rPr>
              <a:t>Binomial Experiment</a:t>
            </a:r>
            <a:endParaRPr lang="en-US" sz="1633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236" y="1026025"/>
            <a:ext cx="8241040" cy="344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The process consists of a sequence of n trials.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Only two exclusive outcomes are possible in each trail. One outcome is called “Success” and other a “failure”.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The probability of a success denotes </a:t>
            </a:r>
            <a:r>
              <a:rPr lang="en-US" sz="1814" i="1" dirty="0">
                <a:latin typeface="Californian FB" panose="0207040306080B030204" pitchFamily="18" charset="0"/>
              </a:rPr>
              <a:t>p </a:t>
            </a:r>
            <a:r>
              <a:rPr lang="en-US" sz="1814" dirty="0">
                <a:latin typeface="Californian FB" panose="0207040306080B030204" pitchFamily="18" charset="0"/>
              </a:rPr>
              <a:t>, does not change from trail to trail. The probability of failure is 1-</a:t>
            </a:r>
            <a:r>
              <a:rPr lang="en-US" sz="1814" i="1" dirty="0">
                <a:latin typeface="Californian FB" panose="0207040306080B030204" pitchFamily="18" charset="0"/>
              </a:rPr>
              <a:t>p </a:t>
            </a:r>
            <a:r>
              <a:rPr lang="en-US" sz="1814" dirty="0">
                <a:latin typeface="Californian FB" panose="0207040306080B030204" pitchFamily="18" charset="0"/>
              </a:rPr>
              <a:t>and is also fixed from trail to trail.</a:t>
            </a:r>
          </a:p>
          <a:p>
            <a:pPr marL="259204" indent="-25920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14" dirty="0">
                <a:latin typeface="Californian FB" panose="0207040306080B030204" pitchFamily="18" charset="0"/>
              </a:rPr>
              <a:t>The trails are independent; the outcome of previous trail not influence future trail.</a:t>
            </a:r>
          </a:p>
        </p:txBody>
      </p:sp>
    </p:spTree>
    <p:extLst>
      <p:ext uri="{BB962C8B-B14F-4D97-AF65-F5344CB8AC3E}">
        <p14:creationId xmlns:p14="http://schemas.microsoft.com/office/powerpoint/2010/main" val="14585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506</Words>
  <Application>Microsoft Office PowerPoint</Application>
  <PresentationFormat>On-screen Show (16:9)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Californian FB</vt:lpstr>
      <vt:lpstr>Cambria Math</vt:lpstr>
      <vt:lpstr>DejaVu Sans</vt:lpstr>
      <vt:lpstr>Helvetica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smart6</dc:creator>
  <cp:lastModifiedBy>srikanth D</cp:lastModifiedBy>
  <cp:revision>116</cp:revision>
  <dcterms:created xsi:type="dcterms:W3CDTF">2006-08-16T00:00:00Z</dcterms:created>
  <dcterms:modified xsi:type="dcterms:W3CDTF">2018-11-19T08:08:55Z</dcterms:modified>
</cp:coreProperties>
</file>