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63"/>
  </p:notesMasterIdLst>
  <p:handoutMasterIdLst>
    <p:handoutMasterId r:id="rId64"/>
  </p:handoutMasterIdLst>
  <p:sldIdLst>
    <p:sldId id="518" r:id="rId2"/>
    <p:sldId id="520" r:id="rId3"/>
    <p:sldId id="578" r:id="rId4"/>
    <p:sldId id="579" r:id="rId5"/>
    <p:sldId id="580" r:id="rId6"/>
    <p:sldId id="581" r:id="rId7"/>
    <p:sldId id="582" r:id="rId8"/>
    <p:sldId id="583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30" r:id="rId18"/>
    <p:sldId id="529" r:id="rId19"/>
    <p:sldId id="531" r:id="rId20"/>
    <p:sldId id="532" r:id="rId21"/>
    <p:sldId id="533" r:id="rId22"/>
    <p:sldId id="534" r:id="rId23"/>
    <p:sldId id="535" r:id="rId24"/>
    <p:sldId id="536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1" r:id="rId38"/>
    <p:sldId id="550" r:id="rId39"/>
    <p:sldId id="552" r:id="rId40"/>
    <p:sldId id="553" r:id="rId41"/>
    <p:sldId id="555" r:id="rId42"/>
    <p:sldId id="556" r:id="rId43"/>
    <p:sldId id="554" r:id="rId44"/>
    <p:sldId id="557" r:id="rId45"/>
    <p:sldId id="558" r:id="rId46"/>
    <p:sldId id="559" r:id="rId47"/>
    <p:sldId id="560" r:id="rId48"/>
    <p:sldId id="561" r:id="rId49"/>
    <p:sldId id="562" r:id="rId50"/>
    <p:sldId id="563" r:id="rId51"/>
    <p:sldId id="564" r:id="rId52"/>
    <p:sldId id="565" r:id="rId53"/>
    <p:sldId id="566" r:id="rId54"/>
    <p:sldId id="567" r:id="rId55"/>
    <p:sldId id="568" r:id="rId56"/>
    <p:sldId id="569" r:id="rId57"/>
    <p:sldId id="570" r:id="rId58"/>
    <p:sldId id="571" r:id="rId59"/>
    <p:sldId id="572" r:id="rId60"/>
    <p:sldId id="573" r:id="rId61"/>
    <p:sldId id="577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82004"/>
    <a:srgbClr val="32DAEC"/>
    <a:srgbClr val="F9F925"/>
    <a:srgbClr val="919191"/>
    <a:srgbClr val="FCF234"/>
    <a:srgbClr val="FFFFCC"/>
    <a:srgbClr val="EBD7D1"/>
    <a:srgbClr val="F8FBCD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5" autoAdjust="0"/>
    <p:restoredTop sz="94533" autoAdjust="0"/>
  </p:normalViewPr>
  <p:slideViewPr>
    <p:cSldViewPr snapToGrid="0">
      <p:cViewPr>
        <p:scale>
          <a:sx n="75" d="100"/>
          <a:sy n="75" d="100"/>
        </p:scale>
        <p:origin x="1074" y="-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41D4-3C6F-4DB9-90A4-276262AE9EF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D5A84-51C1-4796-9E84-1D3CAFCB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5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A2C82-55A5-416F-A3AD-CDAA5EE25A86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EC1EE-E1E2-412A-850A-7DFC2C00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EC1EE-E1E2-412A-850A-7DFC2C004BE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A54BB0-DBA0-4C13-9094-7DFF684416A2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anual Input 10">
            <a:extLst>
              <a:ext uri="{FF2B5EF4-FFF2-40B4-BE49-F238E27FC236}">
                <a16:creationId xmlns:a16="http://schemas.microsoft.com/office/drawing/2014/main" xmlns="" id="{82A97C00-C87E-48F8-915A-8A9C652A96D7}"/>
              </a:ext>
            </a:extLst>
          </p:cNvPr>
          <p:cNvSpPr/>
          <p:nvPr userDrawn="1"/>
        </p:nvSpPr>
        <p:spPr>
          <a:xfrm rot="5400000">
            <a:off x="-1381726" y="1372892"/>
            <a:ext cx="6581116" cy="3838769"/>
          </a:xfrm>
          <a:prstGeom prst="flowChartManualInpu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807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5C1-9D11-4944-909A-C315236AD8FF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1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9B48-8709-4234-A4A7-5E03FBF1654F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27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F2CC-F539-45DE-ACEF-762E7C023D91}" type="datetime1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05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BB0-DBA0-4C13-9094-7DFF684416A2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992" y="3934674"/>
            <a:ext cx="8648700" cy="1858394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37" y="641023"/>
            <a:ext cx="4744917" cy="19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0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166199" y="1505137"/>
            <a:ext cx="8858250" cy="484300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54908" y="296402"/>
            <a:ext cx="7599837" cy="995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516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4C57-D381-4745-91F7-590FA120D096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21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48D-872A-47ED-AA53-CC85933D70EF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7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54FC-53C7-424B-893D-BB60664E7501}" type="datetime1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128000" y="6470704"/>
            <a:ext cx="730250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8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8D43-BBE6-4BC5-8DA4-BB82E3D3D1E6}" type="datetime1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6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1B3A-6585-4866-99EB-DC6B51B84C0B}" type="datetime1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0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601E-E414-4ED6-A339-6111A00C6B0B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0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CE6B-0AF3-41CE-860D-EA12DAE379FB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77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908" y="296402"/>
            <a:ext cx="7599837" cy="995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99" y="1505137"/>
            <a:ext cx="8858250" cy="484300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22F2CC-F539-45DE-ACEF-762E7C023D91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72646" y="37736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C6EF3D60-5914-49E7-8569-477B31FD81F0}"/>
              </a:ext>
            </a:extLst>
          </p:cNvPr>
          <p:cNvSpPr txBox="1">
            <a:spLocks/>
          </p:cNvSpPr>
          <p:nvPr userDrawn="1"/>
        </p:nvSpPr>
        <p:spPr>
          <a:xfrm>
            <a:off x="3562494" y="6470704"/>
            <a:ext cx="2057400" cy="365125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7B4EA3-4B71-4E37-9374-1C5FF894EE3F}" type="slidenum">
              <a:rPr lang="en-US" sz="1500" smtClean="0">
                <a:solidFill>
                  <a:schemeClr val="tx1"/>
                </a:solidFill>
              </a:rPr>
              <a:pPr algn="ctr"/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37871A5-4C30-484F-827C-F138210DCE1E}"/>
              </a:ext>
            </a:extLst>
          </p:cNvPr>
          <p:cNvSpPr/>
          <p:nvPr userDrawn="1"/>
        </p:nvSpPr>
        <p:spPr>
          <a:xfrm rot="10800000">
            <a:off x="-20990" y="-1347"/>
            <a:ext cx="9164990" cy="29995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791AC2D-1B08-4126-8D31-A11D7A686DA9}"/>
              </a:ext>
            </a:extLst>
          </p:cNvPr>
          <p:cNvSpPr txBox="1"/>
          <p:nvPr userDrawn="1"/>
        </p:nvSpPr>
        <p:spPr>
          <a:xfrm>
            <a:off x="-20990" y="45150"/>
            <a:ext cx="1470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Innovation</a:t>
            </a:r>
            <a:r>
              <a:rPr lang="en-US" sz="900" b="1" baseline="0" dirty="0">
                <a:solidFill>
                  <a:schemeClr val="bg1"/>
                </a:solidFill>
              </a:rPr>
              <a:t> is our Tradition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3F42D3AF-5369-4673-ACFE-DF984FD0CC1E}"/>
              </a:ext>
            </a:extLst>
          </p:cNvPr>
          <p:cNvSpPr/>
          <p:nvPr userDrawn="1"/>
        </p:nvSpPr>
        <p:spPr>
          <a:xfrm>
            <a:off x="8254745" y="-102653"/>
            <a:ext cx="857770" cy="8542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13CFF23-3B92-41AC-8333-A257C64BEF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75"/>
          <a:stretch/>
        </p:blipFill>
        <p:spPr>
          <a:xfrm>
            <a:off x="8308633" y="12102"/>
            <a:ext cx="715816" cy="5731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5C00A60-49F7-4BA6-A3D6-38458996F907}"/>
              </a:ext>
            </a:extLst>
          </p:cNvPr>
          <p:cNvSpPr txBox="1"/>
          <p:nvPr userDrawn="1"/>
        </p:nvSpPr>
        <p:spPr>
          <a:xfrm>
            <a:off x="1840384" y="16711"/>
            <a:ext cx="645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225" dirty="0">
                <a:solidFill>
                  <a:schemeClr val="bg1"/>
                </a:solidFill>
              </a:rPr>
              <a:t>INNOMATICS</a:t>
            </a:r>
            <a:r>
              <a:rPr lang="en-US" sz="1400" b="1" spc="225" baseline="0" dirty="0">
                <a:solidFill>
                  <a:schemeClr val="bg1"/>
                </a:solidFill>
              </a:rPr>
              <a:t> TECHNOLOGY HUB</a:t>
            </a:r>
            <a:endParaRPr lang="en-US" sz="1400" b="1" spc="22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1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1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0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190.png"/><Relationship Id="rId5" Type="http://schemas.openxmlformats.org/officeDocument/2006/relationships/image" Target="../media/image24.png"/><Relationship Id="rId15" Type="http://schemas.openxmlformats.org/officeDocument/2006/relationships/image" Target="../media/image230.png"/><Relationship Id="rId10" Type="http://schemas.openxmlformats.org/officeDocument/2006/relationships/image" Target="../media/image18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22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0.png"/><Relationship Id="rId26" Type="http://schemas.openxmlformats.org/officeDocument/2006/relationships/image" Target="../media/image44.png"/><Relationship Id="rId21" Type="http://schemas.openxmlformats.org/officeDocument/2006/relationships/image" Target="../media/image390.png"/><Relationship Id="rId17" Type="http://schemas.openxmlformats.org/officeDocument/2006/relationships/image" Target="../media/image350.png"/><Relationship Id="rId25" Type="http://schemas.openxmlformats.org/officeDocument/2006/relationships/image" Target="../media/image43.png"/><Relationship Id="rId16" Type="http://schemas.openxmlformats.org/officeDocument/2006/relationships/image" Target="../media/image52.png"/><Relationship Id="rId20" Type="http://schemas.openxmlformats.org/officeDocument/2006/relationships/image" Target="../media/image380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420.png"/><Relationship Id="rId23" Type="http://schemas.openxmlformats.org/officeDocument/2006/relationships/image" Target="../media/image410.png"/><Relationship Id="rId28" Type="http://schemas.openxmlformats.org/officeDocument/2006/relationships/image" Target="../media/image46.png"/><Relationship Id="rId19" Type="http://schemas.openxmlformats.org/officeDocument/2006/relationships/image" Target="../media/image370.png"/><Relationship Id="rId22" Type="http://schemas.openxmlformats.org/officeDocument/2006/relationships/image" Target="../media/image40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0.png"/><Relationship Id="rId26" Type="http://schemas.openxmlformats.org/officeDocument/2006/relationships/image" Target="../media/image60.png"/><Relationship Id="rId21" Type="http://schemas.openxmlformats.org/officeDocument/2006/relationships/image" Target="../media/image55.png"/><Relationship Id="rId17" Type="http://schemas.openxmlformats.org/officeDocument/2006/relationships/image" Target="../media/image49.png"/><Relationship Id="rId25" Type="http://schemas.openxmlformats.org/officeDocument/2006/relationships/image" Target="../media/image59.png"/><Relationship Id="rId16" Type="http://schemas.openxmlformats.org/officeDocument/2006/relationships/image" Target="../media/image53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58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9" Type="http://schemas.openxmlformats.org/officeDocument/2006/relationships/image" Target="../media/image51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xmlns="" id="{BE194971-2F2D-44B0-8AE6-FF2DCCEE0A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5">
            <a:extLst>
              <a:ext uri="{FF2B5EF4-FFF2-40B4-BE49-F238E27FC236}">
                <a16:creationId xmlns:a16="http://schemas.microsoft.com/office/drawing/2014/main" xmlns="" id="{1FF9A61E-EB11-4C46-82E1-3E00A3B4B4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xmlns="" id="{5E564EB3-35F2-4EFF-87DC-642DC02052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xmlns="" id="{0BA28970-3E8F-46CD-A302-42EE83668B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2600" y="643467"/>
            <a:ext cx="5373505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80000"/>
              </a:lnSpc>
              <a:spcAft>
                <a:spcPts val="600"/>
              </a:spcAft>
            </a:pPr>
            <a:r>
              <a:rPr lang="en-US" sz="5700" b="1" cap="all" spc="200" dirty="0" smtClean="0">
                <a:solidFill>
                  <a:schemeClr val="tx1">
                    <a:alpha val="80000"/>
                  </a:schemeClr>
                </a:solidFill>
              </a:rPr>
              <a:t>Supervised model</a:t>
            </a:r>
          </a:p>
          <a:p>
            <a:pPr algn="r">
              <a:lnSpc>
                <a:spcPct val="80000"/>
              </a:lnSpc>
              <a:spcAft>
                <a:spcPts val="600"/>
              </a:spcAft>
            </a:pPr>
            <a:r>
              <a:rPr lang="en-US" sz="2800" b="1" cap="all" spc="200" dirty="0" smtClean="0">
                <a:solidFill>
                  <a:schemeClr val="accent4">
                    <a:lumMod val="75000"/>
                    <a:alpha val="80000"/>
                  </a:schemeClr>
                </a:solidFill>
              </a:rPr>
              <a:t>Handling simple non-linearity</a:t>
            </a:r>
            <a:endParaRPr lang="en-US" sz="2800" b="1" cap="all" spc="200" dirty="0">
              <a:solidFill>
                <a:schemeClr val="accent4">
                  <a:lumMod val="75000"/>
                  <a:alpha val="80000"/>
                </a:schemeClr>
              </a:solidFill>
            </a:endParaRP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xmlns="" id="{47AE7893-212D-45CB-A5B0-AE377389A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104703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The Central Tendencies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second quartile for 25,36,12,87,15,32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◘ 48.5</a:t>
            </a:r>
          </a:p>
          <a:p>
            <a:pPr marL="0" indent="0">
              <a:buNone/>
            </a:pPr>
            <a:r>
              <a:rPr lang="en-US" dirty="0"/>
              <a:t>◘ 49.5</a:t>
            </a:r>
          </a:p>
          <a:p>
            <a:pPr marL="0" indent="0">
              <a:buNone/>
            </a:pPr>
            <a:r>
              <a:rPr lang="en-US" dirty="0"/>
              <a:t>◘ 48</a:t>
            </a:r>
          </a:p>
          <a:p>
            <a:pPr marL="0" indent="0">
              <a:buNone/>
            </a:pPr>
            <a:r>
              <a:rPr lang="en-US" dirty="0"/>
              <a:t>◘ 49</a:t>
            </a:r>
          </a:p>
        </p:txBody>
      </p:sp>
      <p:sp>
        <p:nvSpPr>
          <p:cNvPr id="4" name="Pentagon 3"/>
          <p:cNvSpPr/>
          <p:nvPr/>
        </p:nvSpPr>
        <p:spPr>
          <a:xfrm>
            <a:off x="768096" y="3645485"/>
            <a:ext cx="894912" cy="331303"/>
          </a:xfrm>
          <a:prstGeom prst="homePlat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6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The Central Tendencies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plot analyses interquartile range better:</a:t>
            </a:r>
          </a:p>
          <a:p>
            <a:pPr marL="0" indent="0">
              <a:buNone/>
            </a:pPr>
            <a:r>
              <a:rPr lang="en-US" dirty="0"/>
              <a:t>◘ Scatterplot</a:t>
            </a:r>
          </a:p>
          <a:p>
            <a:pPr marL="0" indent="0">
              <a:buNone/>
            </a:pPr>
            <a:r>
              <a:rPr lang="en-US" dirty="0"/>
              <a:t>◘ Histogram</a:t>
            </a:r>
          </a:p>
          <a:p>
            <a:pPr marL="0" indent="0">
              <a:buNone/>
            </a:pPr>
            <a:r>
              <a:rPr lang="en-US" dirty="0"/>
              <a:t>◘ Lineplot</a:t>
            </a:r>
          </a:p>
          <a:p>
            <a:pPr marL="0" indent="0">
              <a:buNone/>
            </a:pPr>
            <a:r>
              <a:rPr lang="en-US" dirty="0"/>
              <a:t>◘ Boxplot</a:t>
            </a:r>
          </a:p>
          <a:p>
            <a:pPr marL="0" indent="0">
              <a:buNone/>
            </a:pPr>
            <a:r>
              <a:rPr lang="en-US" dirty="0"/>
              <a:t>◘ All of the above</a:t>
            </a:r>
          </a:p>
        </p:txBody>
      </p:sp>
      <p:sp>
        <p:nvSpPr>
          <p:cNvPr id="5" name="Pentagon 4"/>
          <p:cNvSpPr/>
          <p:nvPr/>
        </p:nvSpPr>
        <p:spPr>
          <a:xfrm>
            <a:off x="580034" y="4132734"/>
            <a:ext cx="1424999" cy="329892"/>
          </a:xfrm>
          <a:prstGeom prst="homePlat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The Central Tendencies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6057" y="1828800"/>
            <a:ext cx="8799423" cy="44068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term would best describe the shape of the given boxplot?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◘ Symmetric</a:t>
            </a:r>
          </a:p>
          <a:p>
            <a:pPr marL="0" indent="0">
              <a:buNone/>
            </a:pPr>
            <a:r>
              <a:rPr lang="en-US" dirty="0"/>
              <a:t>◘ Skewed with right tail</a:t>
            </a:r>
          </a:p>
          <a:p>
            <a:pPr marL="0" indent="0">
              <a:buNone/>
            </a:pPr>
            <a:r>
              <a:rPr lang="en-US" dirty="0"/>
              <a:t>◘ Skewed with left tail</a:t>
            </a:r>
          </a:p>
          <a:p>
            <a:pPr marL="0" indent="0">
              <a:buNone/>
            </a:pPr>
            <a:r>
              <a:rPr lang="en-US" dirty="0"/>
              <a:t>◘ Normal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Pentagon 7"/>
          <p:cNvSpPr/>
          <p:nvPr/>
        </p:nvSpPr>
        <p:spPr>
          <a:xfrm>
            <a:off x="328140" y="3655188"/>
            <a:ext cx="3346565" cy="329892"/>
          </a:xfrm>
          <a:prstGeom prst="homePlat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9A41BB67-9050-4317-BC89-40E81F5FE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15" y="2887312"/>
            <a:ext cx="2031746" cy="13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9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The Central Tendencies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sample of 600 Chennai households is selected and several variables are recorded.  Which of the following statements is  correct?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◘ </a:t>
            </a:r>
            <a:r>
              <a:rPr lang="en-US" sz="2400" dirty="0"/>
              <a:t>Socioeconomic status (recorded as “low income”, “middle income”, or “high income”) is nominal level data</a:t>
            </a:r>
          </a:p>
          <a:p>
            <a:pPr marL="0" indent="0">
              <a:buNone/>
            </a:pPr>
            <a:r>
              <a:rPr lang="en-US" dirty="0"/>
              <a:t>◘ </a:t>
            </a:r>
            <a:r>
              <a:rPr lang="en-US" sz="2400" dirty="0"/>
              <a:t>The number of people living in a household is a discrete variable</a:t>
            </a:r>
          </a:p>
          <a:p>
            <a:pPr marL="0" indent="0">
              <a:buNone/>
            </a:pPr>
            <a:r>
              <a:rPr lang="en-US" dirty="0"/>
              <a:t>◘ </a:t>
            </a:r>
            <a:r>
              <a:rPr lang="en-US" sz="2400" dirty="0"/>
              <a:t>The primary language spoken in the household is ordinal level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pt-BR" sz="2400" dirty="0"/>
              <a:t>data (recorded as “Tamil”, “Malayalam” etc)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97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The Central Tendencies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3206" y="2084832"/>
            <a:ext cx="8079475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We studied Quartiles in depth and mentioned Deciles and Percentiles in passing.  However, just as Quartiles divide data into 4 equal parts, Deciles divide it into 10 equal parts and Percentiles into 100 equal parts.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Given the above, find the 25</a:t>
            </a:r>
            <a:r>
              <a:rPr lang="en-US" sz="2200" baseline="30000" dirty="0"/>
              <a:t>th</a:t>
            </a:r>
            <a:r>
              <a:rPr lang="en-US" sz="2200" dirty="0"/>
              <a:t> , 50</a:t>
            </a:r>
            <a:r>
              <a:rPr lang="en-US" sz="2200" baseline="30000" dirty="0"/>
              <a:t>th</a:t>
            </a:r>
            <a:r>
              <a:rPr lang="en-US" sz="2200" dirty="0"/>
              <a:t> , 75</a:t>
            </a:r>
            <a:r>
              <a:rPr lang="en-US" sz="2200" baseline="30000" dirty="0"/>
              <a:t>th</a:t>
            </a:r>
            <a:r>
              <a:rPr lang="en-US" sz="2200" dirty="0"/>
              <a:t> and the 90</a:t>
            </a:r>
            <a:r>
              <a:rPr lang="en-US" sz="2200" baseline="30000" dirty="0"/>
              <a:t>th</a:t>
            </a:r>
            <a:r>
              <a:rPr lang="en-US" sz="2200" dirty="0"/>
              <a:t> percentiles for the top 16 global marketing sectors for advertising spending for a recent year according to </a:t>
            </a:r>
            <a:r>
              <a:rPr lang="en-US" sz="2200" i="1" dirty="0"/>
              <a:t>Advertising Age.  Also, find Q2 and </a:t>
            </a:r>
            <a:r>
              <a:rPr lang="en-US" sz="2200" dirty="0"/>
              <a:t>IQR.  Data in next slide.</a:t>
            </a:r>
          </a:p>
        </p:txBody>
      </p:sp>
    </p:spTree>
    <p:extLst>
      <p:ext uri="{BB962C8B-B14F-4D97-AF65-F5344CB8AC3E}">
        <p14:creationId xmlns:p14="http://schemas.microsoft.com/office/powerpoint/2010/main" val="327047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15581657"/>
              </p:ext>
            </p:extLst>
          </p:nvPr>
        </p:nvGraphicFramePr>
        <p:xfrm>
          <a:off x="1249696" y="501801"/>
          <a:ext cx="6193673" cy="62179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451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85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6563">
                <a:tc>
                  <a:txBody>
                    <a:bodyPr/>
                    <a:lstStyle/>
                    <a:p>
                      <a:r>
                        <a:rPr lang="en-US" dirty="0"/>
                        <a:t>Sector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 spending (in $ million)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563">
                <a:tc>
                  <a:txBody>
                    <a:bodyPr/>
                    <a:lstStyle/>
                    <a:p>
                      <a:r>
                        <a:rPr lang="en-US" dirty="0"/>
                        <a:t>Automotive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22195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563">
                <a:tc>
                  <a:txBody>
                    <a:bodyPr/>
                    <a:lstStyle/>
                    <a:p>
                      <a:r>
                        <a:rPr lang="en-US" dirty="0"/>
                        <a:t>Personal Care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6563">
                <a:tc>
                  <a:txBody>
                    <a:bodyPr/>
                    <a:lstStyle/>
                    <a:p>
                      <a:r>
                        <a:rPr lang="en-US" dirty="0"/>
                        <a:t>Entertainment and Media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6563"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6563">
                <a:tc>
                  <a:txBody>
                    <a:bodyPr/>
                    <a:lstStyle/>
                    <a:p>
                      <a:r>
                        <a:rPr lang="en-US" dirty="0"/>
                        <a:t>Drugs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6563">
                <a:tc>
                  <a:txBody>
                    <a:bodyPr/>
                    <a:lstStyle/>
                    <a:p>
                      <a:r>
                        <a:rPr lang="en-US" dirty="0"/>
                        <a:t>Electronic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6563">
                <a:tc>
                  <a:txBody>
                    <a:bodyPr/>
                    <a:lstStyle/>
                    <a:p>
                      <a:r>
                        <a:rPr lang="en-US" dirty="0"/>
                        <a:t>Soft</a:t>
                      </a:r>
                      <a:r>
                        <a:rPr lang="en-US" baseline="0" dirty="0"/>
                        <a:t> Drinks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6563">
                <a:tc>
                  <a:txBody>
                    <a:bodyPr/>
                    <a:lstStyle/>
                    <a:p>
                      <a:r>
                        <a:rPr lang="en-US" dirty="0"/>
                        <a:t>Retail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6563">
                <a:tc>
                  <a:txBody>
                    <a:bodyPr/>
                    <a:lstStyle/>
                    <a:p>
                      <a:r>
                        <a:rPr lang="en-US" dirty="0"/>
                        <a:t>Restaurants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6563">
                <a:tc>
                  <a:txBody>
                    <a:bodyPr/>
                    <a:lstStyle/>
                    <a:p>
                      <a:r>
                        <a:rPr lang="en-US" dirty="0"/>
                        <a:t>Cleaners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6563">
                <a:tc>
                  <a:txBody>
                    <a:bodyPr/>
                    <a:lstStyle/>
                    <a:p>
                      <a:r>
                        <a:rPr lang="en-US" dirty="0"/>
                        <a:t>Computers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6563">
                <a:tc>
                  <a:txBody>
                    <a:bodyPr/>
                    <a:lstStyle/>
                    <a:p>
                      <a:r>
                        <a:rPr lang="en-US" dirty="0"/>
                        <a:t>Telephone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6563">
                <a:tc>
                  <a:txBody>
                    <a:bodyPr/>
                    <a:lstStyle/>
                    <a:p>
                      <a:r>
                        <a:rPr lang="en-US" dirty="0"/>
                        <a:t>Financial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36563">
                <a:tc>
                  <a:txBody>
                    <a:bodyPr/>
                    <a:lstStyle/>
                    <a:p>
                      <a:r>
                        <a:rPr lang="en-US" dirty="0"/>
                        <a:t>Beer,</a:t>
                      </a:r>
                      <a:r>
                        <a:rPr lang="en-US" baseline="0" dirty="0"/>
                        <a:t> Wine and Liquor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36563">
                <a:tc>
                  <a:txBody>
                    <a:bodyPr/>
                    <a:lstStyle/>
                    <a:p>
                      <a:r>
                        <a:rPr lang="en-US" dirty="0"/>
                        <a:t>Candy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36563">
                <a:tc>
                  <a:txBody>
                    <a:bodyPr/>
                    <a:lstStyle/>
                    <a:p>
                      <a:r>
                        <a:rPr lang="en-US" dirty="0"/>
                        <a:t>Toys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13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The Central Tendencies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8854" y="2323070"/>
                <a:ext cx="8946292" cy="39862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 = 16</a:t>
                </a:r>
              </a:p>
              <a:p>
                <a:pPr marL="0" indent="0">
                  <a:buNone/>
                </a:pPr>
                <a:r>
                  <a:rPr lang="en-US" dirty="0"/>
                  <a:t>90</a:t>
                </a:r>
                <a:r>
                  <a:rPr lang="en-US" baseline="30000" dirty="0"/>
                  <a:t>th</a:t>
                </a:r>
                <a:r>
                  <a:rPr lang="en-US" dirty="0"/>
                  <a:t> percentile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16 −1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= 14.5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25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xmlns="" id="{BE194971-2F2D-44B0-8AE6-FF2DCCEE0A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xmlns="" id="{1FF9A61E-EB11-4C46-82E1-3E00A3B4B4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E564EB3-35F2-4EFF-87DC-642DC02052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0BA28970-3E8F-46CD-A302-42EE83668B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2600" y="643467"/>
            <a:ext cx="5373505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80000"/>
              </a:lnSpc>
              <a:spcAft>
                <a:spcPts val="600"/>
              </a:spcAft>
            </a:pPr>
            <a:r>
              <a:rPr lang="en-US" sz="5700" b="1" cap="all" spc="200">
                <a:solidFill>
                  <a:schemeClr val="tx1">
                    <a:alpha val="80000"/>
                  </a:schemeClr>
                </a:solidFill>
              </a:rPr>
              <a:t>Probability Basics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7AE7893-212D-45CB-A5B0-AE377389A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104703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75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Understanding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the following statements. How do you interpret “probability” in each one of those? And how is it computed?</a:t>
            </a:r>
          </a:p>
          <a:p>
            <a:pPr marL="0" indent="0">
              <a:buNone/>
            </a:pPr>
            <a:r>
              <a:rPr lang="en-US" dirty="0"/>
              <a:t>• Coin Toss – Probability of Head is ½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Weather – Probability of thunderstorm tomorrow is 25%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Cricket– India has only a 60% chance to win without </a:t>
            </a:r>
            <a:r>
              <a:rPr lang="en-US" dirty="0" err="1"/>
              <a:t>Dhoni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9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Probability vs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Probability – Predict the likelihood of a future event</a:t>
            </a:r>
          </a:p>
          <a:p>
            <a:pPr marL="0" indent="0">
              <a:buNone/>
            </a:pPr>
            <a:r>
              <a:rPr lang="en-US" dirty="0"/>
              <a:t>• Statistics – Analyze the past events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addressed 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Probability – What will happen in a given ideal world?</a:t>
            </a:r>
          </a:p>
          <a:p>
            <a:pPr marL="0" indent="0">
              <a:buNone/>
            </a:pPr>
            <a:r>
              <a:rPr lang="en-US" dirty="0"/>
              <a:t>• Statistics – How ideal is the world?</a:t>
            </a:r>
          </a:p>
        </p:txBody>
      </p:sp>
    </p:spTree>
    <p:extLst>
      <p:ext uri="{BB962C8B-B14F-4D97-AF65-F5344CB8AC3E}">
        <p14:creationId xmlns:p14="http://schemas.microsoft.com/office/powerpoint/2010/main" val="23860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 – linear transformation of data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1482811"/>
            <a:ext cx="8946292" cy="4826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American Automobile Association (AAA) publishes data that the relationship between average stopping distance and the speed of car</a:t>
            </a:r>
            <a:endParaRPr lang="en-US" sz="2400" dirty="0"/>
          </a:p>
        </p:txBody>
      </p:sp>
      <p:sp>
        <p:nvSpPr>
          <p:cNvPr id="4" name="Pentagon 3"/>
          <p:cNvSpPr/>
          <p:nvPr/>
        </p:nvSpPr>
        <p:spPr>
          <a:xfrm>
            <a:off x="695884" y="3657600"/>
            <a:ext cx="779929" cy="309282"/>
          </a:xfrm>
          <a:prstGeom prst="homePlat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american automobile association stopping dis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35" y="2778926"/>
            <a:ext cx="5966930" cy="35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1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Probability -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Insurance industry uses probabilities in actuarial tables for setting premiums and coverage. 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9861359-E8E8-4CF4-B4FB-9FBC749AD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882538"/>
            <a:ext cx="7607808" cy="32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0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Probability - Applications</a:t>
            </a:r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236B4C9-65C2-4355-839B-1AE1B21CA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4" y="1947862"/>
            <a:ext cx="7733560" cy="399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30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Probability -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2263" y="1937982"/>
            <a:ext cx="8407021" cy="43713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Medical Decisions – Success rate of the operation which is nothing but    probability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Weather – Probability of rainfall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Life Expectancy – Number of years a person can live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Manufacturing/Aerospace – Prevent major breakdowns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Business – Deciding on a business proposal based on probability of success vs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Risk Evaluation – Scenario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Games – The probability of India winning most of the gold medals in Olympics.</a:t>
            </a:r>
          </a:p>
        </p:txBody>
      </p:sp>
    </p:spTree>
    <p:extLst>
      <p:ext uri="{BB962C8B-B14F-4D97-AF65-F5344CB8AC3E}">
        <p14:creationId xmlns:p14="http://schemas.microsoft.com/office/powerpoint/2010/main" val="1509021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Assigning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8854" y="2323070"/>
                <a:ext cx="8946292" cy="39862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Classical Method – </a:t>
                </a:r>
                <a:r>
                  <a:rPr lang="en-US" b="1" i="1" dirty="0"/>
                  <a:t>A priori or Theoretical</a:t>
                </a:r>
              </a:p>
              <a:p>
                <a:pPr marL="0" indent="0">
                  <a:buNone/>
                </a:pPr>
                <a:r>
                  <a:rPr lang="en-US" dirty="0"/>
                  <a:t>Probability can be determined prior to conducting any experiment.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𝑤h𝑖𝑐h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𝑒𝑣𝑒𝑛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𝑜𝑐𝑐𝑢𝑟𝑠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Tossing of a fair die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500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n-US"/>
              <a:t>Computing A priori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768096" y="2286000"/>
                <a:ext cx="6013703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probability of pulling a apple from a bag of fruits of 6 apples, 5 oranges, 4 grapes and 5 mangoes marbles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𝑦𝑒𝑙𝑙𝑜𝑤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𝑎𝑝𝑝𝑙𝑒𝑠</m:t>
                          </m:r>
                        </m:num>
                        <m:den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𝑓𝑟𝑢𝑖𝑡𝑠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 6/20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= 3/10</m:t>
                              </m:r>
                            </m:e>
                          </m:eqAr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286000"/>
                <a:ext cx="6013703" cy="4023360"/>
              </a:xfrm>
              <a:blipFill>
                <a:blip r:embed="rId2"/>
                <a:stretch>
                  <a:fillRect l="-1826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7D7B666-D5E6-48CE-B26A-FB5E5C34AF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6EE670A-A41A-44AD-BC1C-2090365EB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Computing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/>
          <a:lstStyle/>
          <a:p>
            <a:pPr marL="0" indent="0"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There are two concentric circles, The circumference of a circle is 36</a:t>
            </a:r>
            <a:r>
              <a:rPr lang="el-G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π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 Contained in that circle is a smaller circle with an area of 16</a:t>
            </a:r>
            <a:r>
              <a:rPr lang="el-G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π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  A point is selected at random from inside the larger circle. What is  probability that the point also in the same circle.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281531" y="3193773"/>
            <a:ext cx="2570922" cy="24118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59757" y="4121425"/>
            <a:ext cx="940904" cy="980661"/>
          </a:xfrm>
          <a:prstGeom prst="ellipse">
            <a:avLst/>
          </a:prstGeom>
          <a:solidFill>
            <a:srgbClr val="F9F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7865166" y="4757529"/>
            <a:ext cx="265043" cy="34455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1827" y="3455301"/>
                <a:ext cx="5893509" cy="2834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Area of smaller circle = 16 </a:t>
                </a:r>
                <a:r>
                  <a:rPr lang="el-G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Area of larger circle   = 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36</m:t>
                                </m:r>
                                <m:r>
                                  <a:rPr lang="el-GR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l-GR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= 324 </a:t>
                </a:r>
                <a:r>
                  <a:rPr lang="el-G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𝑝𝑜𝑖𝑛𝑡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𝑠𝑚𝑎𝑙𝑙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𝑐𝑖𝑟𝑐𝑙𝑒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𝐿𝑎𝑟𝑔𝑒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𝑐𝑖𝑟𝑐𝑙𝑒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𝑠𝑚𝑎𝑙𝑙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𝑐𝑖𝑟𝑐𝑙𝑒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  <m:r>
                      <m:rPr>
                        <m:nor/>
                      </m:rPr>
                      <a:rPr lang="el-G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/324</m:t>
                    </m:r>
                    <m:r>
                      <m:rPr>
                        <m:nor/>
                      </m:rPr>
                      <a:rPr lang="el-G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7" y="3455301"/>
                <a:ext cx="5893509" cy="2834430"/>
              </a:xfrm>
              <a:prstGeom prst="rect">
                <a:avLst/>
              </a:prstGeom>
              <a:blipFill rotWithShape="0">
                <a:blip r:embed="rId2"/>
                <a:stretch>
                  <a:fillRect l="-1551" t="-1720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47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785" y="470848"/>
            <a:ext cx="7290054" cy="1499616"/>
          </a:xfrm>
        </p:spPr>
        <p:txBody>
          <a:bodyPr/>
          <a:lstStyle/>
          <a:p>
            <a:r>
              <a:rPr lang="en-IN" dirty="0"/>
              <a:t>Assigning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22830" y="1220656"/>
                <a:ext cx="8898340" cy="5467984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	</a:t>
                </a:r>
                <a:r>
                  <a:rPr lang="en-US" sz="3800" dirty="0"/>
                  <a:t>What is the probability of a baby being born on a Wednesday?</a:t>
                </a:r>
              </a:p>
              <a:p>
                <a:pPr marL="0" indent="0">
                  <a:buNone/>
                </a:pPr>
                <a:r>
                  <a:rPr lang="en-US" sz="3800" dirty="0"/>
                  <a:t>	A-priori probability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IN" sz="3800" b="0" i="1" smtClean="0">
                        <a:latin typeface="Cambria Math" panose="02040503050406030204" pitchFamily="18" charset="0"/>
                      </a:rPr>
                      <m:t>=14.3%</m:t>
                    </m:r>
                  </m:oMath>
                </a14:m>
                <a:endParaRPr lang="en-US" sz="3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3800" i="1" dirty="0"/>
                  <a:t>Data from “Risks of Stillbirth and Early Neonatal Death by Day of Week”, by Zhong-Cheng Luo, </a:t>
                </a:r>
                <a:r>
                  <a:rPr lang="en-US" sz="3800" i="1" dirty="0" err="1"/>
                  <a:t>Shiliang</a:t>
                </a:r>
                <a:r>
                  <a:rPr lang="en-US" sz="3800" i="1" dirty="0"/>
                  <a:t> Liu, Russell Wilkins, and Michael S. Kramer, for the Fetal and Infant Health Study Group of the Canadian Perinatal Surveillance System. Data of </a:t>
                </a:r>
                <a:r>
                  <a:rPr lang="en-US" sz="3800" i="1" dirty="0">
                    <a:solidFill>
                      <a:srgbClr val="FF0000"/>
                    </a:solidFill>
                  </a:rPr>
                  <a:t>3,239,972</a:t>
                </a:r>
                <a:r>
                  <a:rPr lang="en-US" sz="3800" i="1" dirty="0"/>
                  <a:t> births in Canada between 1985 and 1998.  The reported percentages do not add up to 100% due to rounding.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830" y="1220656"/>
                <a:ext cx="8898340" cy="5467984"/>
              </a:xfrm>
              <a:blipFill>
                <a:blip r:embed="rId2"/>
                <a:stretch>
                  <a:fillRect l="-1096" r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8"/>
          <p:cNvSpPr/>
          <p:nvPr/>
        </p:nvSpPr>
        <p:spPr>
          <a:xfrm>
            <a:off x="1078173" y="2574729"/>
            <a:ext cx="5946863" cy="2759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422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IN" dirty="0"/>
              <a:t>Assigning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8854" y="2323070"/>
                <a:ext cx="8946292" cy="398629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b="1" dirty="0"/>
                  <a:t>Empirical Method – </a:t>
                </a:r>
                <a:r>
                  <a:rPr lang="en-IN" b="1" i="1" dirty="0"/>
                  <a:t>A posteriori or Frequentist</a:t>
                </a:r>
              </a:p>
              <a:p>
                <a:pPr marL="0" indent="0">
                  <a:buNone/>
                </a:pPr>
                <a:r>
                  <a:rPr lang="en-US" dirty="0"/>
                  <a:t>Probability can be determined post conducting a thought  </a:t>
                </a:r>
                <a:r>
                  <a:rPr lang="en-IN" dirty="0"/>
                  <a:t>experiment.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𝑜𝑐𝑐𝑢𝑟𝑒𝑑</m:t>
                          </m:r>
                        </m:num>
                        <m:den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𝑜𝑝𝑝𝑜𝑟𝑡𝑢𝑛𝑖𝑡𝑖𝑒𝑠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h𝑎𝑣𝑒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𝑜𝑐𝑐𝑢𝑟𝑒𝑑</m:t>
                          </m:r>
                        </m:den>
                      </m:f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Example: Tossing of a weighted die…well!, even a fair die. </a:t>
                </a:r>
              </a:p>
              <a:p>
                <a:pPr marL="0" indent="0">
                  <a:buNone/>
                </a:pPr>
                <a:r>
                  <a:rPr lang="en-US" dirty="0"/>
                  <a:t>The larger the number of experiments, the better the </a:t>
                </a:r>
                <a:r>
                  <a:rPr lang="en-IN" dirty="0"/>
                  <a:t>approximation.</a:t>
                </a:r>
              </a:p>
              <a:p>
                <a:pPr marL="0" indent="0">
                  <a:buNone/>
                </a:pPr>
                <a:r>
                  <a:rPr lang="en-US" dirty="0"/>
                  <a:t>This is the most used method in statistical inference.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8854" y="2323070"/>
                <a:ext cx="8946292" cy="3986290"/>
              </a:xfrm>
              <a:blipFill rotWithShape="0">
                <a:blip r:embed="rId2"/>
                <a:stretch>
                  <a:fillRect l="-1226" t="-2141"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104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IN" dirty="0"/>
              <a:t>Assigning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55093" y="1842448"/>
            <a:ext cx="7997587" cy="446691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Empirical Method – </a:t>
            </a:r>
            <a:r>
              <a:rPr lang="en-IN" b="1" i="1" dirty="0"/>
              <a:t>A posteriori or Frequentist</a:t>
            </a:r>
          </a:p>
          <a:p>
            <a:pPr marL="0" indent="0">
              <a:buNone/>
            </a:pPr>
            <a:r>
              <a:rPr lang="en-US" dirty="0"/>
              <a:t>Probability of getting heads for 4 times when tossing a coin 10 times.</a:t>
            </a:r>
          </a:p>
          <a:p>
            <a:pPr marL="0" indent="0">
              <a:buNone/>
            </a:pPr>
            <a:endParaRPr lang="en-IN" b="1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7D58506-D631-44F7-83FE-22A36BFEE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068" y="3711161"/>
            <a:ext cx="3305636" cy="20672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FA5F800-38FD-4626-A73F-C07DA4C286E3}"/>
              </a:ext>
            </a:extLst>
          </p:cNvPr>
          <p:cNvSpPr txBox="1"/>
          <p:nvPr/>
        </p:nvSpPr>
        <p:spPr>
          <a:xfrm>
            <a:off x="1460310" y="29489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– 1 Tails -0</a:t>
            </a:r>
          </a:p>
        </p:txBody>
      </p:sp>
      <p:pic>
        <p:nvPicPr>
          <p:cNvPr id="14" name="Picture 13" descr="A picture containing animal, aquatic bird&#10;&#10;Description generated with high confidence">
            <a:extLst>
              <a:ext uri="{FF2B5EF4-FFF2-40B4-BE49-F238E27FC236}">
                <a16:creationId xmlns:a16="http://schemas.microsoft.com/office/drawing/2014/main" xmlns="" id="{C41F1C70-2F65-4884-80A7-62A37C1E7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" y="3429000"/>
            <a:ext cx="5882185" cy="26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45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IN" dirty="0"/>
              <a:t>Assigning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Empirical Method – </a:t>
            </a:r>
            <a:r>
              <a:rPr lang="en-IN" b="1" i="1" dirty="0"/>
              <a:t>A posteriori or Frequentist</a:t>
            </a:r>
          </a:p>
          <a:p>
            <a:pPr marL="0" indent="0">
              <a:buNone/>
            </a:pPr>
            <a:r>
              <a:rPr lang="en-IN" dirty="0"/>
              <a:t>Tossing the coin more 10 times, now the probability of getting 4 heads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0E34932B-E837-432D-BF0F-F65C86F28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192" y="3429000"/>
            <a:ext cx="3124636" cy="2067213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4621307F-AD16-435E-B23F-C6B56301A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1" y="3273599"/>
            <a:ext cx="5561021" cy="244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DD237C1-A396-40E8-A054-B41EDEB79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642" y="3931888"/>
            <a:ext cx="1201016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3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IN" dirty="0"/>
              <a:t>Assigning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Empirical Method – </a:t>
            </a:r>
            <a:r>
              <a:rPr lang="en-IN" b="1" i="1" dirty="0"/>
              <a:t>A posteriori or </a:t>
            </a:r>
            <a:r>
              <a:rPr lang="en-IN" b="1" i="1" dirty="0" err="1"/>
              <a:t>Frequentist</a:t>
            </a:r>
            <a:endParaRPr lang="en-IN" b="1" i="1" dirty="0"/>
          </a:p>
          <a:p>
            <a:pPr marL="0" indent="0">
              <a:buNone/>
            </a:pPr>
            <a:r>
              <a:rPr lang="en-US" dirty="0"/>
              <a:t>Averages over the long 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P(head) = 0.25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24BDAF10-BA72-47CC-8B9D-2F7363D94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59" y="3387169"/>
            <a:ext cx="3124636" cy="2067213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8B5E98F7-6199-4AE5-9ECA-7A7E8A342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2" y="3387169"/>
            <a:ext cx="5379228" cy="2407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4048E34-D392-44AD-B52E-364FF41C7B65}"/>
              </a:ext>
            </a:extLst>
          </p:cNvPr>
          <p:cNvSpPr txBox="1"/>
          <p:nvPr/>
        </p:nvSpPr>
        <p:spPr>
          <a:xfrm>
            <a:off x="7546008" y="3928348"/>
            <a:ext cx="669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783E8C1-C41E-42AA-8CE8-55C6DFD73914}"/>
              </a:ext>
            </a:extLst>
          </p:cNvPr>
          <p:cNvSpPr txBox="1"/>
          <p:nvPr/>
        </p:nvSpPr>
        <p:spPr>
          <a:xfrm>
            <a:off x="8058150" y="4283173"/>
            <a:ext cx="669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1068174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IN"/>
              <a:t>Assigning Probabilities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Subjective Method</a:t>
            </a:r>
          </a:p>
          <a:p>
            <a:pPr marL="0" indent="0">
              <a:buNone/>
            </a:pPr>
            <a:r>
              <a:rPr lang="en-US" dirty="0"/>
              <a:t>Based on feelings, insights, knowledge, etc. of a person.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probability of India winning the upcoming </a:t>
            </a:r>
            <a:r>
              <a:rPr lang="en-IN" dirty="0"/>
              <a:t>World cup 2019?</a:t>
            </a:r>
          </a:p>
        </p:txBody>
      </p:sp>
    </p:spTree>
    <p:extLst>
      <p:ext uri="{BB962C8B-B14F-4D97-AF65-F5344CB8AC3E}">
        <p14:creationId xmlns:p14="http://schemas.microsoft.com/office/powerpoint/2010/main" val="2647971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IN" dirty="0"/>
              <a:t>Probability -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Sample Space – Set of all possible outcomes, denoted S.</a:t>
            </a:r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US" dirty="0"/>
              <a:t>	After 2 coin tosses, the set of all possible outcomes are  {HH, HT, TH, TT}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Event – A subset of the sample space.</a:t>
            </a:r>
          </a:p>
          <a:p>
            <a:pPr marL="0" indent="0">
              <a:buNone/>
            </a:pPr>
            <a:r>
              <a:rPr lang="en-US" dirty="0"/>
              <a:t>	An Event of interest might be - HH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854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IN" dirty="0"/>
              <a:t>Probability -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59225" y="1281112"/>
                <a:ext cx="8918787" cy="4941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sz="2000" dirty="0"/>
                  <a:t>		         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IN" dirty="0"/>
                  <a:t>	                  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≤1 </m:t>
                    </m:r>
                  </m:oMath>
                </a14:m>
                <a:r>
                  <a:rPr lang="en-IN" dirty="0"/>
                  <a:t>	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US" dirty="0"/>
                  <a:t>Area of the rectangle denotes sample space, and since probability is associated with area, it cannot be negative.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Mutually Exclusive – If event A happens, event B cannot.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225" y="1281112"/>
                <a:ext cx="8918787" cy="4941330"/>
              </a:xfrm>
              <a:blipFill>
                <a:blip r:embed="rId2"/>
                <a:stretch>
                  <a:fillRect l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72993" y="1803695"/>
            <a:ext cx="2546268" cy="1566628"/>
            <a:chOff x="225213" y="1949571"/>
            <a:chExt cx="2546268" cy="1566628"/>
          </a:xfrm>
        </p:grpSpPr>
        <p:sp>
          <p:nvSpPr>
            <p:cNvPr id="5" name="Rectangle 4"/>
            <p:cNvSpPr/>
            <p:nvPr/>
          </p:nvSpPr>
          <p:spPr>
            <a:xfrm>
              <a:off x="225213" y="1949571"/>
              <a:ext cx="2546268" cy="15666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5213" y="1949571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/>
                <a:t>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39989" y="1789879"/>
            <a:ext cx="2546268" cy="1566628"/>
            <a:chOff x="3111991" y="2223512"/>
            <a:chExt cx="2546268" cy="1566628"/>
          </a:xfrm>
        </p:grpSpPr>
        <p:grpSp>
          <p:nvGrpSpPr>
            <p:cNvPr id="9" name="Group 8"/>
            <p:cNvGrpSpPr/>
            <p:nvPr/>
          </p:nvGrpSpPr>
          <p:grpSpPr>
            <a:xfrm>
              <a:off x="3111991" y="2223512"/>
              <a:ext cx="2546268" cy="1566628"/>
              <a:chOff x="235245" y="2223512"/>
              <a:chExt cx="2546268" cy="156662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35245" y="2223512"/>
                <a:ext cx="2546268" cy="156662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7365" y="2236251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/>
                  <a:t>S</a:t>
                </a:r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3557516" y="2518465"/>
              <a:ext cx="827609" cy="82215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32793" y="1789879"/>
            <a:ext cx="2598493" cy="1579114"/>
            <a:chOff x="6167241" y="1949571"/>
            <a:chExt cx="2598493" cy="1579114"/>
          </a:xfrm>
        </p:grpSpPr>
        <p:grpSp>
          <p:nvGrpSpPr>
            <p:cNvPr id="14" name="Group 13"/>
            <p:cNvGrpSpPr/>
            <p:nvPr/>
          </p:nvGrpSpPr>
          <p:grpSpPr>
            <a:xfrm>
              <a:off x="6167241" y="1949571"/>
              <a:ext cx="2546268" cy="1566628"/>
              <a:chOff x="3101959" y="1949571"/>
              <a:chExt cx="2546268" cy="156662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101959" y="1949571"/>
                <a:ext cx="2546268" cy="1566628"/>
                <a:chOff x="225213" y="1949571"/>
                <a:chExt cx="2546268" cy="1566628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25213" y="1949571"/>
                  <a:ext cx="2546268" cy="156662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25213" y="1949571"/>
                  <a:ext cx="3305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b="1" dirty="0"/>
                    <a:t>S</a:t>
                  </a:r>
                </a:p>
              </p:txBody>
            </p:sp>
          </p:grpSp>
          <p:sp>
            <p:nvSpPr>
              <p:cNvPr id="16" name="Oval 15"/>
              <p:cNvSpPr/>
              <p:nvPr/>
            </p:nvSpPr>
            <p:spPr>
              <a:xfrm>
                <a:off x="3395599" y="2411236"/>
                <a:ext cx="827609" cy="822158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</a:t>
                </a: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7678510" y="2411236"/>
              <a:ext cx="827609" cy="8221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19466" y="3220908"/>
              <a:ext cx="2546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A and B are </a:t>
              </a:r>
              <a:r>
                <a:rPr lang="en-IN" sz="1400" b="1" dirty="0">
                  <a:solidFill>
                    <a:srgbClr val="FF0000"/>
                  </a:solidFill>
                </a:rPr>
                <a:t>mutually exclusive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79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IN" dirty="0"/>
              <a:t>Probabilities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8854" y="2323070"/>
                <a:ext cx="8946292" cy="398629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b="1" dirty="0"/>
                  <a:t>Example</a:t>
                </a:r>
              </a:p>
              <a:p>
                <a:r>
                  <a:rPr lang="en-US" dirty="0"/>
                  <a:t>Event A – Customers who default on loans</a:t>
                </a:r>
              </a:p>
              <a:p>
                <a:r>
                  <a:rPr lang="en-US" dirty="0"/>
                  <a:t>Event B – Customers who are High Net Worth Individuals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693190" y="1819188"/>
            <a:ext cx="3439865" cy="1994906"/>
            <a:chOff x="714135" y="1877183"/>
            <a:chExt cx="2546268" cy="1566628"/>
          </a:xfrm>
        </p:grpSpPr>
        <p:grpSp>
          <p:nvGrpSpPr>
            <p:cNvPr id="4" name="Group 3"/>
            <p:cNvGrpSpPr/>
            <p:nvPr/>
          </p:nvGrpSpPr>
          <p:grpSpPr>
            <a:xfrm>
              <a:off x="714135" y="1877183"/>
              <a:ext cx="2546268" cy="1566628"/>
              <a:chOff x="3101959" y="1949571"/>
              <a:chExt cx="2546268" cy="156662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01959" y="1949571"/>
                <a:ext cx="2546268" cy="1566628"/>
                <a:chOff x="225213" y="1949571"/>
                <a:chExt cx="2546268" cy="1566628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225213" y="1949571"/>
                  <a:ext cx="2546268" cy="156662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25213" y="1949571"/>
                  <a:ext cx="3305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b="1" dirty="0"/>
                    <a:t>S</a:t>
                  </a:r>
                </a:p>
              </p:txBody>
            </p:sp>
          </p:grpSp>
          <p:sp>
            <p:nvSpPr>
              <p:cNvPr id="6" name="Oval 5"/>
              <p:cNvSpPr/>
              <p:nvPr/>
            </p:nvSpPr>
            <p:spPr>
              <a:xfrm>
                <a:off x="3662010" y="2411236"/>
                <a:ext cx="827609" cy="822158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</a:t>
                </a:r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853489" y="2338848"/>
              <a:ext cx="827609" cy="822158"/>
            </a:xfrm>
            <a:prstGeom prst="ellipse">
              <a:avLst/>
            </a:prstGeom>
            <a:solidFill>
              <a:schemeClr val="accent2">
                <a:lumMod val="5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086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IN" dirty="0"/>
              <a:t>Probability -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8854" y="2323070"/>
                <a:ext cx="8946292" cy="39862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Independent Events – Outcome of event B is not dependent on the outcome of event A.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Probability of customer B defaulting on the loan is not dependent on default (or otherwise) by customer 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the probability of getting an </a:t>
                </a:r>
                <a:r>
                  <a:rPr lang="en-US" i="1" dirty="0"/>
                  <a:t>easy call is 0.7, what is the </a:t>
                </a:r>
                <a:r>
                  <a:rPr lang="en-US" dirty="0"/>
                  <a:t>probability that the next 3 calls will be </a:t>
                </a:r>
                <a:r>
                  <a:rPr lang="en-US" i="1" dirty="0"/>
                  <a:t>easy? 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𝑒𝑎𝑠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𝑒𝑎𝑠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𝑒𝑎𝑠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=0.343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8854" y="2323070"/>
                <a:ext cx="8946292" cy="3986290"/>
              </a:xfrm>
              <a:blipFill rotWithShape="0">
                <a:blip r:embed="rId2"/>
                <a:stretch>
                  <a:fillRect l="-1226" t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40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IN" dirty="0"/>
              <a:t>Probability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9225" y="1869742"/>
            <a:ext cx="8799423" cy="45122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basketball team is down by 2 points with only a few seconds remaining in the game. Given that:</a:t>
            </a:r>
          </a:p>
          <a:p>
            <a:pPr marL="0" indent="0">
              <a:buNone/>
            </a:pPr>
            <a:r>
              <a:rPr lang="en-US" dirty="0"/>
              <a:t>• Chance of making a 2-point shot to tie the game = 50%</a:t>
            </a:r>
          </a:p>
          <a:p>
            <a:pPr marL="0" indent="0">
              <a:buNone/>
            </a:pPr>
            <a:r>
              <a:rPr lang="en-US" dirty="0"/>
              <a:t>• Chance of winning in overtime = 50%</a:t>
            </a:r>
          </a:p>
          <a:p>
            <a:pPr marL="0" indent="0">
              <a:buNone/>
            </a:pPr>
            <a:r>
              <a:rPr lang="en-US" dirty="0"/>
              <a:t>• Chance of making a 3-point shot to win the game = 30%</a:t>
            </a:r>
            <a:endParaRPr lang="en-IN" dirty="0"/>
          </a:p>
          <a:p>
            <a:pPr marL="0" indent="0">
              <a:buNone/>
            </a:pPr>
            <a:r>
              <a:rPr lang="en-IN" sz="2400" dirty="0">
                <a:solidFill>
                  <a:schemeClr val="accent2"/>
                </a:solidFill>
              </a:rPr>
              <a:t>What should the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coach do: go for 2point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/>
                </a:solidFill>
              </a:rPr>
              <a:t>or 3-point shot?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/>
                </a:solidFill>
              </a:rPr>
              <a:t>What are the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/>
                </a:solidFill>
              </a:rPr>
              <a:t>assumptions, if any?</a:t>
            </a:r>
          </a:p>
        </p:txBody>
      </p:sp>
    </p:spTree>
    <p:extLst>
      <p:ext uri="{BB962C8B-B14F-4D97-AF65-F5344CB8AC3E}">
        <p14:creationId xmlns:p14="http://schemas.microsoft.com/office/powerpoint/2010/main" val="2407543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7">
            <a:extLst>
              <a:ext uri="{FF2B5EF4-FFF2-40B4-BE49-F238E27FC236}">
                <a16:creationId xmlns:a16="http://schemas.microsoft.com/office/drawing/2014/main" xmlns="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Oval 5">
            <a:extLst>
              <a:ext uri="{FF2B5EF4-FFF2-40B4-BE49-F238E27FC236}">
                <a16:creationId xmlns:a16="http://schemas.microsoft.com/office/drawing/2014/main" xmlns="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11">
            <a:extLst>
              <a:ext uri="{FF2B5EF4-FFF2-40B4-BE49-F238E27FC236}">
                <a16:creationId xmlns:a16="http://schemas.microsoft.com/office/drawing/2014/main" xmlns="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13">
            <a:extLst>
              <a:ext uri="{FF2B5EF4-FFF2-40B4-BE49-F238E27FC236}">
                <a16:creationId xmlns:a16="http://schemas.microsoft.com/office/drawing/2014/main" xmlns="" id="{CA73784B-AC76-4BAD-93AF-C72D0EDFD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77603" y="640080"/>
            <a:ext cx="2533575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80000"/>
              </a:lnSpc>
              <a:spcAft>
                <a:spcPts val="600"/>
              </a:spcAft>
            </a:pPr>
            <a:r>
              <a:rPr lang="en-US" sz="3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Probability - Types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11DCF04-0C7C-44FC-8246-FC8D736B1A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25523" y="3765314"/>
            <a:ext cx="24003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91850"/>
              </p:ext>
            </p:extLst>
          </p:nvPr>
        </p:nvGraphicFramePr>
        <p:xfrm>
          <a:off x="3491238" y="1899773"/>
          <a:ext cx="5172704" cy="305943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3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6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45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86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54660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IN" sz="2000" baseline="0">
                          <a:solidFill>
                            <a:schemeClr val="tx1"/>
                          </a:solidFill>
                        </a:rPr>
                        <a:t>-Id</a:t>
                      </a:r>
                      <a:endParaRPr lang="en-IN" sz="2000">
                        <a:solidFill>
                          <a:schemeClr val="tx1"/>
                        </a:solidFill>
                      </a:endParaRPr>
                    </a:p>
                  </a:txBody>
                  <a:tcPr marL="101981" marR="101981" marT="50990" marB="50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IN" sz="2000" baseline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IN" sz="2000">
                        <a:solidFill>
                          <a:schemeClr val="tx1"/>
                        </a:solidFill>
                      </a:endParaRPr>
                    </a:p>
                  </a:txBody>
                  <a:tcPr marL="101981" marR="101981" marT="50990" marB="50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marL="101981" marR="101981" marT="50990" marB="50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Default</a:t>
                      </a:r>
                    </a:p>
                  </a:txBody>
                  <a:tcPr marL="101981" marR="101981" marT="50990" marB="509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8717"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846596</a:t>
                      </a:r>
                    </a:p>
                  </a:txBody>
                  <a:tcPr marL="101981" marR="101981" marT="50990" marB="50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Srikanth</a:t>
                      </a:r>
                    </a:p>
                  </a:txBody>
                  <a:tcPr marL="101981" marR="101981" marT="50990" marB="50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28</a:t>
                      </a:r>
                    </a:p>
                  </a:txBody>
                  <a:tcPr marL="101981" marR="101981" marT="50990" marB="50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Yes</a:t>
                      </a:r>
                    </a:p>
                  </a:txBody>
                  <a:tcPr marL="101981" marR="101981" marT="50990" marB="509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8717"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846597</a:t>
                      </a:r>
                    </a:p>
                  </a:txBody>
                  <a:tcPr marL="101981" marR="101981" marT="50990" marB="50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Raghu</a:t>
                      </a:r>
                    </a:p>
                  </a:txBody>
                  <a:tcPr marL="101981" marR="101981" marT="50990" marB="50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25</a:t>
                      </a:r>
                    </a:p>
                  </a:txBody>
                  <a:tcPr marL="101981" marR="101981" marT="50990" marB="50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No</a:t>
                      </a:r>
                    </a:p>
                  </a:txBody>
                  <a:tcPr marL="101981" marR="101981" marT="50990" marB="509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8717"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846598</a:t>
                      </a:r>
                    </a:p>
                  </a:txBody>
                  <a:tcPr marL="101981" marR="101981" marT="50990" marB="50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Ramya</a:t>
                      </a:r>
                    </a:p>
                  </a:txBody>
                  <a:tcPr marL="101981" marR="101981" marT="50990" marB="50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24</a:t>
                      </a:r>
                    </a:p>
                  </a:txBody>
                  <a:tcPr marL="101981" marR="101981" marT="50990" marB="50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No</a:t>
                      </a:r>
                    </a:p>
                  </a:txBody>
                  <a:tcPr marL="101981" marR="101981" marT="50990" marB="509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8717"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…</a:t>
                      </a:r>
                    </a:p>
                  </a:txBody>
                  <a:tcPr marL="101981" marR="101981" marT="50990" marB="50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…</a:t>
                      </a:r>
                    </a:p>
                  </a:txBody>
                  <a:tcPr marL="101981" marR="101981" marT="50990" marB="50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…</a:t>
                      </a:r>
                    </a:p>
                  </a:txBody>
                  <a:tcPr marL="101981" marR="101981" marT="50990" marB="50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…</a:t>
                      </a:r>
                    </a:p>
                  </a:txBody>
                  <a:tcPr marL="101981" marR="101981" marT="50990" marB="509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algn="ctr"/>
                      <a:endParaRPr lang="en-IN" sz="2000"/>
                    </a:p>
                  </a:txBody>
                  <a:tcPr marL="101981" marR="101981" marT="50990" marB="50990"/>
                </a:tc>
                <a:tc>
                  <a:txBody>
                    <a:bodyPr/>
                    <a:lstStyle/>
                    <a:p>
                      <a:pPr algn="ctr"/>
                      <a:endParaRPr lang="en-IN" sz="2000"/>
                    </a:p>
                  </a:txBody>
                  <a:tcPr marL="101981" marR="101981" marT="50990" marB="50990"/>
                </a:tc>
                <a:tc>
                  <a:txBody>
                    <a:bodyPr/>
                    <a:lstStyle/>
                    <a:p>
                      <a:pPr algn="ctr"/>
                      <a:endParaRPr lang="en-IN" sz="2000"/>
                    </a:p>
                  </a:txBody>
                  <a:tcPr marL="101981" marR="101981" marT="50990" marB="50990"/>
                </a:tc>
                <a:tc>
                  <a:txBody>
                    <a:bodyPr/>
                    <a:lstStyle/>
                    <a:p>
                      <a:pPr algn="ctr"/>
                      <a:endParaRPr lang="en-IN" sz="2000"/>
                    </a:p>
                  </a:txBody>
                  <a:tcPr marL="101981" marR="101981" marT="50990" marB="509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852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IN" dirty="0"/>
              <a:t>Probability -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Contingency table summarizing 2 variables, </a:t>
            </a:r>
            <a:r>
              <a:rPr lang="en-US" i="1" dirty="0"/>
              <a:t>Loan Default</a:t>
            </a:r>
          </a:p>
          <a:p>
            <a:pPr marL="0" indent="0">
              <a:buNone/>
            </a:pPr>
            <a:r>
              <a:rPr lang="en-IN" dirty="0"/>
              <a:t>and </a:t>
            </a:r>
            <a:r>
              <a:rPr lang="en-IN" i="1" dirty="0"/>
              <a:t>Age:</a:t>
            </a:r>
          </a:p>
          <a:p>
            <a:pPr marL="0" indent="0">
              <a:buNone/>
            </a:pPr>
            <a:endParaRPr lang="en-IN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23362"/>
              </p:ext>
            </p:extLst>
          </p:nvPr>
        </p:nvGraphicFramePr>
        <p:xfrm>
          <a:off x="768096" y="3326065"/>
          <a:ext cx="7365474" cy="194323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27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34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74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18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75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75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1835">
                <a:tc rowSpan="2"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890"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Young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Middle-aged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835">
                <a:tc rowSpan="3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Loan</a:t>
                      </a:r>
                      <a:r>
                        <a:rPr lang="en-IN" b="1" baseline="0" dirty="0"/>
                        <a:t> </a:t>
                      </a:r>
                    </a:p>
                    <a:p>
                      <a:pPr algn="ctr"/>
                      <a:r>
                        <a:rPr lang="en-IN" b="1" baseline="0" dirty="0"/>
                        <a:t>Defaults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5252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13684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19066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83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4279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83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7045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919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IN" dirty="0"/>
              <a:t>Probability -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Convert it into probabilities</a:t>
            </a:r>
            <a:endParaRPr lang="en-IN" i="1" dirty="0"/>
          </a:p>
          <a:p>
            <a:pPr marL="0" indent="0">
              <a:buNone/>
            </a:pPr>
            <a:endParaRPr lang="en-IN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060359"/>
              </p:ext>
            </p:extLst>
          </p:nvPr>
        </p:nvGraphicFramePr>
        <p:xfrm>
          <a:off x="692676" y="3079050"/>
          <a:ext cx="7365474" cy="194323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27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34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74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18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75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75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1835">
                <a:tc rowSpan="2"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890"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Young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Middle-aged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835">
                <a:tc rowSpan="3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Loan</a:t>
                      </a:r>
                      <a:r>
                        <a:rPr lang="en-IN" b="1" baseline="0" dirty="0"/>
                        <a:t> </a:t>
                      </a:r>
                    </a:p>
                    <a:p>
                      <a:pPr algn="ctr"/>
                      <a:r>
                        <a:rPr lang="en-IN" b="1" baseline="0" dirty="0"/>
                        <a:t>Defaults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83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83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68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population from 1670 - 1860</a:t>
            </a:r>
            <a:endParaRPr lang="en-US" dirty="0"/>
          </a:p>
        </p:txBody>
      </p:sp>
      <p:pic>
        <p:nvPicPr>
          <p:cNvPr id="5" name="Picture 2" descr="population growt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81"/>
          <a:stretch/>
        </p:blipFill>
        <p:spPr bwMode="auto">
          <a:xfrm>
            <a:off x="2083658" y="2347912"/>
            <a:ext cx="3955192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902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>
            <a:normAutofit/>
          </a:bodyPr>
          <a:lstStyle/>
          <a:p>
            <a:r>
              <a:rPr lang="en-IN" sz="3700" dirty="0"/>
              <a:t>Probability – Types Marginal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8096" y="2286000"/>
            <a:ext cx="7290055" cy="4023360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Probability describing a single attribute</a:t>
            </a:r>
          </a:p>
          <a:p>
            <a:pPr marL="0" indent="0">
              <a:buNone/>
            </a:pPr>
            <a:r>
              <a:rPr lang="en-IN" dirty="0"/>
              <a:t>P(Middle) = 0.690</a:t>
            </a:r>
          </a:p>
          <a:p>
            <a:pPr marL="0" indent="0">
              <a:buNone/>
            </a:pPr>
            <a:r>
              <a:rPr lang="en-IN" dirty="0"/>
              <a:t>P(old) = 0.008</a:t>
            </a:r>
          </a:p>
          <a:p>
            <a:pPr marL="0" indent="0">
              <a:buNone/>
            </a:pPr>
            <a:endParaRPr lang="en-IN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151287"/>
              </p:ext>
            </p:extLst>
          </p:nvPr>
        </p:nvGraphicFramePr>
        <p:xfrm>
          <a:off x="981370" y="1899371"/>
          <a:ext cx="7365474" cy="194323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27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34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74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18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75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75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1835">
                <a:tc rowSpan="2"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890"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Young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Middle-aged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835">
                <a:tc rowSpan="3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Loan</a:t>
                      </a:r>
                      <a:r>
                        <a:rPr lang="en-IN" b="1" baseline="0" dirty="0"/>
                        <a:t> </a:t>
                      </a:r>
                    </a:p>
                    <a:p>
                      <a:pPr algn="ctr"/>
                      <a:r>
                        <a:rPr lang="en-IN" b="1" baseline="0" dirty="0"/>
                        <a:t>Defaults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0.816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83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0.184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83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0.302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0.690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6711885" y="3864992"/>
            <a:ext cx="2092750" cy="4242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361576" y="3241811"/>
            <a:ext cx="443059" cy="10473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55963" y="4238440"/>
            <a:ext cx="215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Marginal Probability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589064" y="4789723"/>
            <a:ext cx="2546268" cy="1566628"/>
            <a:chOff x="3101959" y="1949571"/>
            <a:chExt cx="2546268" cy="1566628"/>
          </a:xfrm>
        </p:grpSpPr>
        <p:grpSp>
          <p:nvGrpSpPr>
            <p:cNvPr id="18" name="Group 17"/>
            <p:cNvGrpSpPr/>
            <p:nvPr/>
          </p:nvGrpSpPr>
          <p:grpSpPr>
            <a:xfrm>
              <a:off x="3101959" y="1949571"/>
              <a:ext cx="2546268" cy="1566628"/>
              <a:chOff x="225213" y="1949571"/>
              <a:chExt cx="2546268" cy="156662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5213" y="1949571"/>
                <a:ext cx="2546268" cy="156662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5213" y="1949571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/>
                  <a:t>S</a:t>
                </a: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3395599" y="2411236"/>
              <a:ext cx="827609" cy="82215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</a:t>
              </a:r>
            </a:p>
          </p:txBody>
        </p:sp>
      </p:grpSp>
      <p:cxnSp>
        <p:nvCxnSpPr>
          <p:cNvPr id="23" name="Elbow Connector 22"/>
          <p:cNvCxnSpPr/>
          <p:nvPr/>
        </p:nvCxnSpPr>
        <p:spPr>
          <a:xfrm rot="16200000" flipH="1">
            <a:off x="5165312" y="4155962"/>
            <a:ext cx="1454943" cy="807451"/>
          </a:xfrm>
          <a:prstGeom prst="bentConnector3">
            <a:avLst>
              <a:gd name="adj1" fmla="val 24731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66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>
            <a:normAutofit/>
          </a:bodyPr>
          <a:lstStyle/>
          <a:p>
            <a:r>
              <a:rPr lang="en-IN" sz="4000" dirty="0"/>
              <a:t>Probability – Types JOINT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Probability describing a combination of </a:t>
            </a:r>
          </a:p>
          <a:p>
            <a:pPr marL="0" indent="0">
              <a:buNone/>
            </a:pPr>
            <a:r>
              <a:rPr lang="en-IN" dirty="0"/>
              <a:t>attribute</a:t>
            </a:r>
          </a:p>
          <a:p>
            <a:pPr marL="0" indent="0">
              <a:buNone/>
            </a:pPr>
            <a:r>
              <a:rPr lang="en-IN" dirty="0"/>
              <a:t>P(Yes </a:t>
            </a:r>
            <a:r>
              <a:rPr lang="en-IN" dirty="0">
                <a:solidFill>
                  <a:srgbClr val="FF0000"/>
                </a:solidFill>
              </a:rPr>
              <a:t>and</a:t>
            </a:r>
            <a:r>
              <a:rPr lang="en-IN" dirty="0"/>
              <a:t> old) = 0.003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09591"/>
              </p:ext>
            </p:extLst>
          </p:nvPr>
        </p:nvGraphicFramePr>
        <p:xfrm>
          <a:off x="981370" y="1899371"/>
          <a:ext cx="7365474" cy="194323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27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34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74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18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75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75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1835">
                <a:tc rowSpan="2"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890"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Young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Middle-aged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835">
                <a:tc rowSpan="3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Loan</a:t>
                      </a:r>
                      <a:r>
                        <a:rPr lang="en-IN" b="1" baseline="0" dirty="0"/>
                        <a:t> </a:t>
                      </a:r>
                    </a:p>
                    <a:p>
                      <a:pPr algn="ctr"/>
                      <a:r>
                        <a:rPr lang="en-IN" b="1" baseline="0" dirty="0"/>
                        <a:t>Defaults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0.225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0.816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83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0.077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0.184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83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0.302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0.690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7055963" y="3487080"/>
            <a:ext cx="1527143" cy="8566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55963" y="4238440"/>
            <a:ext cx="215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Joint Probability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589064" y="4789723"/>
            <a:ext cx="2546268" cy="1566628"/>
            <a:chOff x="3101959" y="1949571"/>
            <a:chExt cx="2546268" cy="1566628"/>
          </a:xfrm>
        </p:grpSpPr>
        <p:grpSp>
          <p:nvGrpSpPr>
            <p:cNvPr id="18" name="Group 17"/>
            <p:cNvGrpSpPr/>
            <p:nvPr/>
          </p:nvGrpSpPr>
          <p:grpSpPr>
            <a:xfrm>
              <a:off x="3101959" y="1949571"/>
              <a:ext cx="2546268" cy="1566628"/>
              <a:chOff x="225213" y="1949571"/>
              <a:chExt cx="2546268" cy="156662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5213" y="1949571"/>
                <a:ext cx="2546268" cy="156662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5213" y="1949571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/>
                  <a:t>S</a:t>
                </a: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3395599" y="2411236"/>
              <a:ext cx="827609" cy="82215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</a:t>
              </a:r>
            </a:p>
          </p:txBody>
        </p:sp>
      </p:grpSp>
      <p:cxnSp>
        <p:nvCxnSpPr>
          <p:cNvPr id="23" name="Elbow Connector 22"/>
          <p:cNvCxnSpPr/>
          <p:nvPr/>
        </p:nvCxnSpPr>
        <p:spPr>
          <a:xfrm rot="5400000">
            <a:off x="5342223" y="4514070"/>
            <a:ext cx="2353655" cy="3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448393" y="5257545"/>
            <a:ext cx="827609" cy="82215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19604" y="5914083"/>
            <a:ext cx="599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Yes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39835" y="5952906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73343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>
            <a:normAutofit/>
          </a:bodyPr>
          <a:lstStyle/>
          <a:p>
            <a:r>
              <a:rPr lang="en-IN" sz="4000" dirty="0"/>
              <a:t>Probability – Types UNION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P(Yes </a:t>
            </a:r>
            <a:r>
              <a:rPr lang="en-IN" dirty="0">
                <a:solidFill>
                  <a:srgbClr val="FF0000"/>
                </a:solidFill>
              </a:rPr>
              <a:t>or </a:t>
            </a:r>
            <a:r>
              <a:rPr lang="en-IN" dirty="0"/>
              <a:t>old) = P(Yes) + P(old) – P(Yes and old)</a:t>
            </a:r>
          </a:p>
          <a:p>
            <a:pPr marL="0" indent="0">
              <a:buNone/>
            </a:pPr>
            <a:r>
              <a:rPr lang="en-IN" dirty="0"/>
              <a:t>= 0.184 + 0.008 – 0.003</a:t>
            </a:r>
          </a:p>
          <a:p>
            <a:pPr marL="0" indent="0">
              <a:buNone/>
            </a:pPr>
            <a:r>
              <a:rPr lang="en-IN" dirty="0"/>
              <a:t>= 0.189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47061"/>
              </p:ext>
            </p:extLst>
          </p:nvPr>
        </p:nvGraphicFramePr>
        <p:xfrm>
          <a:off x="981370" y="1899371"/>
          <a:ext cx="7365474" cy="194323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27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34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74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18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75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75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1835">
                <a:tc rowSpan="2"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890"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Young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Middle-aged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835">
                <a:tc rowSpan="3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Loan</a:t>
                      </a:r>
                      <a:r>
                        <a:rPr lang="en-IN" b="1" baseline="0" dirty="0"/>
                        <a:t> </a:t>
                      </a:r>
                    </a:p>
                    <a:p>
                      <a:pPr algn="ctr"/>
                      <a:r>
                        <a:rPr lang="en-IN" b="1" baseline="0" dirty="0"/>
                        <a:t>Defaults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0.225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0.586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0.005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0.816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83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0.077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0.104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0.003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0.184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83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0.302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0.690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5589064" y="4789723"/>
            <a:ext cx="2546268" cy="1566628"/>
            <a:chOff x="3101959" y="1949571"/>
            <a:chExt cx="2546268" cy="1566628"/>
          </a:xfrm>
        </p:grpSpPr>
        <p:grpSp>
          <p:nvGrpSpPr>
            <p:cNvPr id="18" name="Group 17"/>
            <p:cNvGrpSpPr/>
            <p:nvPr/>
          </p:nvGrpSpPr>
          <p:grpSpPr>
            <a:xfrm>
              <a:off x="3101959" y="1949571"/>
              <a:ext cx="2546268" cy="1566628"/>
              <a:chOff x="225213" y="1949571"/>
              <a:chExt cx="2546268" cy="156662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5213" y="1949571"/>
                <a:ext cx="2546268" cy="156662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5213" y="1949571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/>
                  <a:t>S</a:t>
                </a: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3395599" y="2411236"/>
              <a:ext cx="827609" cy="82215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6448393" y="5257545"/>
            <a:ext cx="827609" cy="82215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19604" y="5914083"/>
            <a:ext cx="599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Yes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39835" y="5952906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97075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63" y="735341"/>
            <a:ext cx="7290054" cy="1499616"/>
          </a:xfrm>
        </p:spPr>
        <p:txBody>
          <a:bodyPr/>
          <a:lstStyle/>
          <a:p>
            <a:r>
              <a:rPr lang="en-IN" dirty="0"/>
              <a:t>Probability -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44577" y="1825336"/>
                <a:ext cx="8799423" cy="44133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b="1" dirty="0"/>
                  <a:t>Conditional Probability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Probability of </a:t>
                </a:r>
                <a:r>
                  <a:rPr lang="en-US" i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 occurring </a:t>
                </a:r>
                <a:r>
                  <a:rPr lang="en-US" b="1" i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given that </a:t>
                </a: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 has occurred.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The sample space is restricted to a single row or column.  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This makes rest of the sample space irrelevant.</a:t>
                </a:r>
              </a:p>
              <a:p>
                <a:pPr marL="0" indent="0">
                  <a:buNone/>
                </a:pPr>
                <a:r>
                  <a:rPr lang="it-IT" sz="2000" b="1" dirty="0"/>
                  <a:t>Probability, i.e.,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577" y="1825336"/>
                <a:ext cx="8799423" cy="4413321"/>
              </a:xfrm>
              <a:blipFill>
                <a:blip r:embed="rId2"/>
                <a:stretch>
                  <a:fillRect l="-1247" t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658806" y="3635315"/>
            <a:ext cx="4140617" cy="2603342"/>
            <a:chOff x="225213" y="1949571"/>
            <a:chExt cx="2546268" cy="1566628"/>
          </a:xfrm>
        </p:grpSpPr>
        <p:sp>
          <p:nvSpPr>
            <p:cNvPr id="11" name="Rectangle 10"/>
            <p:cNvSpPr/>
            <p:nvPr/>
          </p:nvSpPr>
          <p:spPr>
            <a:xfrm>
              <a:off x="225213" y="1949571"/>
              <a:ext cx="2546268" cy="15666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5213" y="1949571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/>
                <a:t>S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5614341" y="4402486"/>
            <a:ext cx="1345818" cy="136622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6511292" y="4402486"/>
            <a:ext cx="1345818" cy="136622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6" name="Oval 15"/>
          <p:cNvSpPr/>
          <p:nvPr/>
        </p:nvSpPr>
        <p:spPr>
          <a:xfrm>
            <a:off x="6511292" y="4402486"/>
            <a:ext cx="1345818" cy="1366220"/>
          </a:xfrm>
          <a:prstGeom prst="ellipse">
            <a:avLst/>
          </a:prstGeom>
          <a:noFill/>
          <a:ln w="76200">
            <a:solidFill>
              <a:srgbClr val="32DA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7441" y="4475321"/>
            <a:ext cx="3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</a:t>
            </a:r>
          </a:p>
        </p:txBody>
      </p:sp>
      <p:sp>
        <p:nvSpPr>
          <p:cNvPr id="4" name="Oval 3"/>
          <p:cNvSpPr/>
          <p:nvPr/>
        </p:nvSpPr>
        <p:spPr>
          <a:xfrm>
            <a:off x="6511292" y="4623683"/>
            <a:ext cx="448867" cy="9550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5169810" y="4180424"/>
            <a:ext cx="1777097" cy="1814318"/>
            <a:chOff x="3533784" y="4414106"/>
            <a:chExt cx="1763845" cy="1826438"/>
          </a:xfrm>
          <a:solidFill>
            <a:schemeClr val="bg1"/>
          </a:solidFill>
        </p:grpSpPr>
        <p:sp>
          <p:nvSpPr>
            <p:cNvPr id="6" name="Moon 5"/>
            <p:cNvSpPr/>
            <p:nvPr/>
          </p:nvSpPr>
          <p:spPr>
            <a:xfrm>
              <a:off x="3906448" y="4721123"/>
              <a:ext cx="1212307" cy="1198910"/>
            </a:xfrm>
            <a:prstGeom prst="moon">
              <a:avLst>
                <a:gd name="adj" fmla="val 729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Moon 16"/>
            <p:cNvSpPr/>
            <p:nvPr/>
          </p:nvSpPr>
          <p:spPr>
            <a:xfrm>
              <a:off x="3533784" y="4414106"/>
              <a:ext cx="1763845" cy="1826438"/>
            </a:xfrm>
            <a:prstGeom prst="moon">
              <a:avLst>
                <a:gd name="adj" fmla="val 729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907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0" grpId="0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IN" dirty="0"/>
              <a:t>Probability -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768096" y="2286000"/>
                <a:ext cx="7516095" cy="40233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sz="2200" dirty="0"/>
                  <a:t>Conditional Probability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sz="2200" dirty="0"/>
                  <a:t>What is the probability that a person will not default on the loan payment </a:t>
                </a:r>
                <a:r>
                  <a:rPr lang="en-US" sz="2200" b="1" dirty="0"/>
                  <a:t>given she is middle-aged?</a:t>
                </a:r>
              </a:p>
              <a:p>
                <a:pPr marL="0" indent="0">
                  <a:buNone/>
                </a:pPr>
                <a:r>
                  <a:rPr lang="it-IT" sz="2200" b="1" dirty="0"/>
                  <a:t>Probability, i.e.,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b="1" dirty="0"/>
              </a:p>
              <a:p>
                <a:pPr marL="0" indent="0">
                  <a:buNone/>
                </a:pPr>
                <a:r>
                  <a:rPr lang="en-IN" sz="2200" dirty="0"/>
                  <a:t>P(No | Middle-Aged) = 0.586/0.690 = 0.85</a:t>
                </a:r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r>
                  <a:rPr lang="en-US" sz="2200" dirty="0"/>
                  <a:t>Note that this is the ratio of </a:t>
                </a:r>
                <a:r>
                  <a:rPr lang="en-US" sz="2200" b="1" dirty="0"/>
                  <a:t>Joint Probability to Marginal </a:t>
                </a:r>
              </a:p>
              <a:p>
                <a:pPr marL="0" indent="0">
                  <a:buNone/>
                </a:pPr>
                <a:r>
                  <a:rPr lang="en-US" sz="2200" dirty="0"/>
                  <a:t>P(Middle-Aged | No)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0.586</m:t>
                        </m:r>
                      </m:num>
                      <m:den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0.816</m:t>
                        </m:r>
                      </m:den>
                    </m:f>
                  </m:oMath>
                </a14:m>
                <a:r>
                  <a:rPr lang="en-US" sz="2200" dirty="0"/>
                  <a:t> = 0.72 (Order Matters)</a:t>
                </a:r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286000"/>
                <a:ext cx="7516095" cy="4023360"/>
              </a:xfrm>
              <a:blipFill>
                <a:blip r:embed="rId2"/>
                <a:stretch>
                  <a:fillRect l="-1460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46180"/>
              </p:ext>
            </p:extLst>
          </p:nvPr>
        </p:nvGraphicFramePr>
        <p:xfrm>
          <a:off x="4526143" y="1125088"/>
          <a:ext cx="4468536" cy="1554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44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96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92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53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47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475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188">
                <a:tc rowSpan="2" gridSpan="2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863"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Young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Middle-aged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1188">
                <a:tc rowSpan="3"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Loan</a:t>
                      </a:r>
                      <a:r>
                        <a:rPr lang="en-IN" sz="1100" b="1" baseline="0" dirty="0"/>
                        <a:t> </a:t>
                      </a:r>
                    </a:p>
                    <a:p>
                      <a:pPr algn="ctr"/>
                      <a:r>
                        <a:rPr lang="en-IN" sz="1100" b="1" baseline="0" dirty="0"/>
                        <a:t>Defaults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ysClr val="windowText" lastClr="000000"/>
                          </a:solidFill>
                        </a:rPr>
                        <a:t>0.225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ysClr val="windowText" lastClr="000000"/>
                          </a:solidFill>
                        </a:rPr>
                        <a:t>0.586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ysClr val="windowText" lastClr="000000"/>
                          </a:solidFill>
                        </a:rPr>
                        <a:t>0.005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0.816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118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ysClr val="windowText" lastClr="000000"/>
                          </a:solidFill>
                        </a:rPr>
                        <a:t>0.077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ysClr val="windowText" lastClr="000000"/>
                          </a:solidFill>
                        </a:rPr>
                        <a:t>0.104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ysClr val="windowText" lastClr="000000"/>
                          </a:solidFill>
                        </a:rPr>
                        <a:t>0.003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0.184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118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0.302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0.690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42791" y="1441171"/>
            <a:ext cx="912134" cy="1220674"/>
          </a:xfrm>
          <a:prstGeom prst="rect">
            <a:avLst/>
          </a:prstGeom>
          <a:solidFill>
            <a:srgbClr val="32DAE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5003037" y="2586432"/>
            <a:ext cx="1669463" cy="659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4867337" y="2020823"/>
            <a:ext cx="1890004" cy="1119151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7322367" y="461632"/>
            <a:ext cx="255002" cy="3089620"/>
          </a:xfrm>
          <a:prstGeom prst="rect">
            <a:avLst/>
          </a:prstGeom>
          <a:solidFill>
            <a:srgbClr val="FF00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7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68123"/>
              </p:ext>
            </p:extLst>
          </p:nvPr>
        </p:nvGraphicFramePr>
        <p:xfrm>
          <a:off x="4739190" y="110328"/>
          <a:ext cx="4378902" cy="18940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3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09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93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2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13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8812">
                <a:tc rowSpan="5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81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Young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Middle-aged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812">
                <a:tc vMerge="1"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ysClr val="windowText" lastClr="000000"/>
                          </a:solidFill>
                        </a:rPr>
                        <a:t>0.225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ysClr val="windowText" lastClr="000000"/>
                          </a:solidFill>
                        </a:rPr>
                        <a:t>0.586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ysClr val="windowText" lastClr="000000"/>
                          </a:solidFill>
                        </a:rPr>
                        <a:t>0.005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0.816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81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ysClr val="windowText" lastClr="000000"/>
                          </a:solidFill>
                        </a:rPr>
                        <a:t>0.077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ysClr val="windowText" lastClr="000000"/>
                          </a:solidFill>
                        </a:rPr>
                        <a:t>0.104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ysClr val="windowText" lastClr="000000"/>
                          </a:solidFill>
                        </a:rPr>
                        <a:t>0.003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0.183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81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0.302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0.690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6" name="Rectangle 95"/>
          <p:cNvSpPr/>
          <p:nvPr/>
        </p:nvSpPr>
        <p:spPr>
          <a:xfrm>
            <a:off x="106016" y="4214191"/>
            <a:ext cx="1086679" cy="63610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Loan</a:t>
            </a:r>
          </a:p>
          <a:p>
            <a:pPr algn="ctr"/>
            <a:r>
              <a:rPr lang="en-US" b="1" dirty="0"/>
              <a:t>Defaulter</a:t>
            </a:r>
          </a:p>
        </p:txBody>
      </p:sp>
      <p:cxnSp>
        <p:nvCxnSpPr>
          <p:cNvPr id="98" name="Straight Arrow Connector 97"/>
          <p:cNvCxnSpPr>
            <a:stCxn id="96" idx="3"/>
          </p:cNvCxnSpPr>
          <p:nvPr/>
        </p:nvCxnSpPr>
        <p:spPr>
          <a:xfrm flipV="1">
            <a:off x="1192695" y="3485321"/>
            <a:ext cx="1152940" cy="10469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192695" y="4532243"/>
            <a:ext cx="1139686" cy="9839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372137" y="3054627"/>
            <a:ext cx="72887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332381" y="5370445"/>
            <a:ext cx="755372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Yes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068953" y="2189921"/>
            <a:ext cx="934281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Young</a:t>
            </a:r>
          </a:p>
        </p:txBody>
      </p:sp>
      <p:cxnSp>
        <p:nvCxnSpPr>
          <p:cNvPr id="115" name="Straight Arrow Connector 114"/>
          <p:cNvCxnSpPr>
            <a:stCxn id="106" idx="3"/>
            <a:endCxn id="114" idx="1"/>
          </p:cNvCxnSpPr>
          <p:nvPr/>
        </p:nvCxnSpPr>
        <p:spPr>
          <a:xfrm flipV="1">
            <a:off x="3101007" y="2411895"/>
            <a:ext cx="1967946" cy="8647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068954" y="3091070"/>
            <a:ext cx="93428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Middle</a:t>
            </a:r>
          </a:p>
        </p:txBody>
      </p:sp>
      <p:cxnSp>
        <p:nvCxnSpPr>
          <p:cNvPr id="121" name="Straight Arrow Connector 120"/>
          <p:cNvCxnSpPr>
            <a:stCxn id="106" idx="3"/>
            <a:endCxn id="120" idx="1"/>
          </p:cNvCxnSpPr>
          <p:nvPr/>
        </p:nvCxnSpPr>
        <p:spPr>
          <a:xfrm>
            <a:off x="3101007" y="3276601"/>
            <a:ext cx="1967947" cy="36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5068954" y="3695702"/>
            <a:ext cx="72887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Old</a:t>
            </a:r>
          </a:p>
        </p:txBody>
      </p:sp>
      <p:cxnSp>
        <p:nvCxnSpPr>
          <p:cNvPr id="124" name="Straight Arrow Connector 123"/>
          <p:cNvCxnSpPr>
            <a:stCxn id="106" idx="3"/>
            <a:endCxn id="123" idx="1"/>
          </p:cNvCxnSpPr>
          <p:nvPr/>
        </p:nvCxnSpPr>
        <p:spPr>
          <a:xfrm>
            <a:off x="3101007" y="3276601"/>
            <a:ext cx="1967947" cy="6410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075574" y="4532243"/>
            <a:ext cx="934281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Young</a:t>
            </a:r>
          </a:p>
        </p:txBody>
      </p:sp>
      <p:cxnSp>
        <p:nvCxnSpPr>
          <p:cNvPr id="129" name="Straight Arrow Connector 128"/>
          <p:cNvCxnSpPr>
            <a:endCxn id="128" idx="1"/>
          </p:cNvCxnSpPr>
          <p:nvPr/>
        </p:nvCxnSpPr>
        <p:spPr>
          <a:xfrm flipV="1">
            <a:off x="3107628" y="4754217"/>
            <a:ext cx="1967946" cy="8647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075575" y="5420140"/>
            <a:ext cx="93428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Middle</a:t>
            </a:r>
          </a:p>
        </p:txBody>
      </p:sp>
      <p:cxnSp>
        <p:nvCxnSpPr>
          <p:cNvPr id="131" name="Straight Arrow Connector 130"/>
          <p:cNvCxnSpPr>
            <a:stCxn id="107" idx="3"/>
            <a:endCxn id="130" idx="1"/>
          </p:cNvCxnSpPr>
          <p:nvPr/>
        </p:nvCxnSpPr>
        <p:spPr>
          <a:xfrm>
            <a:off x="3087753" y="5592419"/>
            <a:ext cx="1987822" cy="496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075575" y="6038024"/>
            <a:ext cx="72887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Old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107628" y="5618923"/>
            <a:ext cx="1967947" cy="6410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65645" y="2057568"/>
            <a:ext cx="2001081" cy="522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 – Non-defaulter</a:t>
            </a:r>
          </a:p>
          <a:p>
            <a:r>
              <a:rPr lang="en-US" dirty="0"/>
              <a:t>Yes -  Defaulter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878448" y="2966909"/>
                <a:ext cx="1479892" cy="506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23,345</m:t>
                        </m:r>
                      </m:den>
                    </m:f>
                  </m:oMath>
                </a14:m>
                <a:r>
                  <a:rPr lang="en-US" dirty="0"/>
                  <a:t>= 0.816</a:t>
                </a: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48" y="2966909"/>
                <a:ext cx="1479892" cy="506742"/>
              </a:xfrm>
              <a:prstGeom prst="rect">
                <a:avLst/>
              </a:prstGeom>
              <a:blipFill>
                <a:blip r:embed="rId2"/>
                <a:stretch>
                  <a:fillRect r="-3292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796564" y="5286353"/>
                <a:ext cx="1385316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4279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23345</m:t>
                        </m:r>
                      </m:den>
                    </m:f>
                  </m:oMath>
                </a14:m>
                <a:r>
                  <a:rPr lang="en-US" dirty="0"/>
                  <a:t>=0.183</a:t>
                </a: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64" y="5286353"/>
                <a:ext cx="1385316" cy="485774"/>
              </a:xfrm>
              <a:prstGeom prst="rect">
                <a:avLst/>
              </a:prstGeom>
              <a:blipFill>
                <a:blip r:embed="rId3"/>
                <a:stretch>
                  <a:fillRect r="-308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3213723" y="2348163"/>
                <a:ext cx="1337226" cy="464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5,252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den>
                    </m:f>
                  </m:oMath>
                </a14:m>
                <a:r>
                  <a:rPr lang="en-US" sz="1600" dirty="0"/>
                  <a:t>= 0.275</a:t>
                </a: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723" y="2348163"/>
                <a:ext cx="1337226" cy="464166"/>
              </a:xfrm>
              <a:prstGeom prst="rect">
                <a:avLst/>
              </a:prstGeom>
              <a:blipFill>
                <a:blip r:embed="rId4"/>
                <a:stretch>
                  <a:fillRect r="-45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4220130" y="2714988"/>
                <a:ext cx="1604195" cy="46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13,684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den>
                    </m:f>
                  </m:oMath>
                </a14:m>
                <a:r>
                  <a:rPr lang="en-US" sz="1600" dirty="0"/>
                  <a:t>= 0.717</a:t>
                </a:r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130" y="2714988"/>
                <a:ext cx="1604195" cy="460639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3117495" y="3595580"/>
                <a:ext cx="1451038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130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den>
                    </m:f>
                  </m:oMath>
                </a14:m>
                <a:r>
                  <a:rPr lang="en-US" sz="1600" dirty="0"/>
                  <a:t>= 0.0068</a:t>
                </a: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495" y="3595580"/>
                <a:ext cx="1451038" cy="460639"/>
              </a:xfrm>
              <a:prstGeom prst="rect">
                <a:avLst/>
              </a:prstGeom>
              <a:blipFill>
                <a:blip r:embed="rId6"/>
                <a:stretch>
                  <a:fillRect r="-420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3071113" y="4762107"/>
                <a:ext cx="1306768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1,793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4,279</m:t>
                        </m:r>
                      </m:den>
                    </m:f>
                  </m:oMath>
                </a14:m>
                <a:r>
                  <a:rPr lang="en-US" sz="1600" dirty="0"/>
                  <a:t> = 0.419</a:t>
                </a: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113" y="4762107"/>
                <a:ext cx="1306768" cy="460639"/>
              </a:xfrm>
              <a:prstGeom prst="rect">
                <a:avLst/>
              </a:prstGeom>
              <a:blipFill>
                <a:blip r:embed="rId7"/>
                <a:stretch>
                  <a:fillRect r="-467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4343531" y="5054920"/>
                <a:ext cx="1253869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2,426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4,279</m:t>
                        </m:r>
                      </m:den>
                    </m:f>
                  </m:oMath>
                </a14:m>
                <a:r>
                  <a:rPr lang="en-US" sz="1600" dirty="0"/>
                  <a:t>=0.566 </a:t>
                </a: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31" y="5054920"/>
                <a:ext cx="1253869" cy="460639"/>
              </a:xfrm>
              <a:prstGeom prst="rect">
                <a:avLst/>
              </a:prstGeom>
              <a:blipFill>
                <a:blip r:embed="rId8"/>
                <a:stretch>
                  <a:fillRect r="-146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2995189" y="5903062"/>
                <a:ext cx="1220206" cy="441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4279</m:t>
                        </m:r>
                      </m:den>
                    </m:f>
                  </m:oMath>
                </a14:m>
                <a:r>
                  <a:rPr lang="en-US" sz="1600" dirty="0"/>
                  <a:t>= 0.014</a:t>
                </a: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89" y="5903062"/>
                <a:ext cx="1220206" cy="441852"/>
              </a:xfrm>
              <a:prstGeom prst="rect">
                <a:avLst/>
              </a:prstGeom>
              <a:blipFill>
                <a:blip r:embed="rId9"/>
                <a:stretch>
                  <a:fillRect r="-498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6009855" y="2210914"/>
                <a:ext cx="1553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Young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855" y="2210914"/>
                <a:ext cx="155337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003234" y="3091935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Middle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234" y="3091935"/>
                <a:ext cx="1612686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6009855" y="3664299"/>
                <a:ext cx="124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old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855" y="3664299"/>
                <a:ext cx="124239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5997520" y="4540984"/>
                <a:ext cx="1617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Young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520" y="4540984"/>
                <a:ext cx="1617494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5990899" y="5422005"/>
                <a:ext cx="1676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Middle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899" y="5422005"/>
                <a:ext cx="1676806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997520" y="5994369"/>
                <a:ext cx="1306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old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520" y="5994369"/>
                <a:ext cx="130651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xmlns="" id="{A0F7C19B-5A21-409F-B351-D441EF087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31076"/>
              </p:ext>
            </p:extLst>
          </p:nvPr>
        </p:nvGraphicFramePr>
        <p:xfrm>
          <a:off x="106016" y="98699"/>
          <a:ext cx="5172502" cy="191731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620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02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32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27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20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20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151">
                <a:tc rowSpan="2" gridSpan="2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3798"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Young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Middle-aged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9293">
                <a:tc rowSpan="3"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Loan</a:t>
                      </a:r>
                      <a:r>
                        <a:rPr lang="en-IN" sz="1400" b="1" baseline="0" dirty="0"/>
                        <a:t> </a:t>
                      </a:r>
                    </a:p>
                    <a:p>
                      <a:pPr algn="ctr"/>
                      <a:r>
                        <a:rPr lang="en-IN" sz="1400" b="1" baseline="0" dirty="0"/>
                        <a:t>Defaults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5252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13684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19066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29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1793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4279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79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7045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16110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23345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48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06" grpId="0" animBg="1"/>
      <p:bldP spid="107" grpId="0" animBg="1"/>
      <p:bldP spid="114" grpId="0" animBg="1"/>
      <p:bldP spid="120" grpId="0" animBg="1"/>
      <p:bldP spid="123" grpId="0" animBg="1"/>
      <p:bldP spid="128" grpId="0" animBg="1"/>
      <p:bldP spid="130" grpId="0" animBg="1"/>
      <p:bldP spid="132" grpId="0" animBg="1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4" grpId="0"/>
      <p:bldP spid="145" grpId="0"/>
      <p:bldP spid="146" grpId="0"/>
      <p:bldP spid="147" grpId="0"/>
      <p:bldP spid="148" grpId="0"/>
      <p:bldP spid="14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148"/>
          <p:cNvSpPr txBox="1"/>
          <p:nvPr/>
        </p:nvSpPr>
        <p:spPr>
          <a:xfrm>
            <a:off x="407331" y="4195121"/>
            <a:ext cx="2145665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P(Old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Yes)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35" dirty="0">
                <a:latin typeface="Calibri"/>
                <a:cs typeface="Calibri"/>
              </a:rPr>
              <a:t>P(Yes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P(Old)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30" dirty="0">
                <a:latin typeface="Calibri"/>
                <a:cs typeface="Calibri"/>
              </a:rPr>
              <a:t>P(Yes)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P(Old </a:t>
            </a:r>
            <a:r>
              <a:rPr sz="2000" dirty="0">
                <a:latin typeface="Calibri"/>
                <a:cs typeface="Calibri"/>
              </a:rPr>
              <a:t>|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Yes)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35" dirty="0">
                <a:latin typeface="Calibri"/>
                <a:cs typeface="Calibri"/>
              </a:rPr>
              <a:t>P(Yes </a:t>
            </a:r>
            <a:r>
              <a:rPr sz="2000" dirty="0">
                <a:latin typeface="Calibri"/>
                <a:cs typeface="Calibri"/>
              </a:rPr>
              <a:t>|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30" dirty="0">
                <a:latin typeface="Calibri"/>
                <a:cs typeface="Calibri"/>
              </a:rPr>
              <a:t>P(Young </a:t>
            </a:r>
            <a:r>
              <a:rPr sz="2000" dirty="0">
                <a:latin typeface="Calibri"/>
                <a:cs typeface="Calibri"/>
              </a:rPr>
              <a:t>|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ECE9A5B3-1FAE-461E-B34A-6A1B03901A69}"/>
              </a:ext>
            </a:extLst>
          </p:cNvPr>
          <p:cNvSpPr/>
          <p:nvPr/>
        </p:nvSpPr>
        <p:spPr>
          <a:xfrm>
            <a:off x="938529" y="2361647"/>
            <a:ext cx="1086679" cy="63610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Loan</a:t>
            </a:r>
          </a:p>
          <a:p>
            <a:pPr algn="ctr"/>
            <a:r>
              <a:rPr lang="en-US" b="1" dirty="0"/>
              <a:t>Defaulter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BB305D33-54AA-4E58-B9D5-D7D42A7CD59C}"/>
              </a:ext>
            </a:extLst>
          </p:cNvPr>
          <p:cNvCxnSpPr>
            <a:stCxn id="36" idx="3"/>
          </p:cNvCxnSpPr>
          <p:nvPr/>
        </p:nvCxnSpPr>
        <p:spPr>
          <a:xfrm flipV="1">
            <a:off x="2025208" y="1632777"/>
            <a:ext cx="1152940" cy="10469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D9F2A9F5-EE0F-46F3-97D1-6DC96524D6C8}"/>
              </a:ext>
            </a:extLst>
          </p:cNvPr>
          <p:cNvCxnSpPr/>
          <p:nvPr/>
        </p:nvCxnSpPr>
        <p:spPr>
          <a:xfrm>
            <a:off x="2025208" y="2679699"/>
            <a:ext cx="1139686" cy="9839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EDBCCA8-35AD-412C-BDE5-B6A5D2EACAB5}"/>
              </a:ext>
            </a:extLst>
          </p:cNvPr>
          <p:cNvSpPr/>
          <p:nvPr/>
        </p:nvSpPr>
        <p:spPr>
          <a:xfrm>
            <a:off x="3204650" y="1202083"/>
            <a:ext cx="72887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4F706A9-B970-4852-800E-CCE9B1FF0643}"/>
              </a:ext>
            </a:extLst>
          </p:cNvPr>
          <p:cNvSpPr/>
          <p:nvPr/>
        </p:nvSpPr>
        <p:spPr>
          <a:xfrm>
            <a:off x="3164894" y="3517901"/>
            <a:ext cx="755372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B180750-78E5-4EB1-AD0E-918F3C7E8920}"/>
              </a:ext>
            </a:extLst>
          </p:cNvPr>
          <p:cNvSpPr/>
          <p:nvPr/>
        </p:nvSpPr>
        <p:spPr>
          <a:xfrm>
            <a:off x="5901466" y="337377"/>
            <a:ext cx="934281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Young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0EF5AF33-6992-47CD-9B4A-E196159B84D7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3933520" y="559351"/>
            <a:ext cx="1967946" cy="8647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EB890723-2280-4CBC-A24D-2C07588B1CEB}"/>
              </a:ext>
            </a:extLst>
          </p:cNvPr>
          <p:cNvSpPr/>
          <p:nvPr/>
        </p:nvSpPr>
        <p:spPr>
          <a:xfrm>
            <a:off x="5901467" y="1238526"/>
            <a:ext cx="93428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Middle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B5706452-8635-4E85-85FF-D55AA9C94609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>
            <a:off x="3933520" y="1424057"/>
            <a:ext cx="1967947" cy="36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F3FDBF2C-C31A-4067-BF66-6D711C5B9DAA}"/>
              </a:ext>
            </a:extLst>
          </p:cNvPr>
          <p:cNvSpPr/>
          <p:nvPr/>
        </p:nvSpPr>
        <p:spPr>
          <a:xfrm>
            <a:off x="5901467" y="1843158"/>
            <a:ext cx="72887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Old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4E1CFEFC-CF1E-4512-9D93-B02354DB041B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>
            <a:off x="3933520" y="1424057"/>
            <a:ext cx="1967947" cy="6410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58BCA7B8-D62A-4FA9-B5C7-2F68B67494BA}"/>
              </a:ext>
            </a:extLst>
          </p:cNvPr>
          <p:cNvSpPr/>
          <p:nvPr/>
        </p:nvSpPr>
        <p:spPr>
          <a:xfrm>
            <a:off x="5908087" y="2679699"/>
            <a:ext cx="934281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Young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D0EFA13E-8A55-461F-97E0-5BB2575278F4}"/>
              </a:ext>
            </a:extLst>
          </p:cNvPr>
          <p:cNvCxnSpPr>
            <a:endCxn id="47" idx="1"/>
          </p:cNvCxnSpPr>
          <p:nvPr/>
        </p:nvCxnSpPr>
        <p:spPr>
          <a:xfrm flipV="1">
            <a:off x="3940141" y="2901673"/>
            <a:ext cx="1967946" cy="8647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36F7172-D07F-428C-9715-4C5FE51B57E2}"/>
              </a:ext>
            </a:extLst>
          </p:cNvPr>
          <p:cNvSpPr/>
          <p:nvPr/>
        </p:nvSpPr>
        <p:spPr>
          <a:xfrm>
            <a:off x="5908088" y="3567596"/>
            <a:ext cx="93428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Middle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775FDD7A-AE61-4282-802A-702D3C34D742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3920266" y="3739875"/>
            <a:ext cx="1987822" cy="496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7C6024C0-D935-4E53-9FA0-BB964B9C6C9F}"/>
              </a:ext>
            </a:extLst>
          </p:cNvPr>
          <p:cNvSpPr/>
          <p:nvPr/>
        </p:nvSpPr>
        <p:spPr>
          <a:xfrm>
            <a:off x="5908088" y="4185480"/>
            <a:ext cx="72887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Old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1A773016-705A-47DA-8C3E-4D6903311C0C}"/>
              </a:ext>
            </a:extLst>
          </p:cNvPr>
          <p:cNvCxnSpPr/>
          <p:nvPr/>
        </p:nvCxnSpPr>
        <p:spPr>
          <a:xfrm>
            <a:off x="3940141" y="3766379"/>
            <a:ext cx="1967947" cy="6410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4B5B4535-2CFE-4C4C-9B4C-CC83DD1CDFF9}"/>
                  </a:ext>
                </a:extLst>
              </p:cNvPr>
              <p:cNvSpPr txBox="1"/>
              <p:nvPr/>
            </p:nvSpPr>
            <p:spPr>
              <a:xfrm>
                <a:off x="1710961" y="1114365"/>
                <a:ext cx="1479892" cy="506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23,345</m:t>
                        </m:r>
                      </m:den>
                    </m:f>
                  </m:oMath>
                </a14:m>
                <a:r>
                  <a:rPr lang="en-US" dirty="0"/>
                  <a:t>= 0.816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5B4535-2CFE-4C4C-9B4C-CC83DD1CD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61" y="1114365"/>
                <a:ext cx="1479892" cy="506742"/>
              </a:xfrm>
              <a:prstGeom prst="rect">
                <a:avLst/>
              </a:prstGeom>
              <a:blipFill>
                <a:blip r:embed="rId2"/>
                <a:stretch>
                  <a:fillRect r="-3306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5B7BD51D-564E-4613-94A1-FFA03E1392E0}"/>
                  </a:ext>
                </a:extLst>
              </p:cNvPr>
              <p:cNvSpPr txBox="1"/>
              <p:nvPr/>
            </p:nvSpPr>
            <p:spPr>
              <a:xfrm>
                <a:off x="1629077" y="3433809"/>
                <a:ext cx="1385316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4279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23345</m:t>
                        </m:r>
                      </m:den>
                    </m:f>
                  </m:oMath>
                </a14:m>
                <a:r>
                  <a:rPr lang="en-US" dirty="0"/>
                  <a:t>=0.183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7BD51D-564E-4613-94A1-FFA03E139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077" y="3433809"/>
                <a:ext cx="1385316" cy="485774"/>
              </a:xfrm>
              <a:prstGeom prst="rect">
                <a:avLst/>
              </a:prstGeom>
              <a:blipFill>
                <a:blip r:embed="rId3"/>
                <a:stretch>
                  <a:fillRect r="-352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869F32AF-E25D-4A78-8D0F-45A7D21F996F}"/>
                  </a:ext>
                </a:extLst>
              </p:cNvPr>
              <p:cNvSpPr txBox="1"/>
              <p:nvPr/>
            </p:nvSpPr>
            <p:spPr>
              <a:xfrm>
                <a:off x="4046236" y="495619"/>
                <a:ext cx="1337226" cy="464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5,252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den>
                    </m:f>
                  </m:oMath>
                </a14:m>
                <a:r>
                  <a:rPr lang="en-US" sz="1600" dirty="0"/>
                  <a:t>= 0.275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9F32AF-E25D-4A78-8D0F-45A7D21F9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236" y="495619"/>
                <a:ext cx="1337226" cy="464166"/>
              </a:xfrm>
              <a:prstGeom prst="rect">
                <a:avLst/>
              </a:prstGeom>
              <a:blipFill>
                <a:blip r:embed="rId4"/>
                <a:stretch>
                  <a:fillRect r="-457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B21E844-5093-4B08-B6EE-FC56DE7BE532}"/>
                  </a:ext>
                </a:extLst>
              </p:cNvPr>
              <p:cNvSpPr txBox="1"/>
              <p:nvPr/>
            </p:nvSpPr>
            <p:spPr>
              <a:xfrm>
                <a:off x="5052643" y="862444"/>
                <a:ext cx="1604195" cy="46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13,684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den>
                    </m:f>
                  </m:oMath>
                </a14:m>
                <a:r>
                  <a:rPr lang="en-US" sz="1600" dirty="0"/>
                  <a:t>= 0.717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B21E844-5093-4B08-B6EE-FC56DE7BE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43" y="862444"/>
                <a:ext cx="1604195" cy="460639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946B2301-553F-4D45-9358-C4263C7A49D1}"/>
                  </a:ext>
                </a:extLst>
              </p:cNvPr>
              <p:cNvSpPr txBox="1"/>
              <p:nvPr/>
            </p:nvSpPr>
            <p:spPr>
              <a:xfrm>
                <a:off x="3950008" y="1743036"/>
                <a:ext cx="1451038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130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den>
                    </m:f>
                  </m:oMath>
                </a14:m>
                <a:r>
                  <a:rPr lang="en-US" sz="1600" dirty="0"/>
                  <a:t>= 0.0068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46B2301-553F-4D45-9358-C4263C7A4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08" y="1743036"/>
                <a:ext cx="1451038" cy="460639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8DCC202B-C657-4F23-BAB5-F5C2E652FAC8}"/>
                  </a:ext>
                </a:extLst>
              </p:cNvPr>
              <p:cNvSpPr txBox="1"/>
              <p:nvPr/>
            </p:nvSpPr>
            <p:spPr>
              <a:xfrm>
                <a:off x="3903626" y="2909563"/>
                <a:ext cx="1306768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1,793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4,279</m:t>
                        </m:r>
                      </m:den>
                    </m:f>
                  </m:oMath>
                </a14:m>
                <a:r>
                  <a:rPr lang="en-US" sz="1600" dirty="0"/>
                  <a:t> = 0.419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CC202B-C657-4F23-BAB5-F5C2E652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626" y="2909563"/>
                <a:ext cx="1306768" cy="460639"/>
              </a:xfrm>
              <a:prstGeom prst="rect">
                <a:avLst/>
              </a:prstGeom>
              <a:blipFill>
                <a:blip r:embed="rId7"/>
                <a:stretch>
                  <a:fillRect r="-46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F99A84F0-3DC9-45AA-9DE1-A4090A8000FC}"/>
                  </a:ext>
                </a:extLst>
              </p:cNvPr>
              <p:cNvSpPr txBox="1"/>
              <p:nvPr/>
            </p:nvSpPr>
            <p:spPr>
              <a:xfrm>
                <a:off x="5176044" y="3202376"/>
                <a:ext cx="1253869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2,426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4,279</m:t>
                        </m:r>
                      </m:den>
                    </m:f>
                  </m:oMath>
                </a14:m>
                <a:r>
                  <a:rPr lang="en-US" sz="1600" dirty="0"/>
                  <a:t>=0.566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9A84F0-3DC9-45AA-9DE1-A4090A800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044" y="3202376"/>
                <a:ext cx="1253869" cy="460639"/>
              </a:xfrm>
              <a:prstGeom prst="rect">
                <a:avLst/>
              </a:prstGeom>
              <a:blipFill>
                <a:blip r:embed="rId8"/>
                <a:stretch>
                  <a:fillRect r="-145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275EF18A-C45D-4EC8-9310-0E298A5FA9E1}"/>
                  </a:ext>
                </a:extLst>
              </p:cNvPr>
              <p:cNvSpPr txBox="1"/>
              <p:nvPr/>
            </p:nvSpPr>
            <p:spPr>
              <a:xfrm>
                <a:off x="3827702" y="4050518"/>
                <a:ext cx="1220206" cy="441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4279</m:t>
                        </m:r>
                      </m:den>
                    </m:f>
                  </m:oMath>
                </a14:m>
                <a:r>
                  <a:rPr lang="en-US" sz="1600" dirty="0"/>
                  <a:t>= 0.014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5EF18A-C45D-4EC8-9310-0E298A5FA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02" y="4050518"/>
                <a:ext cx="1220206" cy="441852"/>
              </a:xfrm>
              <a:prstGeom prst="rect">
                <a:avLst/>
              </a:prstGeom>
              <a:blipFill>
                <a:blip r:embed="rId9"/>
                <a:stretch>
                  <a:fillRect r="-500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C507C477-CEA5-4454-8458-D740487F2477}"/>
                  </a:ext>
                </a:extLst>
              </p:cNvPr>
              <p:cNvSpPr txBox="1"/>
              <p:nvPr/>
            </p:nvSpPr>
            <p:spPr>
              <a:xfrm>
                <a:off x="6842368" y="358370"/>
                <a:ext cx="1553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Young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507C477-CEA5-4454-8458-D740487F2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368" y="358370"/>
                <a:ext cx="155337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764DF2A2-278E-477B-A69D-AC84C499F368}"/>
                  </a:ext>
                </a:extLst>
              </p:cNvPr>
              <p:cNvSpPr txBox="1"/>
              <p:nvPr/>
            </p:nvSpPr>
            <p:spPr>
              <a:xfrm>
                <a:off x="6835747" y="1239391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Middle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4DF2A2-278E-477B-A69D-AC84C499F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47" y="1239391"/>
                <a:ext cx="161268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47AF8D5A-7E4B-412B-9F1A-19AA2D6F1C3C}"/>
                  </a:ext>
                </a:extLst>
              </p:cNvPr>
              <p:cNvSpPr txBox="1"/>
              <p:nvPr/>
            </p:nvSpPr>
            <p:spPr>
              <a:xfrm>
                <a:off x="6842368" y="1811755"/>
                <a:ext cx="124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old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7AF8D5A-7E4B-412B-9F1A-19AA2D6F1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368" y="1811755"/>
                <a:ext cx="1242391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5F8F877F-66CD-45C8-A13B-D77280897F06}"/>
                  </a:ext>
                </a:extLst>
              </p:cNvPr>
              <p:cNvSpPr txBox="1"/>
              <p:nvPr/>
            </p:nvSpPr>
            <p:spPr>
              <a:xfrm>
                <a:off x="6830033" y="2688440"/>
                <a:ext cx="1617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Young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8F877F-66CD-45C8-A13B-D77280897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033" y="2688440"/>
                <a:ext cx="1617494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9584E695-C664-4515-9C95-039D6A04EEB4}"/>
                  </a:ext>
                </a:extLst>
              </p:cNvPr>
              <p:cNvSpPr txBox="1"/>
              <p:nvPr/>
            </p:nvSpPr>
            <p:spPr>
              <a:xfrm>
                <a:off x="6823412" y="3569461"/>
                <a:ext cx="1676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Middle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84E695-C664-4515-9C95-039D6A04E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12" y="3569461"/>
                <a:ext cx="1676806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BD2EE3AD-76B8-41BA-AA86-C4E66B170D66}"/>
                  </a:ext>
                </a:extLst>
              </p:cNvPr>
              <p:cNvSpPr txBox="1"/>
              <p:nvPr/>
            </p:nvSpPr>
            <p:spPr>
              <a:xfrm>
                <a:off x="6830033" y="4141825"/>
                <a:ext cx="1306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old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D2EE3AD-76B8-41BA-AA86-C4E66B170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033" y="4141825"/>
                <a:ext cx="1306512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6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0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148"/>
          <p:cNvSpPr txBox="1"/>
          <p:nvPr/>
        </p:nvSpPr>
        <p:spPr>
          <a:xfrm>
            <a:off x="459666" y="128559"/>
            <a:ext cx="27564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sz="2800" b="1" spc="-5" dirty="0">
                <a:latin typeface="Calibri"/>
                <a:cs typeface="Calibri"/>
              </a:rPr>
              <a:t>P(Old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Yes)</a:t>
            </a:r>
            <a:endParaRPr sz="2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148"/>
              <p:cNvSpPr txBox="1"/>
              <p:nvPr/>
            </p:nvSpPr>
            <p:spPr>
              <a:xfrm>
                <a:off x="459666" y="4803441"/>
                <a:ext cx="8439588" cy="136550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355600" algn="l"/>
                    <a:tab pos="356235" algn="l"/>
                  </a:tabLst>
                </a:pPr>
                <a:r>
                  <a:rPr lang="en-US" sz="2400" spc="-5" dirty="0">
                    <a:latin typeface="Calibri"/>
                    <a:cs typeface="Calibri"/>
                  </a:rPr>
                  <a:t>P(</a:t>
                </a:r>
                <a:r>
                  <a:rPr lang="en-US" sz="2400" spc="-5" dirty="0" err="1">
                    <a:latin typeface="Calibri"/>
                    <a:cs typeface="Calibri"/>
                  </a:rPr>
                  <a:t>Old|</a:t>
                </a:r>
                <a:r>
                  <a:rPr lang="en-US" sz="2400" spc="-45" dirty="0" err="1">
                    <a:latin typeface="Calibri"/>
                    <a:cs typeface="Calibri"/>
                  </a:rPr>
                  <a:t>Yes</a:t>
                </a:r>
                <a:r>
                  <a:rPr lang="en-US" sz="2400" spc="-45" dirty="0">
                    <a:latin typeface="Calibri"/>
                    <a:cs typeface="Calibri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pc="-4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400" b="0" i="1" spc="-45" smtClean="0">
                            <a:latin typeface="Cambria Math" panose="02040503050406030204" pitchFamily="18" charset="0"/>
                            <a:cs typeface="Calibri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pc="-45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pc="-45" smtClean="0">
                                <a:latin typeface="Cambria Math" panose="02040503050406030204" pitchFamily="18" charset="0"/>
                                <a:cs typeface="Calibri"/>
                              </a:rPr>
                              <m:t>Old</m:t>
                            </m:r>
                            <m:r>
                              <a:rPr lang="en-US" sz="2400" b="0" i="0" spc="-45" smtClean="0">
                                <a:latin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pc="-45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and</m:t>
                            </m:r>
                            <m:r>
                              <a:rPr lang="en-US" sz="2400" b="0" i="0" spc="-45" smtClean="0">
                                <a:latin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pc="-45" smtClean="0">
                                <a:latin typeface="Cambria Math" panose="02040503050406030204" pitchFamily="18" charset="0"/>
                                <a:cs typeface="Calibri"/>
                              </a:rPr>
                              <m:t>Yes</m:t>
                            </m:r>
                          </m:e>
                        </m:d>
                      </m:num>
                      <m:den>
                        <m:r>
                          <a:rPr lang="en-US" sz="2400" b="0" i="1" spc="-45" smtClean="0">
                            <a:latin typeface="Cambria Math" panose="02040503050406030204" pitchFamily="18" charset="0"/>
                            <a:cs typeface="Calibri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pc="-45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pc="-45" smtClean="0">
                                <a:latin typeface="Cambria Math" panose="02040503050406030204" pitchFamily="18" charset="0"/>
                                <a:cs typeface="Calibri"/>
                              </a:rPr>
                              <m:t>Yes</m:t>
                            </m:r>
                          </m:e>
                        </m:d>
                      </m:den>
                    </m:f>
                  </m:oMath>
                </a14:m>
                <a:endParaRPr lang="en-US" sz="2400" b="0" i="1" spc="-45" dirty="0">
                  <a:latin typeface="Cambria Math" panose="02040503050406030204" pitchFamily="18" charset="0"/>
                  <a:cs typeface="Calibri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355600" algn="l"/>
                    <a:tab pos="356235" algn="l"/>
                  </a:tabLst>
                </a:pPr>
                <a:endParaRPr lang="en-US" sz="2400" i="1" spc="-45" dirty="0">
                  <a:latin typeface="Cambria Math" panose="02040503050406030204" pitchFamily="18" charset="0"/>
                  <a:cs typeface="Calibri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355600" algn="l"/>
                    <a:tab pos="356235" algn="l"/>
                  </a:tabLst>
                </a:pPr>
                <a14:m>
                  <m:oMath xmlns:m="http://schemas.openxmlformats.org/officeDocument/2006/math">
                    <m:r>
                      <a:rPr lang="en-US" sz="2400" i="1" spc="-45"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400" i="1" spc="-45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spc="-45">
                            <a:latin typeface="Cambria Math" panose="02040503050406030204" pitchFamily="18" charset="0"/>
                            <a:cs typeface="Calibri"/>
                          </a:rPr>
                          <m:t>Old</m:t>
                        </m:r>
                        <m:r>
                          <a:rPr lang="en-US" sz="2400" spc="-45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spc="-4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and</m:t>
                        </m:r>
                        <m:r>
                          <a:rPr lang="en-US" sz="2400" spc="-45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spc="-45">
                            <a:latin typeface="Cambria Math" panose="02040503050406030204" pitchFamily="18" charset="0"/>
                            <a:cs typeface="Calibri"/>
                          </a:rPr>
                          <m:t>Yes</m:t>
                        </m:r>
                      </m:e>
                    </m:d>
                    <m:r>
                      <a:rPr lang="en-US" sz="2400" b="0" i="0" spc="-45" smtClean="0">
                        <a:latin typeface="Cambria Math" panose="02040503050406030204" pitchFamily="18" charset="0"/>
                        <a:cs typeface="Calibri"/>
                      </a:rPr>
                      <m:t>=  </m:t>
                    </m:r>
                    <m:r>
                      <m:rPr>
                        <m:sty m:val="p"/>
                      </m:rPr>
                      <a:rPr lang="en-US" sz="2400" b="0" i="0" spc="-45" smtClean="0">
                        <a:latin typeface="Cambria Math" panose="02040503050406030204" pitchFamily="18" charset="0"/>
                        <a:cs typeface="Calibri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2400" b="0" i="1" spc="-4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pc="-45" smtClean="0">
                            <a:latin typeface="Cambria Math" panose="02040503050406030204" pitchFamily="18" charset="0"/>
                            <a:cs typeface="Calibri"/>
                          </a:rPr>
                          <m:t>Old</m:t>
                        </m:r>
                        <m:r>
                          <a:rPr lang="en-US" sz="2400" b="0" i="0" spc="-45" smtClean="0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</m:e>
                    </m:d>
                    <m:r>
                      <m:rPr>
                        <m:sty m:val="p"/>
                      </m:rPr>
                      <a:rPr lang="en-US" sz="2400" b="0" i="0" spc="-45" smtClean="0">
                        <a:latin typeface="Cambria Math" panose="02040503050406030204" pitchFamily="18" charset="0"/>
                        <a:cs typeface="Calibri"/>
                      </a:rPr>
                      <m:t>Yes</m:t>
                    </m:r>
                    <m:r>
                      <a:rPr lang="en-US" sz="2400" b="0" i="0" spc="-45" smtClean="0">
                        <a:latin typeface="Cambria Math" panose="02040503050406030204" pitchFamily="18" charset="0"/>
                        <a:cs typeface="Calibri"/>
                      </a:rPr>
                      <m:t>) ∗</m:t>
                    </m:r>
                    <m:r>
                      <m:rPr>
                        <m:sty m:val="p"/>
                      </m:rPr>
                      <a:rPr lang="en-US" sz="2400" b="0" i="0" spc="-45" smtClean="0">
                        <a:latin typeface="Cambria Math" panose="02040503050406030204" pitchFamily="18" charset="0"/>
                        <a:cs typeface="Calibri"/>
                      </a:rPr>
                      <m:t>P</m:t>
                    </m:r>
                    <m:d>
                      <m:dPr>
                        <m:ctrlPr>
                          <a:rPr lang="en-US" sz="2400" b="0" i="1" spc="-4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pc="-45" smtClean="0">
                            <a:latin typeface="Cambria Math" panose="02040503050406030204" pitchFamily="18" charset="0"/>
                            <a:cs typeface="Calibri"/>
                          </a:rPr>
                          <m:t>Yes</m:t>
                        </m:r>
                      </m:e>
                    </m:d>
                    <m:r>
                      <a:rPr lang="en-US" sz="2400" b="0" i="0" spc="-45" smtClean="0">
                        <a:latin typeface="Cambria Math" panose="02040503050406030204" pitchFamily="18" charset="0"/>
                        <a:cs typeface="Calibri"/>
                      </a:rPr>
                      <m:t>=0.014 ∗0.184 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6" name="object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6" y="4803441"/>
                <a:ext cx="8439588" cy="1365502"/>
              </a:xfrm>
              <a:prstGeom prst="rect">
                <a:avLst/>
              </a:prstGeom>
              <a:blipFill rotWithShape="0">
                <a:blip r:embed="rId16"/>
                <a:stretch>
                  <a:fillRect l="-2022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95E37EC6-313F-4259-8E44-E6F3F4221C8C}"/>
              </a:ext>
            </a:extLst>
          </p:cNvPr>
          <p:cNvSpPr/>
          <p:nvPr/>
        </p:nvSpPr>
        <p:spPr>
          <a:xfrm>
            <a:off x="459666" y="2099747"/>
            <a:ext cx="1086679" cy="63610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Loan</a:t>
            </a:r>
          </a:p>
          <a:p>
            <a:pPr algn="ctr"/>
            <a:r>
              <a:rPr lang="en-US" b="1" dirty="0"/>
              <a:t>Defaulter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C20E6B29-666B-49CE-B0F0-11BD7D3EEAAB}"/>
              </a:ext>
            </a:extLst>
          </p:cNvPr>
          <p:cNvCxnSpPr>
            <a:stCxn id="38" idx="3"/>
          </p:cNvCxnSpPr>
          <p:nvPr/>
        </p:nvCxnSpPr>
        <p:spPr>
          <a:xfrm flipV="1">
            <a:off x="1546345" y="1370877"/>
            <a:ext cx="1152940" cy="10469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B8B82054-4B7C-4ACA-9967-EFFE20F270F7}"/>
              </a:ext>
            </a:extLst>
          </p:cNvPr>
          <p:cNvCxnSpPr/>
          <p:nvPr/>
        </p:nvCxnSpPr>
        <p:spPr>
          <a:xfrm>
            <a:off x="1546345" y="2417799"/>
            <a:ext cx="1139686" cy="9839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554117E6-D694-4404-A607-27566B74C3DB}"/>
              </a:ext>
            </a:extLst>
          </p:cNvPr>
          <p:cNvSpPr/>
          <p:nvPr/>
        </p:nvSpPr>
        <p:spPr>
          <a:xfrm>
            <a:off x="2725787" y="940183"/>
            <a:ext cx="72887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971800D1-0DEB-4B6A-8FB2-09598B34A392}"/>
              </a:ext>
            </a:extLst>
          </p:cNvPr>
          <p:cNvSpPr/>
          <p:nvPr/>
        </p:nvSpPr>
        <p:spPr>
          <a:xfrm>
            <a:off x="2686031" y="3256001"/>
            <a:ext cx="755372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24472FC5-8666-4993-ADA2-AEF94311A405}"/>
              </a:ext>
            </a:extLst>
          </p:cNvPr>
          <p:cNvSpPr/>
          <p:nvPr/>
        </p:nvSpPr>
        <p:spPr>
          <a:xfrm>
            <a:off x="5422603" y="75477"/>
            <a:ext cx="934281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Young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344ACEE4-E143-4B6E-A8B9-BA213F34DCE7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3454657" y="297451"/>
            <a:ext cx="1967946" cy="8647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B395AFA6-7774-4B41-853E-9D43F55AE83E}"/>
              </a:ext>
            </a:extLst>
          </p:cNvPr>
          <p:cNvSpPr/>
          <p:nvPr/>
        </p:nvSpPr>
        <p:spPr>
          <a:xfrm>
            <a:off x="5422604" y="976626"/>
            <a:ext cx="93428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Middle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0363CD4C-0F85-44DD-A723-72CEEFA3ADC8}"/>
              </a:ext>
            </a:extLst>
          </p:cNvPr>
          <p:cNvCxnSpPr>
            <a:stCxn id="42" idx="3"/>
            <a:endCxn id="46" idx="1"/>
          </p:cNvCxnSpPr>
          <p:nvPr/>
        </p:nvCxnSpPr>
        <p:spPr>
          <a:xfrm>
            <a:off x="3454657" y="1162157"/>
            <a:ext cx="1967947" cy="36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9E7C9BE2-B924-4546-831E-E9B58C2DC32D}"/>
              </a:ext>
            </a:extLst>
          </p:cNvPr>
          <p:cNvSpPr/>
          <p:nvPr/>
        </p:nvSpPr>
        <p:spPr>
          <a:xfrm>
            <a:off x="5422604" y="1581258"/>
            <a:ext cx="72887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Old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402A4ADB-1C11-406F-B714-91E35B1DFC11}"/>
              </a:ext>
            </a:extLst>
          </p:cNvPr>
          <p:cNvCxnSpPr>
            <a:stCxn id="42" idx="3"/>
            <a:endCxn id="48" idx="1"/>
          </p:cNvCxnSpPr>
          <p:nvPr/>
        </p:nvCxnSpPr>
        <p:spPr>
          <a:xfrm>
            <a:off x="3454657" y="1162157"/>
            <a:ext cx="1967947" cy="6410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DFA5D63-5DEF-4849-A0BD-E759D1AE0C79}"/>
              </a:ext>
            </a:extLst>
          </p:cNvPr>
          <p:cNvSpPr/>
          <p:nvPr/>
        </p:nvSpPr>
        <p:spPr>
          <a:xfrm>
            <a:off x="5429224" y="2417799"/>
            <a:ext cx="934281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Young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2F4645E-BBBC-4E80-93C3-AE5E5261E333}"/>
              </a:ext>
            </a:extLst>
          </p:cNvPr>
          <p:cNvCxnSpPr>
            <a:endCxn id="50" idx="1"/>
          </p:cNvCxnSpPr>
          <p:nvPr/>
        </p:nvCxnSpPr>
        <p:spPr>
          <a:xfrm flipV="1">
            <a:off x="3461278" y="2639773"/>
            <a:ext cx="1967946" cy="8647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319D09EE-70B3-47B8-A964-D39741EEAE91}"/>
              </a:ext>
            </a:extLst>
          </p:cNvPr>
          <p:cNvSpPr/>
          <p:nvPr/>
        </p:nvSpPr>
        <p:spPr>
          <a:xfrm>
            <a:off x="5429225" y="3305696"/>
            <a:ext cx="93428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Middle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B0564F7E-1364-4AE1-BB3C-B896DA848283}"/>
              </a:ext>
            </a:extLst>
          </p:cNvPr>
          <p:cNvCxnSpPr>
            <a:stCxn id="43" idx="3"/>
            <a:endCxn id="52" idx="1"/>
          </p:cNvCxnSpPr>
          <p:nvPr/>
        </p:nvCxnSpPr>
        <p:spPr>
          <a:xfrm>
            <a:off x="3441403" y="3477975"/>
            <a:ext cx="1987822" cy="496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AD9D6C3-5169-4FA9-A582-0305E8072AF6}"/>
              </a:ext>
            </a:extLst>
          </p:cNvPr>
          <p:cNvSpPr/>
          <p:nvPr/>
        </p:nvSpPr>
        <p:spPr>
          <a:xfrm>
            <a:off x="5429225" y="3923580"/>
            <a:ext cx="72887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Old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59BB156C-2221-4BD5-A7E1-020A9C0532A6}"/>
              </a:ext>
            </a:extLst>
          </p:cNvPr>
          <p:cNvCxnSpPr/>
          <p:nvPr/>
        </p:nvCxnSpPr>
        <p:spPr>
          <a:xfrm>
            <a:off x="3461278" y="3504479"/>
            <a:ext cx="1967947" cy="6410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D506E352-E825-4666-94C6-BA068E469470}"/>
                  </a:ext>
                </a:extLst>
              </p:cNvPr>
              <p:cNvSpPr txBox="1"/>
              <p:nvPr/>
            </p:nvSpPr>
            <p:spPr>
              <a:xfrm>
                <a:off x="1232098" y="852465"/>
                <a:ext cx="1479892" cy="506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23,345</m:t>
                        </m:r>
                      </m:den>
                    </m:f>
                  </m:oMath>
                </a14:m>
                <a:r>
                  <a:rPr lang="en-US" dirty="0"/>
                  <a:t>= 0.816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506E352-E825-4666-94C6-BA068E469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98" y="852465"/>
                <a:ext cx="1479892" cy="506742"/>
              </a:xfrm>
              <a:prstGeom prst="rect">
                <a:avLst/>
              </a:prstGeom>
              <a:blipFill>
                <a:blip r:embed="rId17"/>
                <a:stretch>
                  <a:fillRect r="-3292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15C890DC-5708-49A1-9B7D-EEC8C720E180}"/>
                  </a:ext>
                </a:extLst>
              </p:cNvPr>
              <p:cNvSpPr txBox="1"/>
              <p:nvPr/>
            </p:nvSpPr>
            <p:spPr>
              <a:xfrm>
                <a:off x="1150214" y="3171909"/>
                <a:ext cx="1385316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4279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23345</m:t>
                        </m:r>
                      </m:den>
                    </m:f>
                  </m:oMath>
                </a14:m>
                <a:r>
                  <a:rPr lang="en-US" dirty="0"/>
                  <a:t>=0.183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5C890DC-5708-49A1-9B7D-EEC8C720E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14" y="3171909"/>
                <a:ext cx="1385316" cy="485774"/>
              </a:xfrm>
              <a:prstGeom prst="rect">
                <a:avLst/>
              </a:prstGeom>
              <a:blipFill>
                <a:blip r:embed="rId18"/>
                <a:stretch>
                  <a:fillRect r="-308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8F7A43A5-A3FD-4524-897D-F82650AF984F}"/>
                  </a:ext>
                </a:extLst>
              </p:cNvPr>
              <p:cNvSpPr txBox="1"/>
              <p:nvPr/>
            </p:nvSpPr>
            <p:spPr>
              <a:xfrm>
                <a:off x="3567373" y="233719"/>
                <a:ext cx="1337226" cy="464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5,252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den>
                    </m:f>
                  </m:oMath>
                </a14:m>
                <a:r>
                  <a:rPr lang="en-US" sz="1600" dirty="0"/>
                  <a:t>= 0.275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7A43A5-A3FD-4524-897D-F82650AF9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373" y="233719"/>
                <a:ext cx="1337226" cy="464166"/>
              </a:xfrm>
              <a:prstGeom prst="rect">
                <a:avLst/>
              </a:prstGeom>
              <a:blipFill>
                <a:blip r:embed="rId19"/>
                <a:stretch>
                  <a:fillRect r="-45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55019E31-F100-4279-8DEC-75A3426ADC73}"/>
                  </a:ext>
                </a:extLst>
              </p:cNvPr>
              <p:cNvSpPr txBox="1"/>
              <p:nvPr/>
            </p:nvSpPr>
            <p:spPr>
              <a:xfrm>
                <a:off x="4573780" y="600544"/>
                <a:ext cx="1604195" cy="46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13,684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den>
                    </m:f>
                  </m:oMath>
                </a14:m>
                <a:r>
                  <a:rPr lang="en-US" sz="1600" dirty="0"/>
                  <a:t>= 0.717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019E31-F100-4279-8DEC-75A3426AD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80" y="600544"/>
                <a:ext cx="1604195" cy="460639"/>
              </a:xfrm>
              <a:prstGeom prst="rect">
                <a:avLst/>
              </a:prstGeom>
              <a:blipFill>
                <a:blip r:embed="rId20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7026DB7A-8E49-44A0-86A8-75587307E11D}"/>
                  </a:ext>
                </a:extLst>
              </p:cNvPr>
              <p:cNvSpPr txBox="1"/>
              <p:nvPr/>
            </p:nvSpPr>
            <p:spPr>
              <a:xfrm>
                <a:off x="3471145" y="1481136"/>
                <a:ext cx="1451038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130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den>
                    </m:f>
                  </m:oMath>
                </a14:m>
                <a:r>
                  <a:rPr lang="en-US" sz="1600" dirty="0"/>
                  <a:t>= 0.0068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026DB7A-8E49-44A0-86A8-75587307E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145" y="1481136"/>
                <a:ext cx="1451038" cy="460639"/>
              </a:xfrm>
              <a:prstGeom prst="rect">
                <a:avLst/>
              </a:prstGeom>
              <a:blipFill>
                <a:blip r:embed="rId21"/>
                <a:stretch>
                  <a:fillRect r="-42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55B77DE2-1955-4905-87CE-DC20D958FD1D}"/>
                  </a:ext>
                </a:extLst>
              </p:cNvPr>
              <p:cNvSpPr txBox="1"/>
              <p:nvPr/>
            </p:nvSpPr>
            <p:spPr>
              <a:xfrm>
                <a:off x="3424763" y="2647663"/>
                <a:ext cx="1306768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1,793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4,279</m:t>
                        </m:r>
                      </m:den>
                    </m:f>
                  </m:oMath>
                </a14:m>
                <a:r>
                  <a:rPr lang="en-US" sz="1600" dirty="0"/>
                  <a:t> = 0.419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77DE2-1955-4905-87CE-DC20D958F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763" y="2647663"/>
                <a:ext cx="1306768" cy="460639"/>
              </a:xfrm>
              <a:prstGeom prst="rect">
                <a:avLst/>
              </a:prstGeom>
              <a:blipFill>
                <a:blip r:embed="rId22"/>
                <a:stretch>
                  <a:fillRect r="-467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45C38651-F7A0-48D0-BAB1-69353E9871C2}"/>
                  </a:ext>
                </a:extLst>
              </p:cNvPr>
              <p:cNvSpPr txBox="1"/>
              <p:nvPr/>
            </p:nvSpPr>
            <p:spPr>
              <a:xfrm>
                <a:off x="4697181" y="2940476"/>
                <a:ext cx="1253869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2,426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4,279</m:t>
                        </m:r>
                      </m:den>
                    </m:f>
                  </m:oMath>
                </a14:m>
                <a:r>
                  <a:rPr lang="en-US" sz="1600" dirty="0"/>
                  <a:t>=0.566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5C38651-F7A0-48D0-BAB1-69353E987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181" y="2940476"/>
                <a:ext cx="1253869" cy="460639"/>
              </a:xfrm>
              <a:prstGeom prst="rect">
                <a:avLst/>
              </a:prstGeom>
              <a:blipFill>
                <a:blip r:embed="rId23"/>
                <a:stretch>
                  <a:fillRect r="-146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47312190-9108-48DD-90D6-74853B26BF10}"/>
                  </a:ext>
                </a:extLst>
              </p:cNvPr>
              <p:cNvSpPr txBox="1"/>
              <p:nvPr/>
            </p:nvSpPr>
            <p:spPr>
              <a:xfrm>
                <a:off x="3348839" y="3788618"/>
                <a:ext cx="1220206" cy="441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4279</m:t>
                        </m:r>
                      </m:den>
                    </m:f>
                  </m:oMath>
                </a14:m>
                <a:r>
                  <a:rPr lang="en-US" sz="1600" dirty="0"/>
                  <a:t>= 0.014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7312190-9108-48DD-90D6-74853B26B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39" y="3788618"/>
                <a:ext cx="1220206" cy="441852"/>
              </a:xfrm>
              <a:prstGeom prst="rect">
                <a:avLst/>
              </a:prstGeom>
              <a:blipFill>
                <a:blip r:embed="rId24"/>
                <a:stretch>
                  <a:fillRect r="-498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F3BB6336-228D-4FB8-BB29-ED5AEE643070}"/>
                  </a:ext>
                </a:extLst>
              </p:cNvPr>
              <p:cNvSpPr txBox="1"/>
              <p:nvPr/>
            </p:nvSpPr>
            <p:spPr>
              <a:xfrm>
                <a:off x="6363505" y="96470"/>
                <a:ext cx="1553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Young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3BB6336-228D-4FB8-BB29-ED5AEE643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505" y="96470"/>
                <a:ext cx="1553374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7F8AF509-6219-4390-8305-F191746761B5}"/>
                  </a:ext>
                </a:extLst>
              </p:cNvPr>
              <p:cNvSpPr txBox="1"/>
              <p:nvPr/>
            </p:nvSpPr>
            <p:spPr>
              <a:xfrm>
                <a:off x="6356884" y="977491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Middle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8AF509-6219-4390-8305-F19174676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884" y="977491"/>
                <a:ext cx="1612686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C6DEA6C3-6CF4-4811-9BE1-0DCA7198D1AB}"/>
                  </a:ext>
                </a:extLst>
              </p:cNvPr>
              <p:cNvSpPr txBox="1"/>
              <p:nvPr/>
            </p:nvSpPr>
            <p:spPr>
              <a:xfrm>
                <a:off x="6363505" y="1549855"/>
                <a:ext cx="124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old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6DEA6C3-6CF4-4811-9BE1-0DCA7198D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505" y="1549855"/>
                <a:ext cx="1242391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93E8615A-7D78-46A6-990A-C1F33B3933C5}"/>
                  </a:ext>
                </a:extLst>
              </p:cNvPr>
              <p:cNvSpPr txBox="1"/>
              <p:nvPr/>
            </p:nvSpPr>
            <p:spPr>
              <a:xfrm>
                <a:off x="6351170" y="2426540"/>
                <a:ext cx="1617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Young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3E8615A-7D78-46A6-990A-C1F33B393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70" y="2426540"/>
                <a:ext cx="1617494" cy="369332"/>
              </a:xfrm>
              <a:prstGeom prst="rect">
                <a:avLst/>
              </a:prstGeom>
              <a:blipFill>
                <a:blip r:embed="rId2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09874CAD-C892-425C-88D2-727FC5F123CF}"/>
                  </a:ext>
                </a:extLst>
              </p:cNvPr>
              <p:cNvSpPr txBox="1"/>
              <p:nvPr/>
            </p:nvSpPr>
            <p:spPr>
              <a:xfrm>
                <a:off x="6344549" y="3307561"/>
                <a:ext cx="1676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Middle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9874CAD-C892-425C-88D2-727FC5F12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49" y="3307561"/>
                <a:ext cx="1676806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368B050C-0D9E-46F5-8BC0-B1E3E6B7478D}"/>
                  </a:ext>
                </a:extLst>
              </p:cNvPr>
              <p:cNvSpPr txBox="1"/>
              <p:nvPr/>
            </p:nvSpPr>
            <p:spPr>
              <a:xfrm>
                <a:off x="6351170" y="3879925"/>
                <a:ext cx="1306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old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68B050C-0D9E-46F5-8BC0-B1E3E6B7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70" y="3879925"/>
                <a:ext cx="1306512" cy="369332"/>
              </a:xfrm>
              <a:prstGeom prst="rect">
                <a:avLst/>
              </a:prstGeom>
              <a:blipFill>
                <a:blip r:embed="rId3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/>
          <p:cNvSpPr/>
          <p:nvPr/>
        </p:nvSpPr>
        <p:spPr>
          <a:xfrm>
            <a:off x="1486318" y="2831045"/>
            <a:ext cx="4714531" cy="1713142"/>
          </a:xfrm>
          <a:custGeom>
            <a:avLst/>
            <a:gdLst>
              <a:gd name="connsiteX0" fmla="*/ 4929809 w 4929809"/>
              <a:gd name="connsiteY0" fmla="*/ 1457739 h 1457739"/>
              <a:gd name="connsiteX1" fmla="*/ 1868556 w 4929809"/>
              <a:gd name="connsiteY1" fmla="*/ 914400 h 1457739"/>
              <a:gd name="connsiteX2" fmla="*/ 0 w 4929809"/>
              <a:gd name="connsiteY2" fmla="*/ 0 h 1457739"/>
              <a:gd name="connsiteX0" fmla="*/ 4744278 w 4744278"/>
              <a:gd name="connsiteY0" fmla="*/ 1749287 h 1749287"/>
              <a:gd name="connsiteX1" fmla="*/ 1683025 w 4744278"/>
              <a:gd name="connsiteY1" fmla="*/ 1205948 h 1749287"/>
              <a:gd name="connsiteX2" fmla="*/ 0 w 4744278"/>
              <a:gd name="connsiteY2" fmla="*/ 0 h 1749287"/>
              <a:gd name="connsiteX0" fmla="*/ 4744278 w 4744278"/>
              <a:gd name="connsiteY0" fmla="*/ 1749287 h 1749287"/>
              <a:gd name="connsiteX1" fmla="*/ 1683025 w 4744278"/>
              <a:gd name="connsiteY1" fmla="*/ 1205948 h 1749287"/>
              <a:gd name="connsiteX2" fmla="*/ 0 w 4744278"/>
              <a:gd name="connsiteY2" fmla="*/ 0 h 1749287"/>
              <a:gd name="connsiteX0" fmla="*/ 4744278 w 4744278"/>
              <a:gd name="connsiteY0" fmla="*/ 1749287 h 1749287"/>
              <a:gd name="connsiteX1" fmla="*/ 1696277 w 4744278"/>
              <a:gd name="connsiteY1" fmla="*/ 1139687 h 1749287"/>
              <a:gd name="connsiteX2" fmla="*/ 0 w 4744278"/>
              <a:gd name="connsiteY2" fmla="*/ 0 h 1749287"/>
              <a:gd name="connsiteX0" fmla="*/ 4572000 w 4572000"/>
              <a:gd name="connsiteY0" fmla="*/ 1643269 h 1643269"/>
              <a:gd name="connsiteX1" fmla="*/ 1696277 w 4572000"/>
              <a:gd name="connsiteY1" fmla="*/ 1139687 h 1643269"/>
              <a:gd name="connsiteX2" fmla="*/ 0 w 4572000"/>
              <a:gd name="connsiteY2" fmla="*/ 0 h 1643269"/>
              <a:gd name="connsiteX0" fmla="*/ 4717774 w 4717774"/>
              <a:gd name="connsiteY0" fmla="*/ 1749287 h 1749287"/>
              <a:gd name="connsiteX1" fmla="*/ 1696277 w 4717774"/>
              <a:gd name="connsiteY1" fmla="*/ 1139687 h 1749287"/>
              <a:gd name="connsiteX2" fmla="*/ 0 w 4717774"/>
              <a:gd name="connsiteY2" fmla="*/ 0 h 1749287"/>
              <a:gd name="connsiteX0" fmla="*/ 4717774 w 4717774"/>
              <a:gd name="connsiteY0" fmla="*/ 1749287 h 1749287"/>
              <a:gd name="connsiteX1" fmla="*/ 1232450 w 4717774"/>
              <a:gd name="connsiteY1" fmla="*/ 1166191 h 1749287"/>
              <a:gd name="connsiteX2" fmla="*/ 0 w 4717774"/>
              <a:gd name="connsiteY2" fmla="*/ 0 h 1749287"/>
              <a:gd name="connsiteX0" fmla="*/ 4638261 w 4638261"/>
              <a:gd name="connsiteY0" fmla="*/ 1868557 h 1868557"/>
              <a:gd name="connsiteX1" fmla="*/ 1152937 w 4638261"/>
              <a:gd name="connsiteY1" fmla="*/ 1285461 h 1868557"/>
              <a:gd name="connsiteX2" fmla="*/ 0 w 4638261"/>
              <a:gd name="connsiteY2" fmla="*/ 0 h 1868557"/>
              <a:gd name="connsiteX0" fmla="*/ 4638261 w 4638261"/>
              <a:gd name="connsiteY0" fmla="*/ 1868557 h 1868557"/>
              <a:gd name="connsiteX1" fmla="*/ 1152937 w 4638261"/>
              <a:gd name="connsiteY1" fmla="*/ 1285461 h 1868557"/>
              <a:gd name="connsiteX2" fmla="*/ 0 w 4638261"/>
              <a:gd name="connsiteY2" fmla="*/ 0 h 1868557"/>
              <a:gd name="connsiteX0" fmla="*/ 4797287 w 4797287"/>
              <a:gd name="connsiteY0" fmla="*/ 1802296 h 1802296"/>
              <a:gd name="connsiteX1" fmla="*/ 1311963 w 4797287"/>
              <a:gd name="connsiteY1" fmla="*/ 1219200 h 1802296"/>
              <a:gd name="connsiteX2" fmla="*/ 0 w 4797287"/>
              <a:gd name="connsiteY2" fmla="*/ 0 h 1802296"/>
              <a:gd name="connsiteX0" fmla="*/ 4797287 w 4797287"/>
              <a:gd name="connsiteY0" fmla="*/ 1802296 h 1802296"/>
              <a:gd name="connsiteX1" fmla="*/ 1311963 w 4797287"/>
              <a:gd name="connsiteY1" fmla="*/ 1219200 h 1802296"/>
              <a:gd name="connsiteX2" fmla="*/ 0 w 4797287"/>
              <a:gd name="connsiteY2" fmla="*/ 0 h 180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7287" h="1802296">
                <a:moveTo>
                  <a:pt x="4797287" y="1802296"/>
                </a:moveTo>
                <a:cubicBezTo>
                  <a:pt x="3677478" y="1652104"/>
                  <a:pt x="2111511" y="1519583"/>
                  <a:pt x="1311963" y="1219200"/>
                </a:cubicBezTo>
                <a:cubicBezTo>
                  <a:pt x="512415" y="918817"/>
                  <a:pt x="894520" y="494747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7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4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148"/>
          <p:cNvSpPr txBox="1"/>
          <p:nvPr/>
        </p:nvSpPr>
        <p:spPr>
          <a:xfrm>
            <a:off x="459666" y="128559"/>
            <a:ext cx="27564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sz="2800" b="1" spc="-5" dirty="0">
                <a:latin typeface="Calibri"/>
                <a:cs typeface="Calibri"/>
              </a:rPr>
              <a:t>P(</a:t>
            </a:r>
            <a:r>
              <a:rPr lang="en-US" sz="2800" b="1" spc="-45" dirty="0">
                <a:latin typeface="Calibri"/>
                <a:cs typeface="Calibri"/>
              </a:rPr>
              <a:t>Old</a:t>
            </a:r>
            <a:r>
              <a:rPr sz="2800" b="1" spc="-45" dirty="0">
                <a:latin typeface="Calibri"/>
                <a:cs typeface="Calibri"/>
              </a:rPr>
              <a:t>)</a:t>
            </a:r>
            <a:endParaRPr sz="2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148"/>
              <p:cNvSpPr txBox="1"/>
              <p:nvPr/>
            </p:nvSpPr>
            <p:spPr>
              <a:xfrm>
                <a:off x="459666" y="4803441"/>
                <a:ext cx="8439588" cy="11464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355600" algn="l"/>
                    <a:tab pos="356235" algn="l"/>
                  </a:tabLst>
                </a:pPr>
                <a:r>
                  <a:rPr lang="en-US" sz="2400" spc="-5" dirty="0">
                    <a:latin typeface="Calibri"/>
                    <a:cs typeface="Calibri"/>
                  </a:rPr>
                  <a:t>P(Old</a:t>
                </a:r>
                <a:r>
                  <a:rPr lang="en-US" sz="2400" spc="-45" dirty="0">
                    <a:latin typeface="Calibri"/>
                    <a:cs typeface="Calibri"/>
                  </a:rPr>
                  <a:t>) =</a:t>
                </a:r>
                <a14:m>
                  <m:oMath xmlns:m="http://schemas.openxmlformats.org/officeDocument/2006/math">
                    <m:r>
                      <a:rPr lang="en-US" sz="2400" i="1" spc="-45"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400" i="1" spc="-45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spc="-45">
                            <a:latin typeface="Cambria Math" panose="02040503050406030204" pitchFamily="18" charset="0"/>
                            <a:cs typeface="Calibri"/>
                          </a:rPr>
                          <m:t>Old</m:t>
                        </m:r>
                        <m:r>
                          <a:rPr lang="en-US" sz="2400" spc="-45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spc="-4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and</m:t>
                        </m:r>
                        <m:r>
                          <a:rPr lang="en-US" sz="2400" spc="-45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spc="-45">
                            <a:latin typeface="Cambria Math" panose="02040503050406030204" pitchFamily="18" charset="0"/>
                            <a:cs typeface="Calibri"/>
                          </a:rPr>
                          <m:t>Yes</m:t>
                        </m:r>
                      </m:e>
                    </m:d>
                    <m:r>
                      <a:rPr lang="en-US" sz="2400" b="0" i="1" spc="-45" smtClean="0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en-US" sz="2400" i="1" spc="-45"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400" i="1" spc="-45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spc="-45">
                            <a:latin typeface="Cambria Math" panose="02040503050406030204" pitchFamily="18" charset="0"/>
                            <a:cs typeface="Calibri"/>
                          </a:rPr>
                          <m:t>Old</m:t>
                        </m:r>
                        <m:r>
                          <a:rPr lang="en-US" sz="2400" spc="-45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spc="-4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and</m:t>
                        </m:r>
                        <m:r>
                          <a:rPr lang="en-US" sz="2400" b="0" i="1" spc="-4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pc="-4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No</m:t>
                        </m:r>
                      </m:e>
                    </m:d>
                  </m:oMath>
                </a14:m>
                <a:endParaRPr lang="en-US" sz="2400" b="0" i="1" spc="-45" dirty="0">
                  <a:latin typeface="Cambria Math" panose="02040503050406030204" pitchFamily="18" charset="0"/>
                  <a:cs typeface="Calibri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355600" algn="l"/>
                    <a:tab pos="356235" algn="l"/>
                  </a:tabLst>
                </a:pPr>
                <a:endParaRPr lang="en-US" sz="2400" i="1" spc="-45" dirty="0">
                  <a:latin typeface="Cambria Math" panose="02040503050406030204" pitchFamily="18" charset="0"/>
                  <a:cs typeface="Calibri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355600" algn="l"/>
                    <a:tab pos="356235" algn="l"/>
                  </a:tabLst>
                </a:pPr>
                <a14:m>
                  <m:oMath xmlns:m="http://schemas.openxmlformats.org/officeDocument/2006/math">
                    <m:r>
                      <a:rPr lang="en-US" sz="2400" i="1" spc="-45"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r>
                      <a:rPr lang="en-US" sz="2400" b="0" i="1" spc="-45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400" b="0" i="1" spc="-45" smtClean="0">
                        <a:latin typeface="Cambria Math" panose="02040503050406030204" pitchFamily="18" charset="0"/>
                        <a:cs typeface="Calibri"/>
                      </a:rPr>
                      <m:t>𝑂𝑙𝑑</m:t>
                    </m:r>
                    <m:r>
                      <a:rPr lang="en-US" sz="2400" b="0" i="1" spc="-45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  <m:r>
                      <a:rPr lang="en-US" sz="2400" b="0" i="0" spc="-45" smtClean="0">
                        <a:latin typeface="Cambria Math" panose="02040503050406030204" pitchFamily="18" charset="0"/>
                        <a:cs typeface="Calibri"/>
                      </a:rPr>
                      <m:t>=  0.014 ∗0.184 +0.0067 ∗0.816  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6" name="object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6" y="4803441"/>
                <a:ext cx="8439588" cy="1146468"/>
              </a:xfrm>
              <a:prstGeom prst="rect">
                <a:avLst/>
              </a:prstGeom>
              <a:blipFill rotWithShape="0">
                <a:blip r:embed="rId16"/>
                <a:stretch>
                  <a:fillRect l="-2022" t="-6915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8A55BC54-3262-4350-A9DC-2DA73A165FA0}"/>
              </a:ext>
            </a:extLst>
          </p:cNvPr>
          <p:cNvSpPr/>
          <p:nvPr/>
        </p:nvSpPr>
        <p:spPr>
          <a:xfrm>
            <a:off x="459666" y="2175775"/>
            <a:ext cx="1086679" cy="63610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Loan</a:t>
            </a:r>
          </a:p>
          <a:p>
            <a:pPr algn="ctr"/>
            <a:r>
              <a:rPr lang="en-US" b="1" dirty="0"/>
              <a:t>Defaulter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AF906097-1C63-4B6A-B7C2-381F75C059AD}"/>
              </a:ext>
            </a:extLst>
          </p:cNvPr>
          <p:cNvCxnSpPr>
            <a:stCxn id="39" idx="3"/>
          </p:cNvCxnSpPr>
          <p:nvPr/>
        </p:nvCxnSpPr>
        <p:spPr>
          <a:xfrm flipV="1">
            <a:off x="1546345" y="1446905"/>
            <a:ext cx="1152940" cy="10469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BC8A8406-D9D4-4C42-9273-3B5D737DB08E}"/>
              </a:ext>
            </a:extLst>
          </p:cNvPr>
          <p:cNvCxnSpPr/>
          <p:nvPr/>
        </p:nvCxnSpPr>
        <p:spPr>
          <a:xfrm>
            <a:off x="1546345" y="2493827"/>
            <a:ext cx="1139686" cy="9839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7F3486C-7087-4344-B3FF-F1BC78656236}"/>
              </a:ext>
            </a:extLst>
          </p:cNvPr>
          <p:cNvSpPr/>
          <p:nvPr/>
        </p:nvSpPr>
        <p:spPr>
          <a:xfrm>
            <a:off x="2725787" y="1016211"/>
            <a:ext cx="72887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C5EEDBFB-6B58-4195-A5C2-FCB733C302BB}"/>
              </a:ext>
            </a:extLst>
          </p:cNvPr>
          <p:cNvSpPr/>
          <p:nvPr/>
        </p:nvSpPr>
        <p:spPr>
          <a:xfrm>
            <a:off x="2686031" y="3332029"/>
            <a:ext cx="755372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25C1991E-5537-42B1-A5E9-1E4187F6DC9A}"/>
              </a:ext>
            </a:extLst>
          </p:cNvPr>
          <p:cNvSpPr/>
          <p:nvPr/>
        </p:nvSpPr>
        <p:spPr>
          <a:xfrm>
            <a:off x="5422603" y="151505"/>
            <a:ext cx="934281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Young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0A56725-F084-44A8-ABAD-D5E9EF1C4C17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 flipV="1">
            <a:off x="3454657" y="373479"/>
            <a:ext cx="1967946" cy="8647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19894BB-C736-4F48-8960-B488F2EFB073}"/>
              </a:ext>
            </a:extLst>
          </p:cNvPr>
          <p:cNvSpPr/>
          <p:nvPr/>
        </p:nvSpPr>
        <p:spPr>
          <a:xfrm>
            <a:off x="5422604" y="1052654"/>
            <a:ext cx="93428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Middle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71C5FA6E-F9E9-47B1-9D39-EE5EE6F57BAC}"/>
              </a:ext>
            </a:extLst>
          </p:cNvPr>
          <p:cNvCxnSpPr>
            <a:stCxn id="43" idx="3"/>
            <a:endCxn id="47" idx="1"/>
          </p:cNvCxnSpPr>
          <p:nvPr/>
        </p:nvCxnSpPr>
        <p:spPr>
          <a:xfrm>
            <a:off x="3454657" y="1238185"/>
            <a:ext cx="1967947" cy="36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8173449F-F50E-47D0-94EF-B5C4083B5561}"/>
              </a:ext>
            </a:extLst>
          </p:cNvPr>
          <p:cNvSpPr/>
          <p:nvPr/>
        </p:nvSpPr>
        <p:spPr>
          <a:xfrm>
            <a:off x="5422604" y="1657286"/>
            <a:ext cx="72887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Old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A9955F40-835E-4313-9862-9B957D9B4050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3454657" y="1238185"/>
            <a:ext cx="1967947" cy="6410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1980793D-4BE3-4AB5-A68D-56D3274BBA0F}"/>
              </a:ext>
            </a:extLst>
          </p:cNvPr>
          <p:cNvSpPr/>
          <p:nvPr/>
        </p:nvSpPr>
        <p:spPr>
          <a:xfrm>
            <a:off x="5429224" y="2493827"/>
            <a:ext cx="934281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Young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10100811-AD65-414C-8583-42A589A3F9B4}"/>
              </a:ext>
            </a:extLst>
          </p:cNvPr>
          <p:cNvCxnSpPr>
            <a:endCxn id="51" idx="1"/>
          </p:cNvCxnSpPr>
          <p:nvPr/>
        </p:nvCxnSpPr>
        <p:spPr>
          <a:xfrm flipV="1">
            <a:off x="3461278" y="2715801"/>
            <a:ext cx="1967946" cy="8647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393DC12D-228A-4621-B83D-C9CF6FE09588}"/>
              </a:ext>
            </a:extLst>
          </p:cNvPr>
          <p:cNvSpPr/>
          <p:nvPr/>
        </p:nvSpPr>
        <p:spPr>
          <a:xfrm>
            <a:off x="5429225" y="3381724"/>
            <a:ext cx="93428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Middle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143EFD02-F0E4-45C9-9635-2687A6CFAD32}"/>
              </a:ext>
            </a:extLst>
          </p:cNvPr>
          <p:cNvCxnSpPr>
            <a:stCxn id="44" idx="3"/>
            <a:endCxn id="53" idx="1"/>
          </p:cNvCxnSpPr>
          <p:nvPr/>
        </p:nvCxnSpPr>
        <p:spPr>
          <a:xfrm>
            <a:off x="3441403" y="3554003"/>
            <a:ext cx="1987822" cy="496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4F2032F7-A72E-4502-AFD5-9297C4F5D2B1}"/>
              </a:ext>
            </a:extLst>
          </p:cNvPr>
          <p:cNvSpPr/>
          <p:nvPr/>
        </p:nvSpPr>
        <p:spPr>
          <a:xfrm>
            <a:off x="5429225" y="3999608"/>
            <a:ext cx="72887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Old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0A9E1577-6F0B-4D3A-BED8-68C43BBE3230}"/>
              </a:ext>
            </a:extLst>
          </p:cNvPr>
          <p:cNvCxnSpPr/>
          <p:nvPr/>
        </p:nvCxnSpPr>
        <p:spPr>
          <a:xfrm>
            <a:off x="3461278" y="3580507"/>
            <a:ext cx="1967947" cy="6410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5A6E42D5-CFF4-4B22-B867-91DFA05E555F}"/>
                  </a:ext>
                </a:extLst>
              </p:cNvPr>
              <p:cNvSpPr txBox="1"/>
              <p:nvPr/>
            </p:nvSpPr>
            <p:spPr>
              <a:xfrm>
                <a:off x="1232098" y="928493"/>
                <a:ext cx="1479892" cy="506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23,345</m:t>
                        </m:r>
                      </m:den>
                    </m:f>
                  </m:oMath>
                </a14:m>
                <a:r>
                  <a:rPr lang="en-US" dirty="0"/>
                  <a:t>= 0.816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E42D5-CFF4-4B22-B867-91DFA05E5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98" y="928493"/>
                <a:ext cx="1479892" cy="506742"/>
              </a:xfrm>
              <a:prstGeom prst="rect">
                <a:avLst/>
              </a:prstGeom>
              <a:blipFill>
                <a:blip r:embed="rId17"/>
                <a:stretch>
                  <a:fillRect r="-3292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C2CE20EF-13F7-4F50-B616-D8AE406DD159}"/>
                  </a:ext>
                </a:extLst>
              </p:cNvPr>
              <p:cNvSpPr txBox="1"/>
              <p:nvPr/>
            </p:nvSpPr>
            <p:spPr>
              <a:xfrm>
                <a:off x="1150214" y="3247937"/>
                <a:ext cx="1385316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4279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23345</m:t>
                        </m:r>
                      </m:den>
                    </m:f>
                  </m:oMath>
                </a14:m>
                <a:r>
                  <a:rPr lang="en-US" dirty="0"/>
                  <a:t>=0.183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2CE20EF-13F7-4F50-B616-D8AE406DD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14" y="3247937"/>
                <a:ext cx="1385316" cy="485774"/>
              </a:xfrm>
              <a:prstGeom prst="rect">
                <a:avLst/>
              </a:prstGeom>
              <a:blipFill>
                <a:blip r:embed="rId18"/>
                <a:stretch>
                  <a:fillRect r="-3084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29F9F7EC-07F6-416A-8ACB-3C98C031B0FC}"/>
                  </a:ext>
                </a:extLst>
              </p:cNvPr>
              <p:cNvSpPr txBox="1"/>
              <p:nvPr/>
            </p:nvSpPr>
            <p:spPr>
              <a:xfrm>
                <a:off x="3567373" y="309747"/>
                <a:ext cx="1337226" cy="464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5,252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den>
                    </m:f>
                  </m:oMath>
                </a14:m>
                <a:r>
                  <a:rPr lang="en-US" sz="1600" dirty="0"/>
                  <a:t>= 0.275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F9F7EC-07F6-416A-8ACB-3C98C031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373" y="309747"/>
                <a:ext cx="1337226" cy="464166"/>
              </a:xfrm>
              <a:prstGeom prst="rect">
                <a:avLst/>
              </a:prstGeom>
              <a:blipFill>
                <a:blip r:embed="rId19"/>
                <a:stretch>
                  <a:fillRect r="-45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8C9446C2-EF63-4EDE-837E-2E8297E0C16C}"/>
                  </a:ext>
                </a:extLst>
              </p:cNvPr>
              <p:cNvSpPr txBox="1"/>
              <p:nvPr/>
            </p:nvSpPr>
            <p:spPr>
              <a:xfrm>
                <a:off x="4573780" y="676572"/>
                <a:ext cx="1604195" cy="46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13,684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den>
                    </m:f>
                  </m:oMath>
                </a14:m>
                <a:r>
                  <a:rPr lang="en-US" sz="1600" dirty="0"/>
                  <a:t>= 0.717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C9446C2-EF63-4EDE-837E-2E8297E0C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80" y="676572"/>
                <a:ext cx="1604195" cy="460639"/>
              </a:xfrm>
              <a:prstGeom prst="rect">
                <a:avLst/>
              </a:prstGeom>
              <a:blipFill>
                <a:blip r:embed="rId2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6ED965A1-C15F-497A-9CFE-E4818C6C9DF0}"/>
                  </a:ext>
                </a:extLst>
              </p:cNvPr>
              <p:cNvSpPr txBox="1"/>
              <p:nvPr/>
            </p:nvSpPr>
            <p:spPr>
              <a:xfrm>
                <a:off x="3471145" y="1557164"/>
                <a:ext cx="1451038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130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den>
                    </m:f>
                  </m:oMath>
                </a14:m>
                <a:r>
                  <a:rPr lang="en-US" sz="1600" dirty="0"/>
                  <a:t>= 0.0068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D965A1-C15F-497A-9CFE-E4818C6C9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145" y="1557164"/>
                <a:ext cx="1451038" cy="460639"/>
              </a:xfrm>
              <a:prstGeom prst="rect">
                <a:avLst/>
              </a:prstGeom>
              <a:blipFill>
                <a:blip r:embed="rId21"/>
                <a:stretch>
                  <a:fillRect r="-42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956EF0A5-C2CE-4E8C-8062-387C09616B17}"/>
                  </a:ext>
                </a:extLst>
              </p:cNvPr>
              <p:cNvSpPr txBox="1"/>
              <p:nvPr/>
            </p:nvSpPr>
            <p:spPr>
              <a:xfrm>
                <a:off x="3424763" y="2723691"/>
                <a:ext cx="1306768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1,793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4,279</m:t>
                        </m:r>
                      </m:den>
                    </m:f>
                  </m:oMath>
                </a14:m>
                <a:r>
                  <a:rPr lang="en-US" sz="1600" dirty="0"/>
                  <a:t> = 0.419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56EF0A5-C2CE-4E8C-8062-387C09616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763" y="2723691"/>
                <a:ext cx="1306768" cy="460639"/>
              </a:xfrm>
              <a:prstGeom prst="rect">
                <a:avLst/>
              </a:prstGeom>
              <a:blipFill>
                <a:blip r:embed="rId22"/>
                <a:stretch>
                  <a:fillRect r="-46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C95F2C07-9EA0-421B-9725-EF08ECEDAD5B}"/>
                  </a:ext>
                </a:extLst>
              </p:cNvPr>
              <p:cNvSpPr txBox="1"/>
              <p:nvPr/>
            </p:nvSpPr>
            <p:spPr>
              <a:xfrm>
                <a:off x="4697181" y="3016504"/>
                <a:ext cx="1253869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2,426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4,279</m:t>
                        </m:r>
                      </m:den>
                    </m:f>
                  </m:oMath>
                </a14:m>
                <a:r>
                  <a:rPr lang="en-US" sz="1600" dirty="0"/>
                  <a:t>=0.566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95F2C07-9EA0-421B-9725-EF08ECEDA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181" y="3016504"/>
                <a:ext cx="1253869" cy="460639"/>
              </a:xfrm>
              <a:prstGeom prst="rect">
                <a:avLst/>
              </a:prstGeom>
              <a:blipFill>
                <a:blip r:embed="rId23"/>
                <a:stretch>
                  <a:fillRect r="-1463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CD1E4BD1-7E6A-42DF-A357-6756CC83D55B}"/>
                  </a:ext>
                </a:extLst>
              </p:cNvPr>
              <p:cNvSpPr txBox="1"/>
              <p:nvPr/>
            </p:nvSpPr>
            <p:spPr>
              <a:xfrm>
                <a:off x="3348839" y="3864646"/>
                <a:ext cx="1220206" cy="441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4279</m:t>
                        </m:r>
                      </m:den>
                    </m:f>
                  </m:oMath>
                </a14:m>
                <a:r>
                  <a:rPr lang="en-US" sz="1600" dirty="0"/>
                  <a:t>= 0.014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D1E4BD1-7E6A-42DF-A357-6756CC83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39" y="3864646"/>
                <a:ext cx="1220206" cy="441852"/>
              </a:xfrm>
              <a:prstGeom prst="rect">
                <a:avLst/>
              </a:prstGeom>
              <a:blipFill>
                <a:blip r:embed="rId24"/>
                <a:stretch>
                  <a:fillRect r="-498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6A8000ED-5472-4541-9E00-A41DB61FDEC5}"/>
                  </a:ext>
                </a:extLst>
              </p:cNvPr>
              <p:cNvSpPr txBox="1"/>
              <p:nvPr/>
            </p:nvSpPr>
            <p:spPr>
              <a:xfrm>
                <a:off x="6363505" y="172498"/>
                <a:ext cx="1553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Young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A8000ED-5472-4541-9E00-A41DB61FD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505" y="172498"/>
                <a:ext cx="1553374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7CDF8F31-C0FA-40D0-AC90-7FB7C3D4DE58}"/>
                  </a:ext>
                </a:extLst>
              </p:cNvPr>
              <p:cNvSpPr txBox="1"/>
              <p:nvPr/>
            </p:nvSpPr>
            <p:spPr>
              <a:xfrm>
                <a:off x="6356884" y="1053519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Middle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CDF8F31-C0FA-40D0-AC90-7FB7C3D4D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884" y="1053519"/>
                <a:ext cx="1612686" cy="369332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780C456F-7A73-43F1-98F6-B3EB6805B292}"/>
                  </a:ext>
                </a:extLst>
              </p:cNvPr>
              <p:cNvSpPr txBox="1"/>
              <p:nvPr/>
            </p:nvSpPr>
            <p:spPr>
              <a:xfrm>
                <a:off x="6363505" y="1625883"/>
                <a:ext cx="124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old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80C456F-7A73-43F1-98F6-B3EB6805B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505" y="1625883"/>
                <a:ext cx="1242391" cy="369332"/>
              </a:xfrm>
              <a:prstGeom prst="rect">
                <a:avLst/>
              </a:prstGeom>
              <a:blipFill>
                <a:blip r:embed="rId2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5B6AACAB-FCE3-41C6-B971-D94CFBBA272B}"/>
                  </a:ext>
                </a:extLst>
              </p:cNvPr>
              <p:cNvSpPr txBox="1"/>
              <p:nvPr/>
            </p:nvSpPr>
            <p:spPr>
              <a:xfrm>
                <a:off x="6351170" y="2502568"/>
                <a:ext cx="1617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Young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B6AACAB-FCE3-41C6-B971-D94CFBBA2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70" y="2502568"/>
                <a:ext cx="1617494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A863DE1B-794C-4406-BEF7-D919A94167F5}"/>
                  </a:ext>
                </a:extLst>
              </p:cNvPr>
              <p:cNvSpPr txBox="1"/>
              <p:nvPr/>
            </p:nvSpPr>
            <p:spPr>
              <a:xfrm>
                <a:off x="6344549" y="3383589"/>
                <a:ext cx="1676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Middle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863DE1B-794C-4406-BEF7-D919A9416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49" y="3383589"/>
                <a:ext cx="1676806" cy="369332"/>
              </a:xfrm>
              <a:prstGeom prst="rect">
                <a:avLst/>
              </a:prstGeom>
              <a:blipFill>
                <a:blip r:embed="rId2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0E07123F-2ED9-4FD3-91CB-48AECDBA5D58}"/>
                  </a:ext>
                </a:extLst>
              </p:cNvPr>
              <p:cNvSpPr txBox="1"/>
              <p:nvPr/>
            </p:nvSpPr>
            <p:spPr>
              <a:xfrm>
                <a:off x="6351170" y="3955953"/>
                <a:ext cx="1306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old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E07123F-2ED9-4FD3-91CB-48AECDBA5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70" y="3955953"/>
                <a:ext cx="1306512" cy="369332"/>
              </a:xfrm>
              <a:prstGeom prst="rect">
                <a:avLst/>
              </a:prstGeom>
              <a:blipFill>
                <a:blip r:embed="rId3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/>
          <p:cNvSpPr/>
          <p:nvPr/>
        </p:nvSpPr>
        <p:spPr>
          <a:xfrm>
            <a:off x="1486318" y="2654385"/>
            <a:ext cx="3929653" cy="1760999"/>
          </a:xfrm>
          <a:custGeom>
            <a:avLst/>
            <a:gdLst>
              <a:gd name="connsiteX0" fmla="*/ 4929809 w 4929809"/>
              <a:gd name="connsiteY0" fmla="*/ 1457739 h 1457739"/>
              <a:gd name="connsiteX1" fmla="*/ 1868556 w 4929809"/>
              <a:gd name="connsiteY1" fmla="*/ 914400 h 1457739"/>
              <a:gd name="connsiteX2" fmla="*/ 0 w 4929809"/>
              <a:gd name="connsiteY2" fmla="*/ 0 h 1457739"/>
              <a:gd name="connsiteX0" fmla="*/ 4744278 w 4744278"/>
              <a:gd name="connsiteY0" fmla="*/ 1749287 h 1749287"/>
              <a:gd name="connsiteX1" fmla="*/ 1683025 w 4744278"/>
              <a:gd name="connsiteY1" fmla="*/ 1205948 h 1749287"/>
              <a:gd name="connsiteX2" fmla="*/ 0 w 4744278"/>
              <a:gd name="connsiteY2" fmla="*/ 0 h 1749287"/>
              <a:gd name="connsiteX0" fmla="*/ 4744278 w 4744278"/>
              <a:gd name="connsiteY0" fmla="*/ 1749287 h 1749287"/>
              <a:gd name="connsiteX1" fmla="*/ 1683025 w 4744278"/>
              <a:gd name="connsiteY1" fmla="*/ 1205948 h 1749287"/>
              <a:gd name="connsiteX2" fmla="*/ 0 w 4744278"/>
              <a:gd name="connsiteY2" fmla="*/ 0 h 1749287"/>
              <a:gd name="connsiteX0" fmla="*/ 4744278 w 4744278"/>
              <a:gd name="connsiteY0" fmla="*/ 1749287 h 1749287"/>
              <a:gd name="connsiteX1" fmla="*/ 1696277 w 4744278"/>
              <a:gd name="connsiteY1" fmla="*/ 1139687 h 1749287"/>
              <a:gd name="connsiteX2" fmla="*/ 0 w 4744278"/>
              <a:gd name="connsiteY2" fmla="*/ 0 h 1749287"/>
              <a:gd name="connsiteX0" fmla="*/ 4572000 w 4572000"/>
              <a:gd name="connsiteY0" fmla="*/ 1643269 h 1643269"/>
              <a:gd name="connsiteX1" fmla="*/ 1696277 w 4572000"/>
              <a:gd name="connsiteY1" fmla="*/ 1139687 h 1643269"/>
              <a:gd name="connsiteX2" fmla="*/ 0 w 4572000"/>
              <a:gd name="connsiteY2" fmla="*/ 0 h 1643269"/>
              <a:gd name="connsiteX0" fmla="*/ 4717774 w 4717774"/>
              <a:gd name="connsiteY0" fmla="*/ 1749287 h 1749287"/>
              <a:gd name="connsiteX1" fmla="*/ 1696277 w 4717774"/>
              <a:gd name="connsiteY1" fmla="*/ 1139687 h 1749287"/>
              <a:gd name="connsiteX2" fmla="*/ 0 w 4717774"/>
              <a:gd name="connsiteY2" fmla="*/ 0 h 1749287"/>
              <a:gd name="connsiteX0" fmla="*/ 4717774 w 4717774"/>
              <a:gd name="connsiteY0" fmla="*/ 1749287 h 1749287"/>
              <a:gd name="connsiteX1" fmla="*/ 1232450 w 4717774"/>
              <a:gd name="connsiteY1" fmla="*/ 1166191 h 1749287"/>
              <a:gd name="connsiteX2" fmla="*/ 0 w 4717774"/>
              <a:gd name="connsiteY2" fmla="*/ 0 h 1749287"/>
              <a:gd name="connsiteX0" fmla="*/ 4638261 w 4638261"/>
              <a:gd name="connsiteY0" fmla="*/ 1868557 h 1868557"/>
              <a:gd name="connsiteX1" fmla="*/ 1152937 w 4638261"/>
              <a:gd name="connsiteY1" fmla="*/ 1285461 h 1868557"/>
              <a:gd name="connsiteX2" fmla="*/ 0 w 4638261"/>
              <a:gd name="connsiteY2" fmla="*/ 0 h 1868557"/>
              <a:gd name="connsiteX0" fmla="*/ 4638261 w 4638261"/>
              <a:gd name="connsiteY0" fmla="*/ 1868557 h 1868557"/>
              <a:gd name="connsiteX1" fmla="*/ 1152937 w 4638261"/>
              <a:gd name="connsiteY1" fmla="*/ 1285461 h 1868557"/>
              <a:gd name="connsiteX2" fmla="*/ 0 w 4638261"/>
              <a:gd name="connsiteY2" fmla="*/ 0 h 1868557"/>
              <a:gd name="connsiteX0" fmla="*/ 4797287 w 4797287"/>
              <a:gd name="connsiteY0" fmla="*/ 1802296 h 1802296"/>
              <a:gd name="connsiteX1" fmla="*/ 1311963 w 4797287"/>
              <a:gd name="connsiteY1" fmla="*/ 1219200 h 1802296"/>
              <a:gd name="connsiteX2" fmla="*/ 0 w 4797287"/>
              <a:gd name="connsiteY2" fmla="*/ 0 h 1802296"/>
              <a:gd name="connsiteX0" fmla="*/ 4797287 w 4797287"/>
              <a:gd name="connsiteY0" fmla="*/ 1802296 h 1802296"/>
              <a:gd name="connsiteX1" fmla="*/ 1311963 w 4797287"/>
              <a:gd name="connsiteY1" fmla="*/ 1219200 h 1802296"/>
              <a:gd name="connsiteX2" fmla="*/ 0 w 4797287"/>
              <a:gd name="connsiteY2" fmla="*/ 0 h 180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7287" h="1802296">
                <a:moveTo>
                  <a:pt x="4797287" y="1802296"/>
                </a:moveTo>
                <a:cubicBezTo>
                  <a:pt x="3677478" y="1652104"/>
                  <a:pt x="2111511" y="1519583"/>
                  <a:pt x="1311963" y="1219200"/>
                </a:cubicBezTo>
                <a:cubicBezTo>
                  <a:pt x="512415" y="918817"/>
                  <a:pt x="894520" y="494747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flipV="1">
            <a:off x="1635449" y="469136"/>
            <a:ext cx="3926165" cy="1786742"/>
          </a:xfrm>
          <a:custGeom>
            <a:avLst/>
            <a:gdLst>
              <a:gd name="connsiteX0" fmla="*/ 4929809 w 4929809"/>
              <a:gd name="connsiteY0" fmla="*/ 1457739 h 1457739"/>
              <a:gd name="connsiteX1" fmla="*/ 1868556 w 4929809"/>
              <a:gd name="connsiteY1" fmla="*/ 914400 h 1457739"/>
              <a:gd name="connsiteX2" fmla="*/ 0 w 4929809"/>
              <a:gd name="connsiteY2" fmla="*/ 0 h 1457739"/>
              <a:gd name="connsiteX0" fmla="*/ 4744278 w 4744278"/>
              <a:gd name="connsiteY0" fmla="*/ 1749287 h 1749287"/>
              <a:gd name="connsiteX1" fmla="*/ 1683025 w 4744278"/>
              <a:gd name="connsiteY1" fmla="*/ 1205948 h 1749287"/>
              <a:gd name="connsiteX2" fmla="*/ 0 w 4744278"/>
              <a:gd name="connsiteY2" fmla="*/ 0 h 1749287"/>
              <a:gd name="connsiteX0" fmla="*/ 4744278 w 4744278"/>
              <a:gd name="connsiteY0" fmla="*/ 1749287 h 1749287"/>
              <a:gd name="connsiteX1" fmla="*/ 1683025 w 4744278"/>
              <a:gd name="connsiteY1" fmla="*/ 1205948 h 1749287"/>
              <a:gd name="connsiteX2" fmla="*/ 0 w 4744278"/>
              <a:gd name="connsiteY2" fmla="*/ 0 h 1749287"/>
              <a:gd name="connsiteX0" fmla="*/ 4744278 w 4744278"/>
              <a:gd name="connsiteY0" fmla="*/ 1749287 h 1749287"/>
              <a:gd name="connsiteX1" fmla="*/ 1696277 w 4744278"/>
              <a:gd name="connsiteY1" fmla="*/ 1139687 h 1749287"/>
              <a:gd name="connsiteX2" fmla="*/ 0 w 4744278"/>
              <a:gd name="connsiteY2" fmla="*/ 0 h 1749287"/>
              <a:gd name="connsiteX0" fmla="*/ 4572000 w 4572000"/>
              <a:gd name="connsiteY0" fmla="*/ 1643269 h 1643269"/>
              <a:gd name="connsiteX1" fmla="*/ 1696277 w 4572000"/>
              <a:gd name="connsiteY1" fmla="*/ 1139687 h 1643269"/>
              <a:gd name="connsiteX2" fmla="*/ 0 w 4572000"/>
              <a:gd name="connsiteY2" fmla="*/ 0 h 1643269"/>
              <a:gd name="connsiteX0" fmla="*/ 4717774 w 4717774"/>
              <a:gd name="connsiteY0" fmla="*/ 1749287 h 1749287"/>
              <a:gd name="connsiteX1" fmla="*/ 1696277 w 4717774"/>
              <a:gd name="connsiteY1" fmla="*/ 1139687 h 1749287"/>
              <a:gd name="connsiteX2" fmla="*/ 0 w 4717774"/>
              <a:gd name="connsiteY2" fmla="*/ 0 h 1749287"/>
              <a:gd name="connsiteX0" fmla="*/ 4717774 w 4717774"/>
              <a:gd name="connsiteY0" fmla="*/ 1749287 h 1749287"/>
              <a:gd name="connsiteX1" fmla="*/ 1232450 w 4717774"/>
              <a:gd name="connsiteY1" fmla="*/ 1166191 h 1749287"/>
              <a:gd name="connsiteX2" fmla="*/ 0 w 4717774"/>
              <a:gd name="connsiteY2" fmla="*/ 0 h 1749287"/>
              <a:gd name="connsiteX0" fmla="*/ 4638261 w 4638261"/>
              <a:gd name="connsiteY0" fmla="*/ 1868557 h 1868557"/>
              <a:gd name="connsiteX1" fmla="*/ 1152937 w 4638261"/>
              <a:gd name="connsiteY1" fmla="*/ 1285461 h 1868557"/>
              <a:gd name="connsiteX2" fmla="*/ 0 w 4638261"/>
              <a:gd name="connsiteY2" fmla="*/ 0 h 1868557"/>
              <a:gd name="connsiteX0" fmla="*/ 4638261 w 4638261"/>
              <a:gd name="connsiteY0" fmla="*/ 1868557 h 1868557"/>
              <a:gd name="connsiteX1" fmla="*/ 1152937 w 4638261"/>
              <a:gd name="connsiteY1" fmla="*/ 1285461 h 1868557"/>
              <a:gd name="connsiteX2" fmla="*/ 0 w 4638261"/>
              <a:gd name="connsiteY2" fmla="*/ 0 h 1868557"/>
              <a:gd name="connsiteX0" fmla="*/ 4797287 w 4797287"/>
              <a:gd name="connsiteY0" fmla="*/ 1802296 h 1802296"/>
              <a:gd name="connsiteX1" fmla="*/ 1311963 w 4797287"/>
              <a:gd name="connsiteY1" fmla="*/ 1219200 h 1802296"/>
              <a:gd name="connsiteX2" fmla="*/ 0 w 4797287"/>
              <a:gd name="connsiteY2" fmla="*/ 0 h 1802296"/>
              <a:gd name="connsiteX0" fmla="*/ 4797287 w 4797287"/>
              <a:gd name="connsiteY0" fmla="*/ 1802296 h 1802296"/>
              <a:gd name="connsiteX1" fmla="*/ 1311963 w 4797287"/>
              <a:gd name="connsiteY1" fmla="*/ 1219200 h 1802296"/>
              <a:gd name="connsiteX2" fmla="*/ 0 w 4797287"/>
              <a:gd name="connsiteY2" fmla="*/ 0 h 1802296"/>
              <a:gd name="connsiteX0" fmla="*/ 5085041 w 5085041"/>
              <a:gd name="connsiteY0" fmla="*/ 706663 h 1231356"/>
              <a:gd name="connsiteX1" fmla="*/ 1311963 w 5085041"/>
              <a:gd name="connsiteY1" fmla="*/ 1219200 h 1231356"/>
              <a:gd name="connsiteX2" fmla="*/ 0 w 5085041"/>
              <a:gd name="connsiteY2" fmla="*/ 0 h 1231356"/>
              <a:gd name="connsiteX0" fmla="*/ 5085041 w 5085041"/>
              <a:gd name="connsiteY0" fmla="*/ 706663 h 1607724"/>
              <a:gd name="connsiteX1" fmla="*/ 2013361 w 5085041"/>
              <a:gd name="connsiteY1" fmla="*/ 1599315 h 1607724"/>
              <a:gd name="connsiteX2" fmla="*/ 0 w 5085041"/>
              <a:gd name="connsiteY2" fmla="*/ 0 h 1607724"/>
              <a:gd name="connsiteX0" fmla="*/ 5085041 w 5085041"/>
              <a:gd name="connsiteY0" fmla="*/ 326546 h 1221158"/>
              <a:gd name="connsiteX1" fmla="*/ 2013361 w 5085041"/>
              <a:gd name="connsiteY1" fmla="*/ 1219198 h 1221158"/>
              <a:gd name="connsiteX2" fmla="*/ 0 w 5085041"/>
              <a:gd name="connsiteY2" fmla="*/ 0 h 1221158"/>
              <a:gd name="connsiteX0" fmla="*/ 5067057 w 5067057"/>
              <a:gd name="connsiteY0" fmla="*/ 11452 h 1239504"/>
              <a:gd name="connsiteX1" fmla="*/ 2013361 w 5067057"/>
              <a:gd name="connsiteY1" fmla="*/ 1239501 h 1239504"/>
              <a:gd name="connsiteX2" fmla="*/ 0 w 5067057"/>
              <a:gd name="connsiteY2" fmla="*/ 20303 h 1239504"/>
              <a:gd name="connsiteX0" fmla="*/ 5067057 w 5067057"/>
              <a:gd name="connsiteY0" fmla="*/ 1 h 1228051"/>
              <a:gd name="connsiteX1" fmla="*/ 2013361 w 5067057"/>
              <a:gd name="connsiteY1" fmla="*/ 1228050 h 1228051"/>
              <a:gd name="connsiteX2" fmla="*/ 0 w 5067057"/>
              <a:gd name="connsiteY2" fmla="*/ 8852 h 1228051"/>
              <a:gd name="connsiteX0" fmla="*/ 5067057 w 5067057"/>
              <a:gd name="connsiteY0" fmla="*/ -1 h 1071531"/>
              <a:gd name="connsiteX1" fmla="*/ 2103284 w 5067057"/>
              <a:gd name="connsiteY1" fmla="*/ 1071529 h 1071531"/>
              <a:gd name="connsiteX2" fmla="*/ 0 w 5067057"/>
              <a:gd name="connsiteY2" fmla="*/ 8850 h 1071531"/>
              <a:gd name="connsiteX0" fmla="*/ 5067057 w 5067057"/>
              <a:gd name="connsiteY0" fmla="*/ 1 h 1205692"/>
              <a:gd name="connsiteX1" fmla="*/ 2103284 w 5067057"/>
              <a:gd name="connsiteY1" fmla="*/ 1205690 h 1205692"/>
              <a:gd name="connsiteX2" fmla="*/ 0 w 5067057"/>
              <a:gd name="connsiteY2" fmla="*/ 8852 h 1205692"/>
              <a:gd name="connsiteX0" fmla="*/ 5415724 w 5415724"/>
              <a:gd name="connsiteY0" fmla="*/ 601265 h 1814215"/>
              <a:gd name="connsiteX1" fmla="*/ 2451951 w 5415724"/>
              <a:gd name="connsiteY1" fmla="*/ 1806954 h 1814215"/>
              <a:gd name="connsiteX2" fmla="*/ 0 w 5415724"/>
              <a:gd name="connsiteY2" fmla="*/ 0 h 1814215"/>
              <a:gd name="connsiteX0" fmla="*/ 5415724 w 5415724"/>
              <a:gd name="connsiteY0" fmla="*/ 601265 h 1814215"/>
              <a:gd name="connsiteX1" fmla="*/ 2451951 w 5415724"/>
              <a:gd name="connsiteY1" fmla="*/ 1806954 h 1814215"/>
              <a:gd name="connsiteX2" fmla="*/ 0 w 5415724"/>
              <a:gd name="connsiteY2" fmla="*/ 0 h 1814215"/>
              <a:gd name="connsiteX0" fmla="*/ 5415724 w 5415724"/>
              <a:gd name="connsiteY0" fmla="*/ 601265 h 1816056"/>
              <a:gd name="connsiteX1" fmla="*/ 2451951 w 5415724"/>
              <a:gd name="connsiteY1" fmla="*/ 1806954 h 1816056"/>
              <a:gd name="connsiteX2" fmla="*/ 0 w 5415724"/>
              <a:gd name="connsiteY2" fmla="*/ 0 h 181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5724" h="1816056">
                <a:moveTo>
                  <a:pt x="5415724" y="601265"/>
                </a:moveTo>
                <a:cubicBezTo>
                  <a:pt x="4313901" y="1158908"/>
                  <a:pt x="3354571" y="1907165"/>
                  <a:pt x="2451951" y="1806954"/>
                </a:cubicBezTo>
                <a:cubicBezTo>
                  <a:pt x="1549331" y="1706743"/>
                  <a:pt x="842220" y="751639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4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40" grpId="0" animBg="1"/>
      <p:bldP spid="3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148"/>
          <p:cNvSpPr txBox="1"/>
          <p:nvPr/>
        </p:nvSpPr>
        <p:spPr>
          <a:xfrm>
            <a:off x="407331" y="4195121"/>
            <a:ext cx="2145665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P(Old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Yes)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35" dirty="0">
                <a:latin typeface="Calibri"/>
                <a:cs typeface="Calibri"/>
              </a:rPr>
              <a:t>P(Yes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P(Old)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30" dirty="0">
                <a:latin typeface="Calibri"/>
                <a:cs typeface="Calibri"/>
              </a:rPr>
              <a:t>P(Yes)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P(Old </a:t>
            </a:r>
            <a:r>
              <a:rPr sz="2000" dirty="0">
                <a:latin typeface="Calibri"/>
                <a:cs typeface="Calibri"/>
              </a:rPr>
              <a:t>|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Yes)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35" dirty="0">
                <a:latin typeface="Calibri"/>
                <a:cs typeface="Calibri"/>
              </a:rPr>
              <a:t>P(Yes </a:t>
            </a:r>
            <a:r>
              <a:rPr sz="2000" dirty="0">
                <a:latin typeface="Calibri"/>
                <a:cs typeface="Calibri"/>
              </a:rPr>
              <a:t>|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30" dirty="0">
                <a:latin typeface="Calibri"/>
                <a:cs typeface="Calibri"/>
              </a:rPr>
              <a:t>P(Young </a:t>
            </a:r>
            <a:r>
              <a:rPr sz="2000" dirty="0">
                <a:latin typeface="Calibri"/>
                <a:cs typeface="Calibri"/>
              </a:rPr>
              <a:t>|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19C8AC2-4445-4BDC-B50F-456EAB54A590}"/>
              </a:ext>
            </a:extLst>
          </p:cNvPr>
          <p:cNvSpPr/>
          <p:nvPr/>
        </p:nvSpPr>
        <p:spPr>
          <a:xfrm>
            <a:off x="795680" y="2361647"/>
            <a:ext cx="1086679" cy="63610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Loan</a:t>
            </a:r>
          </a:p>
          <a:p>
            <a:pPr algn="ctr"/>
            <a:r>
              <a:rPr lang="en-US" b="1" dirty="0"/>
              <a:t>Defaulter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A34BABCA-A1B2-4C36-81B8-D64C94264F0A}"/>
              </a:ext>
            </a:extLst>
          </p:cNvPr>
          <p:cNvCxnSpPr>
            <a:stCxn id="36" idx="3"/>
          </p:cNvCxnSpPr>
          <p:nvPr/>
        </p:nvCxnSpPr>
        <p:spPr>
          <a:xfrm flipV="1">
            <a:off x="1882359" y="1632777"/>
            <a:ext cx="1152940" cy="10469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750EAE46-0BD3-4CA8-82F8-B5317A6ADE3D}"/>
              </a:ext>
            </a:extLst>
          </p:cNvPr>
          <p:cNvCxnSpPr/>
          <p:nvPr/>
        </p:nvCxnSpPr>
        <p:spPr>
          <a:xfrm>
            <a:off x="1882359" y="2679699"/>
            <a:ext cx="1139686" cy="9839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2E0D3C7-FA47-4EDC-8624-4A02A0166FD1}"/>
              </a:ext>
            </a:extLst>
          </p:cNvPr>
          <p:cNvSpPr/>
          <p:nvPr/>
        </p:nvSpPr>
        <p:spPr>
          <a:xfrm>
            <a:off x="3061801" y="1202083"/>
            <a:ext cx="72887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521C06A-AA57-4881-BB21-809867C0DC0E}"/>
              </a:ext>
            </a:extLst>
          </p:cNvPr>
          <p:cNvSpPr/>
          <p:nvPr/>
        </p:nvSpPr>
        <p:spPr>
          <a:xfrm>
            <a:off x="3022045" y="3517901"/>
            <a:ext cx="755372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77E5DEE-46E8-4E52-849C-1F456EC652C1}"/>
              </a:ext>
            </a:extLst>
          </p:cNvPr>
          <p:cNvSpPr/>
          <p:nvPr/>
        </p:nvSpPr>
        <p:spPr>
          <a:xfrm>
            <a:off x="5758617" y="337377"/>
            <a:ext cx="934281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Young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6C5F44AB-C987-45F3-B4B4-96BB671B27CA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3790671" y="559351"/>
            <a:ext cx="1967946" cy="8647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3978E66-3D46-4C1A-B617-878259E5ADB6}"/>
              </a:ext>
            </a:extLst>
          </p:cNvPr>
          <p:cNvSpPr/>
          <p:nvPr/>
        </p:nvSpPr>
        <p:spPr>
          <a:xfrm>
            <a:off x="5758618" y="1238526"/>
            <a:ext cx="93428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Middle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3CCB4E7A-D656-41DD-8A07-209D82FAE0A0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>
            <a:off x="3790671" y="1424057"/>
            <a:ext cx="1967947" cy="36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EA88A3B5-4FC5-438D-BA04-55889087CE01}"/>
              </a:ext>
            </a:extLst>
          </p:cNvPr>
          <p:cNvSpPr/>
          <p:nvPr/>
        </p:nvSpPr>
        <p:spPr>
          <a:xfrm>
            <a:off x="5758618" y="1843158"/>
            <a:ext cx="72887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Old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C5C5C629-9ED8-44A0-AA8D-62F5DD527E52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>
            <a:off x="3790671" y="1424057"/>
            <a:ext cx="1967947" cy="6410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C8EA0818-7E2E-4062-9F12-43FAD2748977}"/>
              </a:ext>
            </a:extLst>
          </p:cNvPr>
          <p:cNvSpPr/>
          <p:nvPr/>
        </p:nvSpPr>
        <p:spPr>
          <a:xfrm>
            <a:off x="5765238" y="2679699"/>
            <a:ext cx="934281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Young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2DCA717B-C3EA-4A80-9FAB-CECF85BACFE3}"/>
              </a:ext>
            </a:extLst>
          </p:cNvPr>
          <p:cNvCxnSpPr>
            <a:endCxn id="47" idx="1"/>
          </p:cNvCxnSpPr>
          <p:nvPr/>
        </p:nvCxnSpPr>
        <p:spPr>
          <a:xfrm flipV="1">
            <a:off x="3797292" y="2901673"/>
            <a:ext cx="1967946" cy="8647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8E805853-7C02-4B76-B3D1-22535517F235}"/>
              </a:ext>
            </a:extLst>
          </p:cNvPr>
          <p:cNvSpPr/>
          <p:nvPr/>
        </p:nvSpPr>
        <p:spPr>
          <a:xfrm>
            <a:off x="5765239" y="3567596"/>
            <a:ext cx="93428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Middle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CC6C4801-A5C2-496D-8511-1E5367EBB157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3777417" y="3739875"/>
            <a:ext cx="1987822" cy="496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32060EB-5802-40F3-8CE3-03310E413E96}"/>
              </a:ext>
            </a:extLst>
          </p:cNvPr>
          <p:cNvSpPr/>
          <p:nvPr/>
        </p:nvSpPr>
        <p:spPr>
          <a:xfrm>
            <a:off x="5765239" y="4185480"/>
            <a:ext cx="728870" cy="4439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Old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438FF20A-42FD-4EED-805D-54DD73FFD239}"/>
              </a:ext>
            </a:extLst>
          </p:cNvPr>
          <p:cNvCxnSpPr/>
          <p:nvPr/>
        </p:nvCxnSpPr>
        <p:spPr>
          <a:xfrm>
            <a:off x="3797292" y="3766379"/>
            <a:ext cx="1967947" cy="6410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F0CBE33C-24A8-466D-82D7-5419072EDB5F}"/>
                  </a:ext>
                </a:extLst>
              </p:cNvPr>
              <p:cNvSpPr txBox="1"/>
              <p:nvPr/>
            </p:nvSpPr>
            <p:spPr>
              <a:xfrm>
                <a:off x="1568112" y="1114365"/>
                <a:ext cx="1479892" cy="506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23,345</m:t>
                        </m:r>
                      </m:den>
                    </m:f>
                  </m:oMath>
                </a14:m>
                <a:r>
                  <a:rPr lang="en-US" dirty="0"/>
                  <a:t>= 0.816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0CBE33C-24A8-466D-82D7-5419072ED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112" y="1114365"/>
                <a:ext cx="1479892" cy="506742"/>
              </a:xfrm>
              <a:prstGeom prst="rect">
                <a:avLst/>
              </a:prstGeom>
              <a:blipFill>
                <a:blip r:embed="rId2"/>
                <a:stretch>
                  <a:fillRect r="-3292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2B8C93DA-4AE9-4475-BB12-5E407BA7A528}"/>
                  </a:ext>
                </a:extLst>
              </p:cNvPr>
              <p:cNvSpPr txBox="1"/>
              <p:nvPr/>
            </p:nvSpPr>
            <p:spPr>
              <a:xfrm>
                <a:off x="1486228" y="3433809"/>
                <a:ext cx="1385316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4279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23345</m:t>
                        </m:r>
                      </m:den>
                    </m:f>
                  </m:oMath>
                </a14:m>
                <a:r>
                  <a:rPr lang="en-US" dirty="0"/>
                  <a:t>=0.183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8C93DA-4AE9-4475-BB12-5E407BA7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228" y="3433809"/>
                <a:ext cx="1385316" cy="485774"/>
              </a:xfrm>
              <a:prstGeom prst="rect">
                <a:avLst/>
              </a:prstGeom>
              <a:blipFill>
                <a:blip r:embed="rId3"/>
                <a:stretch>
                  <a:fillRect r="-308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C9B5D1E4-00C9-4A7C-95A0-A3D74DE9A28E}"/>
                  </a:ext>
                </a:extLst>
              </p:cNvPr>
              <p:cNvSpPr txBox="1"/>
              <p:nvPr/>
            </p:nvSpPr>
            <p:spPr>
              <a:xfrm>
                <a:off x="3903387" y="495619"/>
                <a:ext cx="1337226" cy="464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5,252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den>
                    </m:f>
                  </m:oMath>
                </a14:m>
                <a:r>
                  <a:rPr lang="en-US" sz="1600" dirty="0"/>
                  <a:t>= 0.275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9B5D1E4-00C9-4A7C-95A0-A3D74DE9A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387" y="495619"/>
                <a:ext cx="1337226" cy="464166"/>
              </a:xfrm>
              <a:prstGeom prst="rect">
                <a:avLst/>
              </a:prstGeom>
              <a:blipFill>
                <a:blip r:embed="rId4"/>
                <a:stretch>
                  <a:fillRect r="-45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0911588B-6A6A-463E-B816-A183A318E2CD}"/>
                  </a:ext>
                </a:extLst>
              </p:cNvPr>
              <p:cNvSpPr txBox="1"/>
              <p:nvPr/>
            </p:nvSpPr>
            <p:spPr>
              <a:xfrm>
                <a:off x="4909794" y="862444"/>
                <a:ext cx="1604195" cy="46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13,684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den>
                    </m:f>
                  </m:oMath>
                </a14:m>
                <a:r>
                  <a:rPr lang="en-US" sz="1600" dirty="0"/>
                  <a:t>= 0.717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11588B-6A6A-463E-B816-A183A318E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794" y="862444"/>
                <a:ext cx="1604195" cy="460639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35EE9F6-0BA5-4E47-AD97-C7F253854C96}"/>
                  </a:ext>
                </a:extLst>
              </p:cNvPr>
              <p:cNvSpPr txBox="1"/>
              <p:nvPr/>
            </p:nvSpPr>
            <p:spPr>
              <a:xfrm>
                <a:off x="3807159" y="1743036"/>
                <a:ext cx="1451038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130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19,066</m:t>
                        </m:r>
                      </m:den>
                    </m:f>
                  </m:oMath>
                </a14:m>
                <a:r>
                  <a:rPr lang="en-US" sz="1600" dirty="0"/>
                  <a:t>= 0.0068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35EE9F6-0BA5-4E47-AD97-C7F253854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59" y="1743036"/>
                <a:ext cx="1451038" cy="460639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B0942C5D-1187-4EF0-A267-9B9ABAB62EE9}"/>
                  </a:ext>
                </a:extLst>
              </p:cNvPr>
              <p:cNvSpPr txBox="1"/>
              <p:nvPr/>
            </p:nvSpPr>
            <p:spPr>
              <a:xfrm>
                <a:off x="3760777" y="2909563"/>
                <a:ext cx="1306768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1,793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4,279</m:t>
                        </m:r>
                      </m:den>
                    </m:f>
                  </m:oMath>
                </a14:m>
                <a:r>
                  <a:rPr lang="en-US" sz="1600" dirty="0"/>
                  <a:t> = 0.419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0942C5D-1187-4EF0-A267-9B9ABAB62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77" y="2909563"/>
                <a:ext cx="1306768" cy="460639"/>
              </a:xfrm>
              <a:prstGeom prst="rect">
                <a:avLst/>
              </a:prstGeom>
              <a:blipFill>
                <a:blip r:embed="rId7"/>
                <a:stretch>
                  <a:fillRect r="-467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BC83E0B5-E777-4F79-BC6F-163A80D035AB}"/>
                  </a:ext>
                </a:extLst>
              </p:cNvPr>
              <p:cNvSpPr txBox="1"/>
              <p:nvPr/>
            </p:nvSpPr>
            <p:spPr>
              <a:xfrm>
                <a:off x="5033195" y="3202376"/>
                <a:ext cx="1253869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2,426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4,279</m:t>
                        </m:r>
                      </m:den>
                    </m:f>
                  </m:oMath>
                </a14:m>
                <a:r>
                  <a:rPr lang="en-US" sz="1600" dirty="0"/>
                  <a:t>=0.566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83E0B5-E777-4F79-BC6F-163A80D0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95" y="3202376"/>
                <a:ext cx="1253869" cy="460639"/>
              </a:xfrm>
              <a:prstGeom prst="rect">
                <a:avLst/>
              </a:prstGeom>
              <a:blipFill>
                <a:blip r:embed="rId8"/>
                <a:stretch>
                  <a:fillRect r="-146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BF9C6A61-379F-46BE-B79C-671F6FB0562A}"/>
                  </a:ext>
                </a:extLst>
              </p:cNvPr>
              <p:cNvSpPr txBox="1"/>
              <p:nvPr/>
            </p:nvSpPr>
            <p:spPr>
              <a:xfrm>
                <a:off x="3684853" y="4050518"/>
                <a:ext cx="1220206" cy="441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4279</m:t>
                        </m:r>
                      </m:den>
                    </m:f>
                  </m:oMath>
                </a14:m>
                <a:r>
                  <a:rPr lang="en-US" sz="1600" dirty="0"/>
                  <a:t>= 0.014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9C6A61-379F-46BE-B79C-671F6FB05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53" y="4050518"/>
                <a:ext cx="1220206" cy="441852"/>
              </a:xfrm>
              <a:prstGeom prst="rect">
                <a:avLst/>
              </a:prstGeom>
              <a:blipFill>
                <a:blip r:embed="rId9"/>
                <a:stretch>
                  <a:fillRect r="-498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ED71866A-7A41-48FA-97E4-5E7233020EBC}"/>
                  </a:ext>
                </a:extLst>
              </p:cNvPr>
              <p:cNvSpPr txBox="1"/>
              <p:nvPr/>
            </p:nvSpPr>
            <p:spPr>
              <a:xfrm>
                <a:off x="6699519" y="358370"/>
                <a:ext cx="1553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Young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71866A-7A41-48FA-97E4-5E7233020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519" y="358370"/>
                <a:ext cx="155337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C989B8CB-49C7-44C9-86C2-8ACDE15F3328}"/>
                  </a:ext>
                </a:extLst>
              </p:cNvPr>
              <p:cNvSpPr txBox="1"/>
              <p:nvPr/>
            </p:nvSpPr>
            <p:spPr>
              <a:xfrm>
                <a:off x="6692898" y="1239391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Middle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989B8CB-49C7-44C9-86C2-8ACDE15F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898" y="1239391"/>
                <a:ext cx="161268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0C311210-49D1-43EA-ABCF-883BF8BE659A}"/>
                  </a:ext>
                </a:extLst>
              </p:cNvPr>
              <p:cNvSpPr txBox="1"/>
              <p:nvPr/>
            </p:nvSpPr>
            <p:spPr>
              <a:xfrm>
                <a:off x="6699519" y="1811755"/>
                <a:ext cx="124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old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C311210-49D1-43EA-ABCF-883BF8BE6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519" y="1811755"/>
                <a:ext cx="1242391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B3FF8938-E44C-4EB2-B728-4356B0E15445}"/>
                  </a:ext>
                </a:extLst>
              </p:cNvPr>
              <p:cNvSpPr txBox="1"/>
              <p:nvPr/>
            </p:nvSpPr>
            <p:spPr>
              <a:xfrm>
                <a:off x="6687184" y="2688440"/>
                <a:ext cx="1617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Young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3FF8938-E44C-4EB2-B728-4356B0E15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184" y="2688440"/>
                <a:ext cx="1617494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F237AB0A-6CD9-4A6F-B7F4-5773DB2ED5BD}"/>
                  </a:ext>
                </a:extLst>
              </p:cNvPr>
              <p:cNvSpPr txBox="1"/>
              <p:nvPr/>
            </p:nvSpPr>
            <p:spPr>
              <a:xfrm>
                <a:off x="6680563" y="3569461"/>
                <a:ext cx="1676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Middle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237AB0A-6CD9-4A6F-B7F4-5773DB2ED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563" y="3569461"/>
                <a:ext cx="1676806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6242E74F-10B6-4C2B-8933-F7AC1D7C2E4D}"/>
                  </a:ext>
                </a:extLst>
              </p:cNvPr>
              <p:cNvSpPr txBox="1"/>
              <p:nvPr/>
            </p:nvSpPr>
            <p:spPr>
              <a:xfrm>
                <a:off x="6687184" y="4141825"/>
                <a:ext cx="1306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old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242E74F-10B6-4C2B-8933-F7AC1D7C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184" y="4141825"/>
                <a:ext cx="1306512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40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0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Tukey’s</a:t>
            </a:r>
            <a:r>
              <a:rPr lang="en-US" dirty="0" smtClean="0"/>
              <a:t> ladder of transformation</a:t>
            </a:r>
            <a:endParaRPr lang="en-US" dirty="0"/>
          </a:p>
        </p:txBody>
      </p:sp>
      <p:pic>
        <p:nvPicPr>
          <p:cNvPr id="3076" name="Picture 4" descr="tukey l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348" y="4896881"/>
            <a:ext cx="50101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ukey l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748" y="2883649"/>
            <a:ext cx="343852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80593" y="1559215"/>
            <a:ext cx="8229462" cy="649290"/>
            <a:chOff x="696599" y="1871228"/>
            <a:chExt cx="8229462" cy="649290"/>
          </a:xfrm>
        </p:grpSpPr>
        <p:sp>
          <p:nvSpPr>
            <p:cNvPr id="4" name="Rectangle 3"/>
            <p:cNvSpPr/>
            <p:nvPr/>
          </p:nvSpPr>
          <p:spPr>
            <a:xfrm>
              <a:off x="696599" y="1874187"/>
              <a:ext cx="35108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y = b</a:t>
              </a:r>
              <a:r>
                <a:rPr lang="en-US" sz="3600" b="1" baseline="-25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  <a:r>
                <a:rPr lang="en-US" sz="3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 + b</a:t>
              </a:r>
              <a:r>
                <a:rPr lang="en-US" sz="3600" b="1" baseline="-25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r>
                <a:rPr lang="en-US" sz="3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X</a:t>
              </a:r>
              <a:r>
                <a:rPr lang="el-GR" sz="3600" b="1" baseline="30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λ</a:t>
              </a:r>
              <a:endParaRPr lang="en-US" sz="36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05885" y="1871228"/>
              <a:ext cx="462017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o</a:t>
              </a:r>
              <a:r>
                <a:rPr lang="en-US" sz="36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  <a:r>
                <a:rPr lang="en-US" sz="3600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y</a:t>
              </a:r>
              <a:r>
                <a:rPr lang="el-GR" sz="3600" b="1" baseline="30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λ</a:t>
              </a:r>
              <a:r>
                <a:rPr lang="el-GR" sz="3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 = </a:t>
              </a:r>
              <a:r>
                <a:rPr lang="en-US" sz="3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  <a:r>
                <a:rPr lang="en-US" sz="3600" b="1" baseline="-25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  <a:r>
                <a:rPr lang="en-US" sz="3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 + b</a:t>
              </a:r>
              <a:r>
                <a:rPr lang="en-US" sz="3600" b="1" baseline="-25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r>
                <a:rPr lang="en-US" sz="3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X 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226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Probability -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8854" y="2323070"/>
                <a:ext cx="8946292" cy="398629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Conditional Probability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Equating,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1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7660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Probability -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768097" y="2286000"/>
                <a:ext cx="7120310" cy="4023360"/>
              </a:xfrm>
            </p:spPr>
            <p:txBody>
              <a:bodyPr>
                <a:normAutofit lnSpcReduction="10000"/>
              </a:bodyPr>
              <a:lstStyle/>
              <a:p>
                <a:pPr marL="0" marR="5080" indent="0" algn="just">
                  <a:lnSpc>
                    <a:spcPct val="100000"/>
                  </a:lnSpc>
                  <a:spcBef>
                    <a:spcPts val="95"/>
                  </a:spcBef>
                  <a:buNone/>
                </a:pPr>
                <a:r>
                  <a:rPr lang="en-US" sz="2200" spc="-10" dirty="0">
                    <a:cs typeface="Calibri"/>
                  </a:rPr>
                  <a:t>In loan defaulters older people make up only 1.4%. Now</a:t>
                </a:r>
                <a:r>
                  <a:rPr lang="en-US" sz="2200" spc="-70" dirty="0">
                    <a:cs typeface="Calibri"/>
                  </a:rPr>
                  <a:t>  </a:t>
                </a:r>
                <a:r>
                  <a:rPr lang="en-US" sz="2200" spc="-5" dirty="0">
                    <a:cs typeface="Calibri"/>
                  </a:rPr>
                  <a:t>the </a:t>
                </a:r>
                <a:r>
                  <a:rPr lang="en-US" sz="2200" spc="-15" dirty="0">
                    <a:cs typeface="Calibri"/>
                  </a:rPr>
                  <a:t>probability </a:t>
                </a:r>
                <a:r>
                  <a:rPr lang="en-US" sz="2200" spc="-10" dirty="0">
                    <a:cs typeface="Calibri"/>
                  </a:rPr>
                  <a:t>that someone </a:t>
                </a:r>
                <a:r>
                  <a:rPr lang="en-US" sz="2200" spc="-15" dirty="0">
                    <a:cs typeface="Calibri"/>
                  </a:rPr>
                  <a:t>defaults </a:t>
                </a:r>
                <a:r>
                  <a:rPr lang="en-US" sz="2200" spc="-5" dirty="0">
                    <a:cs typeface="Calibri"/>
                  </a:rPr>
                  <a:t>on a loan is  0.184, </a:t>
                </a:r>
                <a:r>
                  <a:rPr lang="en-US" sz="2200" spc="-10" dirty="0">
                    <a:cs typeface="Calibri"/>
                  </a:rPr>
                  <a:t>Find </a:t>
                </a:r>
                <a:r>
                  <a:rPr lang="en-US" sz="2200" spc="-5" dirty="0">
                    <a:cs typeface="Calibri"/>
                  </a:rPr>
                  <a:t>the </a:t>
                </a:r>
                <a:r>
                  <a:rPr lang="en-US" sz="2200" spc="-15" dirty="0">
                    <a:cs typeface="Calibri"/>
                  </a:rPr>
                  <a:t>probability </a:t>
                </a:r>
                <a:r>
                  <a:rPr lang="en-US" sz="2200" spc="-10" dirty="0">
                    <a:cs typeface="Calibri"/>
                  </a:rPr>
                  <a:t>default on loan knowing that he is </a:t>
                </a:r>
                <a:r>
                  <a:rPr lang="en-US" sz="2200" spc="-5" dirty="0">
                    <a:cs typeface="Calibri"/>
                  </a:rPr>
                  <a:t> </a:t>
                </a:r>
                <a:r>
                  <a:rPr lang="en-US" sz="2200" spc="-10" dirty="0">
                    <a:cs typeface="Calibri"/>
                  </a:rPr>
                  <a:t>old </a:t>
                </a:r>
                <a:r>
                  <a:rPr lang="en-US" sz="2200" spc="-20" dirty="0">
                    <a:cs typeface="Calibri"/>
                  </a:rPr>
                  <a:t>person</a:t>
                </a:r>
                <a:r>
                  <a:rPr lang="en-US" sz="2200" spc="-5" dirty="0">
                    <a:cs typeface="Calibri"/>
                  </a:rPr>
                  <a:t>. </a:t>
                </a:r>
                <a:r>
                  <a:rPr lang="en-US" sz="2200" spc="-10" dirty="0">
                    <a:cs typeface="Calibri"/>
                  </a:rPr>
                  <a:t>Older people </a:t>
                </a:r>
                <a:r>
                  <a:rPr lang="en-US" sz="2200" spc="-25" dirty="0">
                    <a:cs typeface="Calibri"/>
                  </a:rPr>
                  <a:t>make </a:t>
                </a:r>
                <a:r>
                  <a:rPr lang="en-US" sz="2200" spc="-5" dirty="0">
                    <a:cs typeface="Calibri"/>
                  </a:rPr>
                  <a:t>up </a:t>
                </a:r>
                <a:r>
                  <a:rPr lang="en-US" sz="2200" spc="-10" dirty="0">
                    <a:cs typeface="Calibri"/>
                  </a:rPr>
                  <a:t>only </a:t>
                </a:r>
                <a:r>
                  <a:rPr lang="en-US" sz="2200" spc="-5" dirty="0">
                    <a:cs typeface="Calibri"/>
                  </a:rPr>
                  <a:t>0.8%.</a:t>
                </a:r>
              </a:p>
              <a:p>
                <a:pPr marL="0" marR="5080" indent="0" algn="just">
                  <a:lnSpc>
                    <a:spcPct val="100000"/>
                  </a:lnSpc>
                  <a:spcBef>
                    <a:spcPts val="95"/>
                  </a:spcBef>
                  <a:buNone/>
                </a:pPr>
                <a:r>
                  <a:rPr lang="en-US" spc="-5" dirty="0">
                    <a:solidFill>
                      <a:srgbClr val="FF0066"/>
                    </a:solidFill>
                    <a:cs typeface="Calibri"/>
                  </a:rPr>
                  <a:t>Ans</a:t>
                </a:r>
                <a:r>
                  <a:rPr lang="en-US" spc="-5" dirty="0">
                    <a:cs typeface="Calibri"/>
                  </a:rPr>
                  <a:t>: </a:t>
                </a:r>
              </a:p>
              <a:p>
                <a:pPr marL="0" marR="5080" indent="0" algn="just">
                  <a:lnSpc>
                    <a:spcPct val="100000"/>
                  </a:lnSpc>
                  <a:spcBef>
                    <a:spcPts val="95"/>
                  </a:spcBef>
                  <a:buNone/>
                </a:pPr>
                <a:r>
                  <a:rPr lang="en-US" spc="-5" dirty="0">
                    <a:cs typeface="Calibri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pc="-5" smtClean="0">
                            <a:latin typeface="Cambria Math" panose="02040503050406030204" pitchFamily="18" charset="0"/>
                            <a:cs typeface="Calibri"/>
                          </a:rPr>
                          <m:t>Old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000" b="0" i="0" spc="-5" smtClean="0">
                            <a:latin typeface="Cambria Math" panose="02040503050406030204" pitchFamily="18" charset="0"/>
                            <a:cs typeface="Calibri"/>
                          </a:rPr>
                          <m:t>Yes</m:t>
                        </m:r>
                      </m:e>
                    </m:d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=0.014</m:t>
                    </m:r>
                  </m:oMath>
                </a14:m>
                <a:r>
                  <a:rPr lang="en-US" sz="2000" b="0" i="1" spc="-5" dirty="0">
                    <a:latin typeface="Cambria Math" panose="02040503050406030204" pitchFamily="18" charset="0"/>
                    <a:cs typeface="Calibri"/>
                  </a:rPr>
                  <a:t> 			</a:t>
                </a:r>
                <a14:m>
                  <m:oMath xmlns:m="http://schemas.openxmlformats.org/officeDocument/2006/math"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endParaRPr lang="en-US" sz="2000" b="0" i="1" spc="-5" dirty="0">
                  <a:latin typeface="Cambria Math" panose="02040503050406030204" pitchFamily="18" charset="0"/>
                  <a:cs typeface="Calibri"/>
                </a:endParaRPr>
              </a:p>
              <a:p>
                <a:pPr marL="0" marR="5080" indent="0" algn="just">
                  <a:lnSpc>
                    <a:spcPct val="100000"/>
                  </a:lnSpc>
                  <a:spcBef>
                    <a:spcPts val="95"/>
                  </a:spcBef>
                  <a:buNone/>
                </a:pPr>
                <a:r>
                  <a:rPr lang="en-US" sz="2000" b="0" spc="-5" dirty="0">
                    <a:cs typeface="Calibri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i="1" spc="-5"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r>
                      <a:rPr lang="en-US" sz="2000" i="1" spc="-5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000" i="1" spc="-5">
                        <a:latin typeface="Cambria Math" panose="02040503050406030204" pitchFamily="18" charset="0"/>
                        <a:cs typeface="Calibri"/>
                      </a:rPr>
                      <m:t>𝑂𝑙𝑑</m:t>
                    </m:r>
                    <m:r>
                      <a:rPr lang="en-US" sz="2000" i="1" spc="-5">
                        <a:latin typeface="Cambria Math" panose="02040503050406030204" pitchFamily="18" charset="0"/>
                        <a:cs typeface="Calibri"/>
                      </a:rPr>
                      <m:t>)=0.008</m:t>
                    </m:r>
                  </m:oMath>
                </a14:m>
                <a:endParaRPr lang="en-US" sz="2000" b="0" i="1" spc="-5" dirty="0">
                  <a:latin typeface="Cambria Math" panose="02040503050406030204" pitchFamily="18" charset="0"/>
                  <a:cs typeface="Calibri"/>
                </a:endParaRPr>
              </a:p>
              <a:p>
                <a:pPr marL="0" marR="5080" indent="0" algn="just">
                  <a:lnSpc>
                    <a:spcPct val="100000"/>
                  </a:lnSpc>
                  <a:spcBef>
                    <a:spcPts val="95"/>
                  </a:spcBef>
                  <a:buNone/>
                </a:pPr>
                <a:r>
                  <a:rPr lang="en-US" sz="2400" spc="-5" dirty="0">
                    <a:cs typeface="Calibri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i="1" spc="-5"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𝑌𝑒𝑠</m:t>
                    </m:r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)=0.184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marR="5080" indent="0" algn="just">
                  <a:lnSpc>
                    <a:spcPct val="100000"/>
                  </a:lnSpc>
                  <a:spcBef>
                    <a:spcPts val="95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marR="5080" indent="0" algn="just">
                  <a:lnSpc>
                    <a:spcPct val="100000"/>
                  </a:lnSpc>
                  <a:spcBef>
                    <a:spcPts val="95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marR="5080" indent="0" algn="just">
                  <a:lnSpc>
                    <a:spcPct val="100000"/>
                  </a:lnSpc>
                  <a:spcBef>
                    <a:spcPts val="95"/>
                  </a:spcBef>
                  <a:buNone/>
                </a:pPr>
                <a:r>
                  <a:rPr lang="en-US" sz="2400" dirty="0"/>
                  <a:t>P(</a:t>
                </a:r>
                <a:r>
                  <a:rPr lang="en-US" sz="2400" dirty="0" err="1"/>
                  <a:t>Yes|Old</a:t>
                </a:r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Yes</m:t>
                            </m:r>
                          </m:e>
                        </m:d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endChr m:val="|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Old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Yes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Old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0.184 ∗0.014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0.008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=0.32</m:t>
                    </m:r>
                  </m:oMath>
                </a14:m>
                <a:endParaRPr lang="en-US" sz="2400" dirty="0"/>
              </a:p>
              <a:p>
                <a:pPr marL="0" marR="5080" indent="0" algn="just">
                  <a:lnSpc>
                    <a:spcPct val="100000"/>
                  </a:lnSpc>
                  <a:spcBef>
                    <a:spcPts val="95"/>
                  </a:spcBef>
                  <a:buNone/>
                </a:pPr>
                <a:endParaRPr lang="en-US" sz="2400" spc="-5" dirty="0">
                  <a:cs typeface="Calibri"/>
                </a:endParaRPr>
              </a:p>
              <a:p>
                <a:pPr marL="0" marR="5080" indent="0" algn="just">
                  <a:lnSpc>
                    <a:spcPct val="100000"/>
                  </a:lnSpc>
                  <a:spcBef>
                    <a:spcPts val="95"/>
                  </a:spcBef>
                  <a:buNone/>
                </a:pPr>
                <a:endParaRPr lang="en-US" sz="2400" spc="-5" dirty="0">
                  <a:cs typeface="Calibri"/>
                </a:endParaRPr>
              </a:p>
              <a:p>
                <a:pPr marL="0" marR="5080" indent="0" algn="just">
                  <a:lnSpc>
                    <a:spcPct val="100000"/>
                  </a:lnSpc>
                  <a:spcBef>
                    <a:spcPts val="95"/>
                  </a:spcBef>
                  <a:buNone/>
                </a:pPr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7" y="2286000"/>
                <a:ext cx="7120310" cy="4023360"/>
              </a:xfrm>
              <a:blipFill>
                <a:blip r:embed="rId2"/>
                <a:stretch>
                  <a:fillRect l="-1969" t="-1818" r="-1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81923" y="906456"/>
                <a:ext cx="3235373" cy="73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923" y="906456"/>
                <a:ext cx="3235373" cy="733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43892" y="2302643"/>
            <a:ext cx="6011750" cy="33025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cxnSpLocks/>
            <a:stCxn id="5" idx="1"/>
          </p:cNvCxnSpPr>
          <p:nvPr/>
        </p:nvCxnSpPr>
        <p:spPr>
          <a:xfrm rot="10800000" flipH="1" flipV="1">
            <a:off x="743892" y="2467770"/>
            <a:ext cx="279690" cy="1544670"/>
          </a:xfrm>
          <a:prstGeom prst="curvedConnector4">
            <a:avLst>
              <a:gd name="adj1" fmla="val -81733"/>
              <a:gd name="adj2" fmla="val 103056"/>
            </a:avLst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8096" y="2652199"/>
            <a:ext cx="7120311" cy="330252"/>
          </a:xfrm>
          <a:prstGeom prst="rect">
            <a:avLst/>
          </a:prstGeom>
          <a:solidFill>
            <a:srgbClr val="FF006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cxnSpLocks/>
            <a:stCxn id="20" idx="1"/>
          </p:cNvCxnSpPr>
          <p:nvPr/>
        </p:nvCxnSpPr>
        <p:spPr>
          <a:xfrm rot="10800000" flipH="1" flipV="1">
            <a:off x="768096" y="2817325"/>
            <a:ext cx="692214" cy="1918448"/>
          </a:xfrm>
          <a:prstGeom prst="curvedConnector4">
            <a:avLst>
              <a:gd name="adj1" fmla="val -58655"/>
              <a:gd name="adj2" fmla="val 99833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68096" y="3220873"/>
            <a:ext cx="3803905" cy="330252"/>
          </a:xfrm>
          <a:prstGeom prst="rect">
            <a:avLst/>
          </a:prstGeom>
          <a:solidFill>
            <a:srgbClr val="FF006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/>
          <p:cNvCxnSpPr>
            <a:cxnSpLocks/>
          </p:cNvCxnSpPr>
          <p:nvPr/>
        </p:nvCxnSpPr>
        <p:spPr>
          <a:xfrm>
            <a:off x="3822744" y="3607018"/>
            <a:ext cx="1622713" cy="690662"/>
          </a:xfrm>
          <a:prstGeom prst="curvedConnector3">
            <a:avLst>
              <a:gd name="adj1" fmla="val -4668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35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3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Generalized Probability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pc="-25" dirty="0">
              <a:cs typeface="Calibri"/>
            </a:endParaRPr>
          </a:p>
          <a:p>
            <a:pPr marL="0" indent="0">
              <a:buNone/>
            </a:pPr>
            <a:endParaRPr lang="en-US" spc="-25" dirty="0">
              <a:cs typeface="Calibri"/>
            </a:endParaRPr>
          </a:p>
          <a:p>
            <a:pPr marL="0" indent="0">
              <a:buNone/>
            </a:pPr>
            <a:endParaRPr lang="en-US" spc="-25" dirty="0">
              <a:cs typeface="Calibri"/>
            </a:endParaRPr>
          </a:p>
          <a:p>
            <a:pPr marL="0" indent="0">
              <a:buNone/>
            </a:pPr>
            <a:endParaRPr lang="en-US" spc="-25" dirty="0">
              <a:cs typeface="Calibri"/>
            </a:endParaRPr>
          </a:p>
          <a:p>
            <a:pPr marL="0" indent="0">
              <a:buNone/>
            </a:pPr>
            <a:endParaRPr lang="en-US" spc="-25" dirty="0">
              <a:cs typeface="Calibri"/>
            </a:endParaRPr>
          </a:p>
          <a:p>
            <a:pPr marL="0" indent="0">
              <a:buNone/>
            </a:pPr>
            <a:endParaRPr lang="en-US" spc="-25" dirty="0">
              <a:cs typeface="Calibri"/>
            </a:endParaRPr>
          </a:p>
          <a:p>
            <a:pPr marL="0" indent="0">
              <a:buNone/>
            </a:pPr>
            <a:endParaRPr lang="en-US" spc="-25" dirty="0">
              <a:cs typeface="Calibri"/>
            </a:endParaRPr>
          </a:p>
          <a:p>
            <a:pPr marL="0" indent="0">
              <a:buNone/>
            </a:pPr>
            <a:endParaRPr lang="en-US" spc="-25" dirty="0">
              <a:cs typeface="Calibri"/>
            </a:endParaRPr>
          </a:p>
          <a:p>
            <a:pPr marL="0" indent="0">
              <a:buNone/>
            </a:pPr>
            <a:endParaRPr lang="en-US" spc="-25" dirty="0">
              <a:cs typeface="Calibri"/>
            </a:endParaRPr>
          </a:p>
          <a:p>
            <a:pPr marL="0" indent="0">
              <a:buNone/>
            </a:pPr>
            <a:r>
              <a:rPr lang="en-US" spc="-25" dirty="0">
                <a:cs typeface="Calibri"/>
              </a:rPr>
              <a:t>State </a:t>
            </a:r>
            <a:r>
              <a:rPr lang="en-US" spc="-5" dirty="0">
                <a:cs typeface="Calibri"/>
              </a:rPr>
              <a:t>each </a:t>
            </a:r>
            <a:r>
              <a:rPr lang="en-US" spc="-15" dirty="0">
                <a:cs typeface="Calibri"/>
              </a:rPr>
              <a:t>probability </a:t>
            </a:r>
            <a:r>
              <a:rPr lang="en-US" spc="-5" dirty="0">
                <a:cs typeface="Calibri"/>
              </a:rPr>
              <a:t>in </a:t>
            </a:r>
            <a:r>
              <a:rPr lang="en-US" spc="-10" dirty="0">
                <a:cs typeface="Calibri"/>
              </a:rPr>
              <a:t>English; </a:t>
            </a:r>
            <a:r>
              <a:rPr lang="en-US" spc="-15" dirty="0">
                <a:cs typeface="Calibri"/>
              </a:rPr>
              <a:t>note </a:t>
            </a:r>
            <a:r>
              <a:rPr lang="en-US" spc="-5" dirty="0">
                <a:cs typeface="Calibri"/>
              </a:rPr>
              <a:t>B’ means </a:t>
            </a:r>
            <a:r>
              <a:rPr lang="en-US" spc="-10" dirty="0">
                <a:cs typeface="Calibri"/>
              </a:rPr>
              <a:t>“not</a:t>
            </a:r>
            <a:r>
              <a:rPr lang="en-US" spc="220" dirty="0">
                <a:cs typeface="Calibri"/>
              </a:rPr>
              <a:t> </a:t>
            </a:r>
            <a:r>
              <a:rPr lang="en-US" spc="-90" dirty="0">
                <a:cs typeface="Calibri"/>
              </a:rPr>
              <a:t>B”.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65242" y="1542454"/>
            <a:ext cx="8348598" cy="3605021"/>
            <a:chOff x="1406652" y="1568958"/>
            <a:chExt cx="8348598" cy="3605021"/>
          </a:xfrm>
        </p:grpSpPr>
        <p:sp>
          <p:nvSpPr>
            <p:cNvPr id="4" name="object 6"/>
            <p:cNvSpPr/>
            <p:nvPr/>
          </p:nvSpPr>
          <p:spPr>
            <a:xfrm>
              <a:off x="1406652" y="2243327"/>
              <a:ext cx="1501140" cy="11475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7"/>
            <p:cNvSpPr/>
            <p:nvPr/>
          </p:nvSpPr>
          <p:spPr>
            <a:xfrm>
              <a:off x="1450086" y="2344673"/>
              <a:ext cx="1341120" cy="988694"/>
            </a:xfrm>
            <a:custGeom>
              <a:avLst/>
              <a:gdLst/>
              <a:ahLst/>
              <a:cxnLst/>
              <a:rect l="l" t="t" r="r" b="b"/>
              <a:pathLst>
                <a:path w="1341120" h="988695">
                  <a:moveTo>
                    <a:pt x="1270757" y="35454"/>
                  </a:moveTo>
                  <a:lnTo>
                    <a:pt x="0" y="967486"/>
                  </a:lnTo>
                  <a:lnTo>
                    <a:pt x="15239" y="988313"/>
                  </a:lnTo>
                  <a:lnTo>
                    <a:pt x="1286089" y="56433"/>
                  </a:lnTo>
                  <a:lnTo>
                    <a:pt x="1270757" y="35454"/>
                  </a:lnTo>
                  <a:close/>
                </a:path>
                <a:path w="1341120" h="988695">
                  <a:moveTo>
                    <a:pt x="1326825" y="27812"/>
                  </a:moveTo>
                  <a:lnTo>
                    <a:pt x="1281176" y="27812"/>
                  </a:lnTo>
                  <a:lnTo>
                    <a:pt x="1296543" y="48767"/>
                  </a:lnTo>
                  <a:lnTo>
                    <a:pt x="1286089" y="56433"/>
                  </a:lnTo>
                  <a:lnTo>
                    <a:pt x="1301369" y="77342"/>
                  </a:lnTo>
                  <a:lnTo>
                    <a:pt x="1326825" y="27812"/>
                  </a:lnTo>
                  <a:close/>
                </a:path>
                <a:path w="1341120" h="988695">
                  <a:moveTo>
                    <a:pt x="1281176" y="27812"/>
                  </a:moveTo>
                  <a:lnTo>
                    <a:pt x="1270757" y="35454"/>
                  </a:lnTo>
                  <a:lnTo>
                    <a:pt x="1286089" y="56433"/>
                  </a:lnTo>
                  <a:lnTo>
                    <a:pt x="1296543" y="48767"/>
                  </a:lnTo>
                  <a:lnTo>
                    <a:pt x="1281176" y="27812"/>
                  </a:lnTo>
                  <a:close/>
                </a:path>
                <a:path w="1341120" h="988695">
                  <a:moveTo>
                    <a:pt x="1341120" y="0"/>
                  </a:moveTo>
                  <a:lnTo>
                    <a:pt x="1255521" y="14604"/>
                  </a:lnTo>
                  <a:lnTo>
                    <a:pt x="1270757" y="35454"/>
                  </a:lnTo>
                  <a:lnTo>
                    <a:pt x="1281176" y="27812"/>
                  </a:lnTo>
                  <a:lnTo>
                    <a:pt x="1326825" y="27812"/>
                  </a:lnTo>
                  <a:lnTo>
                    <a:pt x="1341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1406652" y="3288791"/>
              <a:ext cx="1501140" cy="12481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/>
            <p:cNvSpPr/>
            <p:nvPr/>
          </p:nvSpPr>
          <p:spPr>
            <a:xfrm>
              <a:off x="1449577" y="3311525"/>
              <a:ext cx="1341755" cy="1089660"/>
            </a:xfrm>
            <a:custGeom>
              <a:avLst/>
              <a:gdLst/>
              <a:ahLst/>
              <a:cxnLst/>
              <a:rect l="l" t="t" r="r" b="b"/>
              <a:pathLst>
                <a:path w="1341755" h="1089660">
                  <a:moveTo>
                    <a:pt x="1273091" y="1050711"/>
                  </a:moveTo>
                  <a:lnTo>
                    <a:pt x="1256792" y="1070864"/>
                  </a:lnTo>
                  <a:lnTo>
                    <a:pt x="1341628" y="1089533"/>
                  </a:lnTo>
                  <a:lnTo>
                    <a:pt x="1327666" y="1058799"/>
                  </a:lnTo>
                  <a:lnTo>
                    <a:pt x="1283080" y="1058799"/>
                  </a:lnTo>
                  <a:lnTo>
                    <a:pt x="1273091" y="1050711"/>
                  </a:lnTo>
                  <a:close/>
                </a:path>
                <a:path w="1341755" h="1089660">
                  <a:moveTo>
                    <a:pt x="1289381" y="1030571"/>
                  </a:moveTo>
                  <a:lnTo>
                    <a:pt x="1273091" y="1050711"/>
                  </a:lnTo>
                  <a:lnTo>
                    <a:pt x="1283080" y="1058799"/>
                  </a:lnTo>
                  <a:lnTo>
                    <a:pt x="1299464" y="1038732"/>
                  </a:lnTo>
                  <a:lnTo>
                    <a:pt x="1289381" y="1030571"/>
                  </a:lnTo>
                  <a:close/>
                </a:path>
                <a:path w="1341755" h="1089660">
                  <a:moveTo>
                    <a:pt x="1305686" y="1010412"/>
                  </a:moveTo>
                  <a:lnTo>
                    <a:pt x="1289381" y="1030571"/>
                  </a:lnTo>
                  <a:lnTo>
                    <a:pt x="1299464" y="1038732"/>
                  </a:lnTo>
                  <a:lnTo>
                    <a:pt x="1283080" y="1058799"/>
                  </a:lnTo>
                  <a:lnTo>
                    <a:pt x="1327666" y="1058799"/>
                  </a:lnTo>
                  <a:lnTo>
                    <a:pt x="1305686" y="1010412"/>
                  </a:lnTo>
                  <a:close/>
                </a:path>
                <a:path w="1341755" h="1089660">
                  <a:moveTo>
                    <a:pt x="16256" y="0"/>
                  </a:moveTo>
                  <a:lnTo>
                    <a:pt x="0" y="20065"/>
                  </a:lnTo>
                  <a:lnTo>
                    <a:pt x="1273091" y="1050711"/>
                  </a:lnTo>
                  <a:lnTo>
                    <a:pt x="1289381" y="1030571"/>
                  </a:lnTo>
                  <a:lnTo>
                    <a:pt x="16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0"/>
            <p:cNvSpPr txBox="1"/>
            <p:nvPr/>
          </p:nvSpPr>
          <p:spPr>
            <a:xfrm>
              <a:off x="2972816" y="4235907"/>
              <a:ext cx="208279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alibri"/>
                  <a:cs typeface="Calibri"/>
                </a:rPr>
                <a:t>B’</a:t>
              </a:r>
              <a:endParaRPr sz="1800">
                <a:latin typeface="Calibri"/>
                <a:cs typeface="Calibri"/>
              </a:endParaRPr>
            </a:p>
          </p:txBody>
        </p:sp>
        <p:sp>
          <p:nvSpPr>
            <p:cNvPr id="9" name="object 11"/>
            <p:cNvSpPr txBox="1"/>
            <p:nvPr/>
          </p:nvSpPr>
          <p:spPr>
            <a:xfrm>
              <a:off x="1747773" y="2080586"/>
              <a:ext cx="1403985" cy="728345"/>
            </a:xfrm>
            <a:prstGeom prst="rect">
              <a:avLst/>
            </a:prstGeom>
          </p:spPr>
          <p:txBody>
            <a:bodyPr vert="horz" wrap="square" lIns="0" tIns="110489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869"/>
                </a:spcBef>
              </a:pPr>
              <a:r>
                <a:rPr sz="1800" dirty="0">
                  <a:latin typeface="Calibri"/>
                  <a:cs typeface="Calibri"/>
                </a:rPr>
                <a:t>B</a:t>
              </a:r>
            </a:p>
            <a:p>
              <a:pPr marL="12700">
                <a:lnSpc>
                  <a:spcPct val="100000"/>
                </a:lnSpc>
                <a:spcBef>
                  <a:spcPts val="680"/>
                </a:spcBef>
              </a:pPr>
              <a:r>
                <a:rPr sz="1600" spc="-5" dirty="0">
                  <a:latin typeface="Calibri"/>
                  <a:cs typeface="Calibri"/>
                </a:rPr>
                <a:t>P(B)</a:t>
              </a:r>
              <a:endParaRPr sz="1600" dirty="0">
                <a:latin typeface="Calibri"/>
                <a:cs typeface="Calibri"/>
              </a:endParaRPr>
            </a:p>
          </p:txBody>
        </p:sp>
        <p:sp>
          <p:nvSpPr>
            <p:cNvPr id="10" name="object 12"/>
            <p:cNvSpPr txBox="1"/>
            <p:nvPr/>
          </p:nvSpPr>
          <p:spPr>
            <a:xfrm>
              <a:off x="1721866" y="3892677"/>
              <a:ext cx="41402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spc="-5" dirty="0">
                  <a:latin typeface="Calibri"/>
                  <a:cs typeface="Calibri"/>
                </a:rPr>
                <a:t>P(</a:t>
              </a:r>
              <a:r>
                <a:rPr sz="1600" spc="-10" dirty="0">
                  <a:latin typeface="Calibri"/>
                  <a:cs typeface="Calibri"/>
                </a:rPr>
                <a:t>B</a:t>
              </a:r>
              <a:r>
                <a:rPr sz="1600" spc="-5" dirty="0">
                  <a:latin typeface="Calibri"/>
                  <a:cs typeface="Calibri"/>
                </a:rPr>
                <a:t>’)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1" name="object 13"/>
            <p:cNvSpPr/>
            <p:nvPr/>
          </p:nvSpPr>
          <p:spPr>
            <a:xfrm>
              <a:off x="3317747" y="1671815"/>
              <a:ext cx="2840736" cy="743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4"/>
            <p:cNvSpPr/>
            <p:nvPr/>
          </p:nvSpPr>
          <p:spPr>
            <a:xfrm>
              <a:off x="3360039" y="1751329"/>
              <a:ext cx="2682875" cy="606425"/>
            </a:xfrm>
            <a:custGeom>
              <a:avLst/>
              <a:gdLst/>
              <a:ahLst/>
              <a:cxnLst/>
              <a:rect l="l" t="t" r="r" b="b"/>
              <a:pathLst>
                <a:path w="2682875" h="606425">
                  <a:moveTo>
                    <a:pt x="2603684" y="25428"/>
                  </a:moveTo>
                  <a:lnTo>
                    <a:pt x="0" y="580644"/>
                  </a:lnTo>
                  <a:lnTo>
                    <a:pt x="5334" y="606044"/>
                  </a:lnTo>
                  <a:lnTo>
                    <a:pt x="2609041" y="50697"/>
                  </a:lnTo>
                  <a:lnTo>
                    <a:pt x="2603684" y="25428"/>
                  </a:lnTo>
                  <a:close/>
                </a:path>
                <a:path w="2682875" h="606425">
                  <a:moveTo>
                    <a:pt x="2681253" y="22733"/>
                  </a:moveTo>
                  <a:lnTo>
                    <a:pt x="2616327" y="22733"/>
                  </a:lnTo>
                  <a:lnTo>
                    <a:pt x="2621661" y="48006"/>
                  </a:lnTo>
                  <a:lnTo>
                    <a:pt x="2609041" y="50697"/>
                  </a:lnTo>
                  <a:lnTo>
                    <a:pt x="2614422" y="76073"/>
                  </a:lnTo>
                  <a:lnTo>
                    <a:pt x="2681253" y="22733"/>
                  </a:lnTo>
                  <a:close/>
                </a:path>
                <a:path w="2682875" h="606425">
                  <a:moveTo>
                    <a:pt x="2616327" y="22733"/>
                  </a:moveTo>
                  <a:lnTo>
                    <a:pt x="2603684" y="25428"/>
                  </a:lnTo>
                  <a:lnTo>
                    <a:pt x="2609041" y="50697"/>
                  </a:lnTo>
                  <a:lnTo>
                    <a:pt x="2621661" y="48006"/>
                  </a:lnTo>
                  <a:lnTo>
                    <a:pt x="2616327" y="22733"/>
                  </a:lnTo>
                  <a:close/>
                </a:path>
                <a:path w="2682875" h="606425">
                  <a:moveTo>
                    <a:pt x="2598293" y="0"/>
                  </a:moveTo>
                  <a:lnTo>
                    <a:pt x="2603684" y="25428"/>
                  </a:lnTo>
                  <a:lnTo>
                    <a:pt x="2616327" y="22733"/>
                  </a:lnTo>
                  <a:lnTo>
                    <a:pt x="2681253" y="22733"/>
                  </a:lnTo>
                  <a:lnTo>
                    <a:pt x="2682366" y="21844"/>
                  </a:lnTo>
                  <a:lnTo>
                    <a:pt x="2598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5"/>
            <p:cNvSpPr txBox="1"/>
            <p:nvPr/>
          </p:nvSpPr>
          <p:spPr>
            <a:xfrm>
              <a:off x="6296405" y="1568958"/>
              <a:ext cx="1581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alibri"/>
                  <a:cs typeface="Calibri"/>
                </a:rPr>
                <a:t>A</a:t>
              </a:r>
              <a:endParaRPr sz="1800">
                <a:latin typeface="Calibri"/>
                <a:cs typeface="Calibri"/>
              </a:endParaRPr>
            </a:p>
          </p:txBody>
        </p:sp>
        <p:sp>
          <p:nvSpPr>
            <p:cNvPr id="14" name="object 16"/>
            <p:cNvSpPr txBox="1"/>
            <p:nvPr/>
          </p:nvSpPr>
          <p:spPr>
            <a:xfrm>
              <a:off x="4210050" y="1777745"/>
              <a:ext cx="573405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spc="-5" dirty="0">
                  <a:latin typeface="Calibri"/>
                  <a:cs typeface="Calibri"/>
                </a:rPr>
                <a:t>P(A|</a:t>
              </a:r>
              <a:r>
                <a:rPr sz="1600" spc="-15" dirty="0">
                  <a:latin typeface="Calibri"/>
                  <a:cs typeface="Calibri"/>
                </a:rPr>
                <a:t>B</a:t>
              </a:r>
              <a:r>
                <a:rPr sz="1600" spc="-5" dirty="0">
                  <a:latin typeface="Calibri"/>
                  <a:cs typeface="Calibri"/>
                </a:rPr>
                <a:t>)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5" name="object 17"/>
            <p:cNvSpPr/>
            <p:nvPr/>
          </p:nvSpPr>
          <p:spPr>
            <a:xfrm>
              <a:off x="3316223" y="2308860"/>
              <a:ext cx="2820924" cy="845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8"/>
            <p:cNvSpPr/>
            <p:nvPr/>
          </p:nvSpPr>
          <p:spPr>
            <a:xfrm>
              <a:off x="3359530" y="2332101"/>
              <a:ext cx="2660650" cy="704215"/>
            </a:xfrm>
            <a:custGeom>
              <a:avLst/>
              <a:gdLst/>
              <a:ahLst/>
              <a:cxnLst/>
              <a:rect l="l" t="t" r="r" b="b"/>
              <a:pathLst>
                <a:path w="2660650" h="704214">
                  <a:moveTo>
                    <a:pt x="2582146" y="679181"/>
                  </a:moveTo>
                  <a:lnTo>
                    <a:pt x="2575814" y="704214"/>
                  </a:lnTo>
                  <a:lnTo>
                    <a:pt x="2660650" y="685673"/>
                  </a:lnTo>
                  <a:lnTo>
                    <a:pt x="2656823" y="682371"/>
                  </a:lnTo>
                  <a:lnTo>
                    <a:pt x="2594737" y="682371"/>
                  </a:lnTo>
                  <a:lnTo>
                    <a:pt x="2582146" y="679181"/>
                  </a:lnTo>
                  <a:close/>
                </a:path>
                <a:path w="2660650" h="704214">
                  <a:moveTo>
                    <a:pt x="2588506" y="654038"/>
                  </a:moveTo>
                  <a:lnTo>
                    <a:pt x="2582146" y="679181"/>
                  </a:lnTo>
                  <a:lnTo>
                    <a:pt x="2594737" y="682371"/>
                  </a:lnTo>
                  <a:lnTo>
                    <a:pt x="2601087" y="657225"/>
                  </a:lnTo>
                  <a:lnTo>
                    <a:pt x="2588506" y="654038"/>
                  </a:lnTo>
                  <a:close/>
                </a:path>
                <a:path w="2660650" h="704214">
                  <a:moveTo>
                    <a:pt x="2594864" y="628903"/>
                  </a:moveTo>
                  <a:lnTo>
                    <a:pt x="2588506" y="654038"/>
                  </a:lnTo>
                  <a:lnTo>
                    <a:pt x="2601087" y="657225"/>
                  </a:lnTo>
                  <a:lnTo>
                    <a:pt x="2594737" y="682371"/>
                  </a:lnTo>
                  <a:lnTo>
                    <a:pt x="2656823" y="682371"/>
                  </a:lnTo>
                  <a:lnTo>
                    <a:pt x="2594864" y="628903"/>
                  </a:lnTo>
                  <a:close/>
                </a:path>
                <a:path w="2660650" h="704214">
                  <a:moveTo>
                    <a:pt x="6350" y="0"/>
                  </a:moveTo>
                  <a:lnTo>
                    <a:pt x="0" y="25146"/>
                  </a:lnTo>
                  <a:lnTo>
                    <a:pt x="2582146" y="679181"/>
                  </a:lnTo>
                  <a:lnTo>
                    <a:pt x="2588506" y="654038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9"/>
            <p:cNvSpPr txBox="1"/>
            <p:nvPr/>
          </p:nvSpPr>
          <p:spPr>
            <a:xfrm>
              <a:off x="6244844" y="2851784"/>
              <a:ext cx="19748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70" dirty="0">
                  <a:latin typeface="Calibri"/>
                  <a:cs typeface="Calibri"/>
                </a:rPr>
                <a:t>A’</a:t>
              </a:r>
              <a:endParaRPr sz="1800">
                <a:latin typeface="Calibri"/>
                <a:cs typeface="Calibri"/>
              </a:endParaRPr>
            </a:p>
          </p:txBody>
        </p:sp>
        <p:sp>
          <p:nvSpPr>
            <p:cNvPr id="18" name="object 20"/>
            <p:cNvSpPr txBox="1"/>
            <p:nvPr/>
          </p:nvSpPr>
          <p:spPr>
            <a:xfrm>
              <a:off x="4188714" y="2749423"/>
              <a:ext cx="61722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spc="-15" dirty="0">
                  <a:latin typeface="Calibri"/>
                  <a:cs typeface="Calibri"/>
                </a:rPr>
                <a:t>P(A’|B)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9" name="object 21"/>
            <p:cNvSpPr/>
            <p:nvPr/>
          </p:nvSpPr>
          <p:spPr>
            <a:xfrm>
              <a:off x="3317747" y="3715524"/>
              <a:ext cx="2840736" cy="7558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2"/>
            <p:cNvSpPr/>
            <p:nvPr/>
          </p:nvSpPr>
          <p:spPr>
            <a:xfrm>
              <a:off x="3359911" y="3795395"/>
              <a:ext cx="2682875" cy="618490"/>
            </a:xfrm>
            <a:custGeom>
              <a:avLst/>
              <a:gdLst/>
              <a:ahLst/>
              <a:cxnLst/>
              <a:rect l="l" t="t" r="r" b="b"/>
              <a:pathLst>
                <a:path w="2682875" h="618489">
                  <a:moveTo>
                    <a:pt x="2603806" y="25362"/>
                  </a:moveTo>
                  <a:lnTo>
                    <a:pt x="0" y="592962"/>
                  </a:lnTo>
                  <a:lnTo>
                    <a:pt x="5587" y="618362"/>
                  </a:lnTo>
                  <a:lnTo>
                    <a:pt x="2609299" y="50629"/>
                  </a:lnTo>
                  <a:lnTo>
                    <a:pt x="2603806" y="25362"/>
                  </a:lnTo>
                  <a:close/>
                </a:path>
                <a:path w="2682875" h="618489">
                  <a:moveTo>
                    <a:pt x="2681073" y="22605"/>
                  </a:moveTo>
                  <a:lnTo>
                    <a:pt x="2616454" y="22605"/>
                  </a:lnTo>
                  <a:lnTo>
                    <a:pt x="2621915" y="47878"/>
                  </a:lnTo>
                  <a:lnTo>
                    <a:pt x="2609299" y="50629"/>
                  </a:lnTo>
                  <a:lnTo>
                    <a:pt x="2614803" y="75945"/>
                  </a:lnTo>
                  <a:lnTo>
                    <a:pt x="2681073" y="22605"/>
                  </a:lnTo>
                  <a:close/>
                </a:path>
                <a:path w="2682875" h="618489">
                  <a:moveTo>
                    <a:pt x="2616454" y="22605"/>
                  </a:moveTo>
                  <a:lnTo>
                    <a:pt x="2603806" y="25362"/>
                  </a:lnTo>
                  <a:lnTo>
                    <a:pt x="2609299" y="50629"/>
                  </a:lnTo>
                  <a:lnTo>
                    <a:pt x="2621915" y="47878"/>
                  </a:lnTo>
                  <a:lnTo>
                    <a:pt x="2616454" y="22605"/>
                  </a:lnTo>
                  <a:close/>
                </a:path>
                <a:path w="2682875" h="618489">
                  <a:moveTo>
                    <a:pt x="2598292" y="0"/>
                  </a:moveTo>
                  <a:lnTo>
                    <a:pt x="2603806" y="25362"/>
                  </a:lnTo>
                  <a:lnTo>
                    <a:pt x="2616454" y="22605"/>
                  </a:lnTo>
                  <a:lnTo>
                    <a:pt x="2681073" y="22605"/>
                  </a:lnTo>
                  <a:lnTo>
                    <a:pt x="2682493" y="21462"/>
                  </a:lnTo>
                  <a:lnTo>
                    <a:pt x="25982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3"/>
            <p:cNvSpPr txBox="1"/>
            <p:nvPr/>
          </p:nvSpPr>
          <p:spPr>
            <a:xfrm>
              <a:off x="6267958" y="3620261"/>
              <a:ext cx="1581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alibri"/>
                  <a:cs typeface="Calibri"/>
                </a:rPr>
                <a:t>A</a:t>
              </a:r>
              <a:endParaRPr sz="1800">
                <a:latin typeface="Calibri"/>
                <a:cs typeface="Calibri"/>
              </a:endParaRPr>
            </a:p>
          </p:txBody>
        </p:sp>
        <p:sp>
          <p:nvSpPr>
            <p:cNvPr id="22" name="object 24"/>
            <p:cNvSpPr txBox="1"/>
            <p:nvPr/>
          </p:nvSpPr>
          <p:spPr>
            <a:xfrm>
              <a:off x="4184141" y="3835400"/>
              <a:ext cx="624205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spc="-5" dirty="0">
                  <a:latin typeface="Calibri"/>
                  <a:cs typeface="Calibri"/>
                </a:rPr>
                <a:t>P(A|</a:t>
              </a:r>
              <a:r>
                <a:rPr sz="1600" spc="-15" dirty="0">
                  <a:latin typeface="Calibri"/>
                  <a:cs typeface="Calibri"/>
                </a:rPr>
                <a:t>B</a:t>
              </a:r>
              <a:r>
                <a:rPr sz="1600" spc="-5" dirty="0">
                  <a:latin typeface="Calibri"/>
                  <a:cs typeface="Calibri"/>
                </a:rPr>
                <a:t>’)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23" name="object 25"/>
            <p:cNvSpPr/>
            <p:nvPr/>
          </p:nvSpPr>
          <p:spPr>
            <a:xfrm>
              <a:off x="3317747" y="4366247"/>
              <a:ext cx="2819400" cy="8077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6"/>
            <p:cNvSpPr/>
            <p:nvPr/>
          </p:nvSpPr>
          <p:spPr>
            <a:xfrm>
              <a:off x="3359658" y="4389501"/>
              <a:ext cx="2660650" cy="667385"/>
            </a:xfrm>
            <a:custGeom>
              <a:avLst/>
              <a:gdLst/>
              <a:ahLst/>
              <a:cxnLst/>
              <a:rect l="l" t="t" r="r" b="b"/>
              <a:pathLst>
                <a:path w="2660650" h="667385">
                  <a:moveTo>
                    <a:pt x="2581930" y="642160"/>
                  </a:moveTo>
                  <a:lnTo>
                    <a:pt x="2575941" y="667257"/>
                  </a:lnTo>
                  <a:lnTo>
                    <a:pt x="2660522" y="647573"/>
                  </a:lnTo>
                  <a:lnTo>
                    <a:pt x="2657649" y="645160"/>
                  </a:lnTo>
                  <a:lnTo>
                    <a:pt x="2594482" y="645160"/>
                  </a:lnTo>
                  <a:lnTo>
                    <a:pt x="2581930" y="642160"/>
                  </a:lnTo>
                  <a:close/>
                </a:path>
                <a:path w="2660650" h="667385">
                  <a:moveTo>
                    <a:pt x="2587965" y="616873"/>
                  </a:moveTo>
                  <a:lnTo>
                    <a:pt x="2581930" y="642160"/>
                  </a:lnTo>
                  <a:lnTo>
                    <a:pt x="2594482" y="645160"/>
                  </a:lnTo>
                  <a:lnTo>
                    <a:pt x="2600579" y="619887"/>
                  </a:lnTo>
                  <a:lnTo>
                    <a:pt x="2587965" y="616873"/>
                  </a:lnTo>
                  <a:close/>
                </a:path>
                <a:path w="2660650" h="667385">
                  <a:moveTo>
                    <a:pt x="2593975" y="591693"/>
                  </a:moveTo>
                  <a:lnTo>
                    <a:pt x="2587965" y="616873"/>
                  </a:lnTo>
                  <a:lnTo>
                    <a:pt x="2600579" y="619887"/>
                  </a:lnTo>
                  <a:lnTo>
                    <a:pt x="2594482" y="645160"/>
                  </a:lnTo>
                  <a:lnTo>
                    <a:pt x="2657649" y="645160"/>
                  </a:lnTo>
                  <a:lnTo>
                    <a:pt x="2593975" y="591693"/>
                  </a:lnTo>
                  <a:close/>
                </a:path>
                <a:path w="2660650" h="667385">
                  <a:moveTo>
                    <a:pt x="6095" y="0"/>
                  </a:moveTo>
                  <a:lnTo>
                    <a:pt x="0" y="25146"/>
                  </a:lnTo>
                  <a:lnTo>
                    <a:pt x="2581930" y="642160"/>
                  </a:lnTo>
                  <a:lnTo>
                    <a:pt x="2587965" y="616873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7"/>
            <p:cNvSpPr txBox="1"/>
            <p:nvPr/>
          </p:nvSpPr>
          <p:spPr>
            <a:xfrm>
              <a:off x="6244844" y="4871466"/>
              <a:ext cx="19748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70" dirty="0">
                  <a:latin typeface="Calibri"/>
                  <a:cs typeface="Calibri"/>
                </a:rPr>
                <a:t>A’</a:t>
              </a:r>
              <a:endParaRPr sz="1800">
                <a:latin typeface="Calibri"/>
                <a:cs typeface="Calibri"/>
              </a:endParaRPr>
            </a:p>
          </p:txBody>
        </p:sp>
        <p:sp>
          <p:nvSpPr>
            <p:cNvPr id="26" name="object 28"/>
            <p:cNvSpPr txBox="1"/>
            <p:nvPr/>
          </p:nvSpPr>
          <p:spPr>
            <a:xfrm>
              <a:off x="4162805" y="4794630"/>
              <a:ext cx="66675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spc="-15" dirty="0">
                  <a:latin typeface="Calibri"/>
                  <a:cs typeface="Calibri"/>
                </a:rPr>
                <a:t>P(A’|B’)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27" name="object 29"/>
            <p:cNvSpPr txBox="1"/>
            <p:nvPr/>
          </p:nvSpPr>
          <p:spPr>
            <a:xfrm>
              <a:off x="7323835" y="1581403"/>
              <a:ext cx="24314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P(B </a:t>
              </a:r>
              <a:r>
                <a:rPr sz="1800" dirty="0">
                  <a:latin typeface="Calibri"/>
                  <a:cs typeface="Calibri"/>
                </a:rPr>
                <a:t>and A) = </a:t>
              </a:r>
              <a:r>
                <a:rPr sz="1800" spc="-5" dirty="0">
                  <a:latin typeface="Calibri"/>
                  <a:cs typeface="Calibri"/>
                </a:rPr>
                <a:t>P(B) </a:t>
              </a:r>
              <a:r>
                <a:rPr sz="1800" dirty="0">
                  <a:latin typeface="Calibri"/>
                  <a:cs typeface="Calibri"/>
                </a:rPr>
                <a:t>*</a:t>
              </a:r>
              <a:r>
                <a:rPr sz="1800" spc="-25" dirty="0">
                  <a:latin typeface="Calibri"/>
                  <a:cs typeface="Calibri"/>
                </a:rPr>
                <a:t> </a:t>
              </a:r>
              <a:r>
                <a:rPr sz="1800" spc="-5" dirty="0">
                  <a:latin typeface="Calibri"/>
                  <a:cs typeface="Calibri"/>
                </a:rPr>
                <a:t>P(A|B)</a:t>
              </a:r>
              <a:endParaRPr sz="1800">
                <a:latin typeface="Calibri"/>
                <a:cs typeface="Calibri"/>
              </a:endParaRPr>
            </a:p>
          </p:txBody>
        </p:sp>
        <p:sp>
          <p:nvSpPr>
            <p:cNvPr id="28" name="object 30"/>
            <p:cNvSpPr txBox="1"/>
            <p:nvPr/>
          </p:nvSpPr>
          <p:spPr>
            <a:xfrm>
              <a:off x="7223886" y="2858261"/>
              <a:ext cx="25253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P(B </a:t>
              </a:r>
              <a:r>
                <a:rPr sz="1800" dirty="0">
                  <a:latin typeface="Calibri"/>
                  <a:cs typeface="Calibri"/>
                </a:rPr>
                <a:t>and </a:t>
              </a:r>
              <a:r>
                <a:rPr sz="1800" spc="-25" dirty="0">
                  <a:latin typeface="Calibri"/>
                  <a:cs typeface="Calibri"/>
                </a:rPr>
                <a:t>A’) </a:t>
              </a:r>
              <a:r>
                <a:rPr sz="1800" dirty="0">
                  <a:latin typeface="Calibri"/>
                  <a:cs typeface="Calibri"/>
                </a:rPr>
                <a:t>= </a:t>
              </a:r>
              <a:r>
                <a:rPr sz="1800" spc="-5" dirty="0">
                  <a:latin typeface="Calibri"/>
                  <a:cs typeface="Calibri"/>
                </a:rPr>
                <a:t>P(B) </a:t>
              </a:r>
              <a:r>
                <a:rPr sz="1800" dirty="0">
                  <a:latin typeface="Calibri"/>
                  <a:cs typeface="Calibri"/>
                </a:rPr>
                <a:t>*</a:t>
              </a:r>
              <a:r>
                <a:rPr sz="1800" spc="10" dirty="0">
                  <a:latin typeface="Calibri"/>
                  <a:cs typeface="Calibri"/>
                </a:rPr>
                <a:t> </a:t>
              </a:r>
              <a:r>
                <a:rPr sz="1800" spc="-20" dirty="0">
                  <a:latin typeface="Calibri"/>
                  <a:cs typeface="Calibri"/>
                </a:rPr>
                <a:t>P(A’|B)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29" name="object 31"/>
            <p:cNvSpPr txBox="1"/>
            <p:nvPr/>
          </p:nvSpPr>
          <p:spPr>
            <a:xfrm>
              <a:off x="7124192" y="3620261"/>
              <a:ext cx="260032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P(B’ </a:t>
              </a:r>
              <a:r>
                <a:rPr sz="1800" dirty="0">
                  <a:latin typeface="Calibri"/>
                  <a:cs typeface="Calibri"/>
                </a:rPr>
                <a:t>and A) = </a:t>
              </a:r>
              <a:r>
                <a:rPr sz="1800" spc="-10" dirty="0">
                  <a:latin typeface="Calibri"/>
                  <a:cs typeface="Calibri"/>
                </a:rPr>
                <a:t>P(B’) </a:t>
              </a:r>
              <a:r>
                <a:rPr sz="1800" dirty="0">
                  <a:latin typeface="Calibri"/>
                  <a:cs typeface="Calibri"/>
                </a:rPr>
                <a:t>*</a:t>
              </a:r>
              <a:r>
                <a:rPr sz="1800" spc="-5" dirty="0">
                  <a:latin typeface="Calibri"/>
                  <a:cs typeface="Calibri"/>
                </a:rPr>
                <a:t> P(A|B’)</a:t>
              </a:r>
              <a:endParaRPr sz="1800">
                <a:latin typeface="Calibri"/>
                <a:cs typeface="Calibri"/>
              </a:endParaRPr>
            </a:p>
          </p:txBody>
        </p:sp>
        <p:sp>
          <p:nvSpPr>
            <p:cNvPr id="30" name="object 32"/>
            <p:cNvSpPr txBox="1"/>
            <p:nvPr/>
          </p:nvSpPr>
          <p:spPr>
            <a:xfrm>
              <a:off x="6999223" y="4871466"/>
              <a:ext cx="269557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P(B’ </a:t>
              </a:r>
              <a:r>
                <a:rPr sz="1800" dirty="0">
                  <a:latin typeface="Calibri"/>
                  <a:cs typeface="Calibri"/>
                </a:rPr>
                <a:t>and </a:t>
              </a:r>
              <a:r>
                <a:rPr sz="1800" spc="-25" dirty="0">
                  <a:latin typeface="Calibri"/>
                  <a:cs typeface="Calibri"/>
                </a:rPr>
                <a:t>A’) </a:t>
              </a:r>
              <a:r>
                <a:rPr sz="1800" dirty="0">
                  <a:latin typeface="Calibri"/>
                  <a:cs typeface="Calibri"/>
                </a:rPr>
                <a:t>= </a:t>
              </a:r>
              <a:r>
                <a:rPr sz="1800" spc="-5" dirty="0">
                  <a:latin typeface="Calibri"/>
                  <a:cs typeface="Calibri"/>
                </a:rPr>
                <a:t>P(B’) </a:t>
              </a:r>
              <a:r>
                <a:rPr sz="1800" dirty="0">
                  <a:latin typeface="Calibri"/>
                  <a:cs typeface="Calibri"/>
                </a:rPr>
                <a:t>*</a:t>
              </a:r>
              <a:r>
                <a:rPr sz="1800" spc="-10" dirty="0">
                  <a:latin typeface="Calibri"/>
                  <a:cs typeface="Calibri"/>
                </a:rPr>
                <a:t> </a:t>
              </a:r>
              <a:r>
                <a:rPr sz="1800" spc="-15" dirty="0">
                  <a:latin typeface="Calibri"/>
                  <a:cs typeface="Calibri"/>
                </a:rPr>
                <a:t>P(A’|B’)</a:t>
              </a:r>
              <a:endParaRPr sz="180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099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Probability </a:t>
            </a:r>
            <a:r>
              <a:rPr lang="en-US" dirty="0">
                <a:sym typeface="Wingdings" panose="05000000000000000000" pitchFamily="2" charset="2"/>
              </a:rPr>
              <a:t> Bayes Theorem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pc="-10" dirty="0">
                <a:cs typeface="Calibri"/>
              </a:rPr>
              <a:t>Note </a:t>
            </a:r>
            <a:r>
              <a:rPr lang="en-US" dirty="0">
                <a:cs typeface="Calibri"/>
              </a:rPr>
              <a:t>B’ means </a:t>
            </a:r>
            <a:r>
              <a:rPr lang="en-US" spc="-5" dirty="0">
                <a:cs typeface="Calibri"/>
              </a:rPr>
              <a:t>“not</a:t>
            </a:r>
            <a:r>
              <a:rPr lang="en-US" spc="-114" dirty="0">
                <a:cs typeface="Calibri"/>
              </a:rPr>
              <a:t> </a:t>
            </a:r>
            <a:r>
              <a:rPr lang="en-US" dirty="0">
                <a:cs typeface="Calibri"/>
              </a:rPr>
              <a:t>B”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36563" y="4636137"/>
            <a:ext cx="8870874" cy="894081"/>
            <a:chOff x="273126" y="4091194"/>
            <a:chExt cx="8870874" cy="894081"/>
          </a:xfrm>
        </p:grpSpPr>
        <p:sp>
          <p:nvSpPr>
            <p:cNvPr id="18" name="object 6"/>
            <p:cNvSpPr/>
            <p:nvPr/>
          </p:nvSpPr>
          <p:spPr>
            <a:xfrm>
              <a:off x="509003" y="4479306"/>
              <a:ext cx="701040" cy="282575"/>
            </a:xfrm>
            <a:custGeom>
              <a:avLst/>
              <a:gdLst/>
              <a:ahLst/>
              <a:cxnLst/>
              <a:rect l="l" t="t" r="r" b="b"/>
              <a:pathLst>
                <a:path w="701040" h="282575">
                  <a:moveTo>
                    <a:pt x="366648" y="2031"/>
                  </a:moveTo>
                  <a:lnTo>
                    <a:pt x="343738" y="2031"/>
                  </a:lnTo>
                  <a:lnTo>
                    <a:pt x="343738" y="279019"/>
                  </a:lnTo>
                  <a:lnTo>
                    <a:pt x="366648" y="279019"/>
                  </a:lnTo>
                  <a:lnTo>
                    <a:pt x="366648" y="2031"/>
                  </a:lnTo>
                  <a:close/>
                </a:path>
                <a:path w="701040" h="282575">
                  <a:moveTo>
                    <a:pt x="610755" y="0"/>
                  </a:moveTo>
                  <a:lnTo>
                    <a:pt x="606818" y="11430"/>
                  </a:lnTo>
                  <a:lnTo>
                    <a:pt x="623126" y="18504"/>
                  </a:lnTo>
                  <a:lnTo>
                    <a:pt x="637171" y="28305"/>
                  </a:lnTo>
                  <a:lnTo>
                    <a:pt x="665695" y="73852"/>
                  </a:lnTo>
                  <a:lnTo>
                    <a:pt x="673989" y="115623"/>
                  </a:lnTo>
                  <a:lnTo>
                    <a:pt x="675017" y="139700"/>
                  </a:lnTo>
                  <a:lnTo>
                    <a:pt x="673971" y="164580"/>
                  </a:lnTo>
                  <a:lnTo>
                    <a:pt x="665641" y="207529"/>
                  </a:lnTo>
                  <a:lnTo>
                    <a:pt x="637219" y="253777"/>
                  </a:lnTo>
                  <a:lnTo>
                    <a:pt x="607199" y="270763"/>
                  </a:lnTo>
                  <a:lnTo>
                    <a:pt x="610755" y="282320"/>
                  </a:lnTo>
                  <a:lnTo>
                    <a:pt x="649252" y="264239"/>
                  </a:lnTo>
                  <a:lnTo>
                    <a:pt x="677557" y="232918"/>
                  </a:lnTo>
                  <a:lnTo>
                    <a:pt x="694988" y="191071"/>
                  </a:lnTo>
                  <a:lnTo>
                    <a:pt x="700798" y="141224"/>
                  </a:lnTo>
                  <a:lnTo>
                    <a:pt x="699346" y="115339"/>
                  </a:lnTo>
                  <a:lnTo>
                    <a:pt x="687725" y="69429"/>
                  </a:lnTo>
                  <a:lnTo>
                    <a:pt x="664601" y="32093"/>
                  </a:lnTo>
                  <a:lnTo>
                    <a:pt x="631212" y="7379"/>
                  </a:lnTo>
                  <a:lnTo>
                    <a:pt x="610755" y="0"/>
                  </a:lnTo>
                  <a:close/>
                </a:path>
                <a:path w="701040" h="282575">
                  <a:moveTo>
                    <a:pt x="90042" y="0"/>
                  </a:moveTo>
                  <a:lnTo>
                    <a:pt x="51628" y="18081"/>
                  </a:lnTo>
                  <a:lnTo>
                    <a:pt x="23291" y="49402"/>
                  </a:lnTo>
                  <a:lnTo>
                    <a:pt x="5826" y="91408"/>
                  </a:lnTo>
                  <a:lnTo>
                    <a:pt x="0" y="141224"/>
                  </a:lnTo>
                  <a:lnTo>
                    <a:pt x="1452" y="167159"/>
                  </a:lnTo>
                  <a:lnTo>
                    <a:pt x="13067" y="212982"/>
                  </a:lnTo>
                  <a:lnTo>
                    <a:pt x="36105" y="250227"/>
                  </a:lnTo>
                  <a:lnTo>
                    <a:pt x="69514" y="274941"/>
                  </a:lnTo>
                  <a:lnTo>
                    <a:pt x="90042" y="282320"/>
                  </a:lnTo>
                  <a:lnTo>
                    <a:pt x="93611" y="270763"/>
                  </a:lnTo>
                  <a:lnTo>
                    <a:pt x="77528" y="263663"/>
                  </a:lnTo>
                  <a:lnTo>
                    <a:pt x="63647" y="253777"/>
                  </a:lnTo>
                  <a:lnTo>
                    <a:pt x="35169" y="207529"/>
                  </a:lnTo>
                  <a:lnTo>
                    <a:pt x="26801" y="164580"/>
                  </a:lnTo>
                  <a:lnTo>
                    <a:pt x="25755" y="139700"/>
                  </a:lnTo>
                  <a:lnTo>
                    <a:pt x="26801" y="115623"/>
                  </a:lnTo>
                  <a:lnTo>
                    <a:pt x="35169" y="73852"/>
                  </a:lnTo>
                  <a:lnTo>
                    <a:pt x="63761" y="28305"/>
                  </a:lnTo>
                  <a:lnTo>
                    <a:pt x="94068" y="11430"/>
                  </a:lnTo>
                  <a:lnTo>
                    <a:pt x="90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/>
            <p:cNvSpPr txBox="1"/>
            <p:nvPr/>
          </p:nvSpPr>
          <p:spPr>
            <a:xfrm>
              <a:off x="273126" y="4389899"/>
              <a:ext cx="12884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335280" algn="l"/>
                  <a:tab pos="1047115" algn="l"/>
                </a:tabLst>
              </a:pPr>
              <a:r>
                <a:rPr sz="2400" dirty="0">
                  <a:latin typeface="Cambria Math"/>
                  <a:cs typeface="Cambria Math"/>
                </a:rPr>
                <a:t>𝑃	𝐵 </a:t>
              </a:r>
              <a:r>
                <a:rPr sz="2400" spc="-245" dirty="0">
                  <a:latin typeface="Cambria Math"/>
                  <a:cs typeface="Cambria Math"/>
                </a:rPr>
                <a:t> </a:t>
              </a:r>
              <a:r>
                <a:rPr sz="2400" dirty="0">
                  <a:latin typeface="Cambria Math"/>
                  <a:cs typeface="Cambria Math"/>
                </a:rPr>
                <a:t>𝐴	=</a:t>
              </a:r>
              <a:endParaRPr sz="2400">
                <a:latin typeface="Cambria Math"/>
                <a:cs typeface="Cambria Math"/>
              </a:endParaRPr>
            </a:p>
          </p:txBody>
        </p:sp>
        <p:sp>
          <p:nvSpPr>
            <p:cNvPr id="20" name="object 8"/>
            <p:cNvSpPr/>
            <p:nvPr/>
          </p:nvSpPr>
          <p:spPr>
            <a:xfrm>
              <a:off x="1632838" y="4620404"/>
              <a:ext cx="1892935" cy="0"/>
            </a:xfrm>
            <a:custGeom>
              <a:avLst/>
              <a:gdLst/>
              <a:ahLst/>
              <a:cxnLst/>
              <a:rect l="l" t="t" r="r" b="b"/>
              <a:pathLst>
                <a:path w="1892935">
                  <a:moveTo>
                    <a:pt x="0" y="0"/>
                  </a:moveTo>
                  <a:lnTo>
                    <a:pt x="1892808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9"/>
            <p:cNvSpPr/>
            <p:nvPr/>
          </p:nvSpPr>
          <p:spPr>
            <a:xfrm>
              <a:off x="1854707" y="4249183"/>
              <a:ext cx="407034" cy="282575"/>
            </a:xfrm>
            <a:custGeom>
              <a:avLst/>
              <a:gdLst/>
              <a:ahLst/>
              <a:cxnLst/>
              <a:rect l="l" t="t" r="r" b="b"/>
              <a:pathLst>
                <a:path w="407035" h="282575">
                  <a:moveTo>
                    <a:pt x="316611" y="0"/>
                  </a:moveTo>
                  <a:lnTo>
                    <a:pt x="312674" y="11430"/>
                  </a:lnTo>
                  <a:lnTo>
                    <a:pt x="328981" y="18504"/>
                  </a:lnTo>
                  <a:lnTo>
                    <a:pt x="343026" y="28305"/>
                  </a:lnTo>
                  <a:lnTo>
                    <a:pt x="371550" y="73852"/>
                  </a:lnTo>
                  <a:lnTo>
                    <a:pt x="379845" y="115623"/>
                  </a:lnTo>
                  <a:lnTo>
                    <a:pt x="380873" y="139700"/>
                  </a:lnTo>
                  <a:lnTo>
                    <a:pt x="379827" y="164580"/>
                  </a:lnTo>
                  <a:lnTo>
                    <a:pt x="371496" y="207529"/>
                  </a:lnTo>
                  <a:lnTo>
                    <a:pt x="343074" y="253777"/>
                  </a:lnTo>
                  <a:lnTo>
                    <a:pt x="313055" y="270763"/>
                  </a:lnTo>
                  <a:lnTo>
                    <a:pt x="316611" y="282320"/>
                  </a:lnTo>
                  <a:lnTo>
                    <a:pt x="355107" y="264239"/>
                  </a:lnTo>
                  <a:lnTo>
                    <a:pt x="383413" y="232918"/>
                  </a:lnTo>
                  <a:lnTo>
                    <a:pt x="400843" y="191071"/>
                  </a:lnTo>
                  <a:lnTo>
                    <a:pt x="406654" y="141224"/>
                  </a:lnTo>
                  <a:lnTo>
                    <a:pt x="405201" y="115339"/>
                  </a:lnTo>
                  <a:lnTo>
                    <a:pt x="393580" y="69429"/>
                  </a:lnTo>
                  <a:lnTo>
                    <a:pt x="370457" y="32093"/>
                  </a:lnTo>
                  <a:lnTo>
                    <a:pt x="337067" y="7379"/>
                  </a:lnTo>
                  <a:lnTo>
                    <a:pt x="316611" y="0"/>
                  </a:lnTo>
                  <a:close/>
                </a:path>
                <a:path w="407035" h="282575">
                  <a:moveTo>
                    <a:pt x="90043" y="0"/>
                  </a:moveTo>
                  <a:lnTo>
                    <a:pt x="51641" y="18081"/>
                  </a:lnTo>
                  <a:lnTo>
                    <a:pt x="23240" y="49403"/>
                  </a:lnTo>
                  <a:lnTo>
                    <a:pt x="5810" y="91408"/>
                  </a:lnTo>
                  <a:lnTo>
                    <a:pt x="0" y="141224"/>
                  </a:lnTo>
                  <a:lnTo>
                    <a:pt x="1452" y="167159"/>
                  </a:lnTo>
                  <a:lnTo>
                    <a:pt x="13073" y="212982"/>
                  </a:lnTo>
                  <a:lnTo>
                    <a:pt x="36125" y="250227"/>
                  </a:lnTo>
                  <a:lnTo>
                    <a:pt x="69514" y="274941"/>
                  </a:lnTo>
                  <a:lnTo>
                    <a:pt x="90043" y="282320"/>
                  </a:lnTo>
                  <a:lnTo>
                    <a:pt x="93599" y="270763"/>
                  </a:lnTo>
                  <a:lnTo>
                    <a:pt x="77531" y="263663"/>
                  </a:lnTo>
                  <a:lnTo>
                    <a:pt x="63642" y="253777"/>
                  </a:lnTo>
                  <a:lnTo>
                    <a:pt x="35210" y="207529"/>
                  </a:lnTo>
                  <a:lnTo>
                    <a:pt x="26828" y="164580"/>
                  </a:lnTo>
                  <a:lnTo>
                    <a:pt x="25781" y="139700"/>
                  </a:lnTo>
                  <a:lnTo>
                    <a:pt x="26828" y="115623"/>
                  </a:lnTo>
                  <a:lnTo>
                    <a:pt x="35210" y="73852"/>
                  </a:lnTo>
                  <a:lnTo>
                    <a:pt x="63753" y="28305"/>
                  </a:lnTo>
                  <a:lnTo>
                    <a:pt x="94106" y="11430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0"/>
            <p:cNvSpPr txBox="1"/>
            <p:nvPr/>
          </p:nvSpPr>
          <p:spPr>
            <a:xfrm>
              <a:off x="1620393" y="4159774"/>
              <a:ext cx="1917064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334010" algn="l"/>
                  <a:tab pos="736600" algn="l"/>
                </a:tabLst>
              </a:pPr>
              <a:r>
                <a:rPr sz="2400" dirty="0">
                  <a:latin typeface="Cambria Math"/>
                  <a:cs typeface="Cambria Math"/>
                </a:rPr>
                <a:t>𝑃	𝐵	∗</a:t>
              </a:r>
              <a:r>
                <a:rPr sz="2400" spc="-55" dirty="0">
                  <a:latin typeface="Cambria Math"/>
                  <a:cs typeface="Cambria Math"/>
                </a:rPr>
                <a:t> </a:t>
              </a:r>
              <a:r>
                <a:rPr sz="2400" spc="20" dirty="0">
                  <a:latin typeface="Cambria Math"/>
                  <a:cs typeface="Cambria Math"/>
                </a:rPr>
                <a:t>𝑃(𝐴|𝐵)</a:t>
              </a:r>
              <a:endParaRPr sz="2400">
                <a:latin typeface="Cambria Math"/>
                <a:cs typeface="Cambria Math"/>
              </a:endParaRPr>
            </a:p>
          </p:txBody>
        </p:sp>
        <p:sp>
          <p:nvSpPr>
            <p:cNvPr id="23" name="object 11"/>
            <p:cNvSpPr txBox="1"/>
            <p:nvPr/>
          </p:nvSpPr>
          <p:spPr>
            <a:xfrm>
              <a:off x="2242438" y="4594115"/>
              <a:ext cx="6718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Cambria Math"/>
                  <a:cs typeface="Cambria Math"/>
                </a:rPr>
                <a:t>𝑃</a:t>
              </a:r>
              <a:r>
                <a:rPr sz="2400" spc="-5" dirty="0">
                  <a:latin typeface="Cambria Math"/>
                  <a:cs typeface="Cambria Math"/>
                </a:rPr>
                <a:t>(</a:t>
              </a:r>
              <a:r>
                <a:rPr sz="2400" spc="25" dirty="0">
                  <a:latin typeface="Cambria Math"/>
                  <a:cs typeface="Cambria Math"/>
                </a:rPr>
                <a:t>𝐴</a:t>
              </a:r>
              <a:r>
                <a:rPr sz="2400" dirty="0">
                  <a:latin typeface="Cambria Math"/>
                  <a:cs typeface="Cambria Math"/>
                </a:rPr>
                <a:t>)</a:t>
              </a:r>
              <a:endParaRPr sz="2400">
                <a:latin typeface="Cambria Math"/>
                <a:cs typeface="Cambria Math"/>
              </a:endParaRPr>
            </a:p>
          </p:txBody>
        </p:sp>
        <p:sp>
          <p:nvSpPr>
            <p:cNvPr id="24" name="object 12"/>
            <p:cNvSpPr txBox="1"/>
            <p:nvPr/>
          </p:nvSpPr>
          <p:spPr>
            <a:xfrm>
              <a:off x="3597274" y="4389899"/>
              <a:ext cx="25336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Cambria Math"/>
                  <a:cs typeface="Cambria Math"/>
                </a:rPr>
                <a:t>=</a:t>
              </a:r>
              <a:endParaRPr sz="2400">
                <a:latin typeface="Cambria Math"/>
                <a:cs typeface="Cambria Math"/>
              </a:endParaRPr>
            </a:p>
          </p:txBody>
        </p:sp>
        <p:sp>
          <p:nvSpPr>
            <p:cNvPr id="25" name="object 13"/>
            <p:cNvSpPr/>
            <p:nvPr/>
          </p:nvSpPr>
          <p:spPr>
            <a:xfrm>
              <a:off x="3921886" y="4620404"/>
              <a:ext cx="5209540" cy="0"/>
            </a:xfrm>
            <a:custGeom>
              <a:avLst/>
              <a:gdLst/>
              <a:ahLst/>
              <a:cxnLst/>
              <a:rect l="l" t="t" r="r" b="b"/>
              <a:pathLst>
                <a:path w="5209540">
                  <a:moveTo>
                    <a:pt x="0" y="0"/>
                  </a:moveTo>
                  <a:lnTo>
                    <a:pt x="5209032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4"/>
            <p:cNvSpPr/>
            <p:nvPr/>
          </p:nvSpPr>
          <p:spPr>
            <a:xfrm>
              <a:off x="5801867" y="4249183"/>
              <a:ext cx="701040" cy="282575"/>
            </a:xfrm>
            <a:custGeom>
              <a:avLst/>
              <a:gdLst/>
              <a:ahLst/>
              <a:cxnLst/>
              <a:rect l="l" t="t" r="r" b="b"/>
              <a:pathLst>
                <a:path w="701040" h="282575">
                  <a:moveTo>
                    <a:pt x="357504" y="2031"/>
                  </a:moveTo>
                  <a:lnTo>
                    <a:pt x="334517" y="2031"/>
                  </a:lnTo>
                  <a:lnTo>
                    <a:pt x="334517" y="279019"/>
                  </a:lnTo>
                  <a:lnTo>
                    <a:pt x="357504" y="279019"/>
                  </a:lnTo>
                  <a:lnTo>
                    <a:pt x="357504" y="2031"/>
                  </a:lnTo>
                  <a:close/>
                </a:path>
                <a:path w="701040" h="282575">
                  <a:moveTo>
                    <a:pt x="90042" y="0"/>
                  </a:moveTo>
                  <a:lnTo>
                    <a:pt x="51641" y="18081"/>
                  </a:lnTo>
                  <a:lnTo>
                    <a:pt x="23240" y="49403"/>
                  </a:lnTo>
                  <a:lnTo>
                    <a:pt x="5810" y="91408"/>
                  </a:lnTo>
                  <a:lnTo>
                    <a:pt x="0" y="141224"/>
                  </a:lnTo>
                  <a:lnTo>
                    <a:pt x="1452" y="167159"/>
                  </a:lnTo>
                  <a:lnTo>
                    <a:pt x="13073" y="212982"/>
                  </a:lnTo>
                  <a:lnTo>
                    <a:pt x="36125" y="250227"/>
                  </a:lnTo>
                  <a:lnTo>
                    <a:pt x="69514" y="274941"/>
                  </a:lnTo>
                  <a:lnTo>
                    <a:pt x="90042" y="282320"/>
                  </a:lnTo>
                  <a:lnTo>
                    <a:pt x="93599" y="270763"/>
                  </a:lnTo>
                  <a:lnTo>
                    <a:pt x="77531" y="263663"/>
                  </a:lnTo>
                  <a:lnTo>
                    <a:pt x="63642" y="253777"/>
                  </a:lnTo>
                  <a:lnTo>
                    <a:pt x="35210" y="207529"/>
                  </a:lnTo>
                  <a:lnTo>
                    <a:pt x="26828" y="164580"/>
                  </a:lnTo>
                  <a:lnTo>
                    <a:pt x="25780" y="139700"/>
                  </a:lnTo>
                  <a:lnTo>
                    <a:pt x="26828" y="115623"/>
                  </a:lnTo>
                  <a:lnTo>
                    <a:pt x="35210" y="73852"/>
                  </a:lnTo>
                  <a:lnTo>
                    <a:pt x="63753" y="28305"/>
                  </a:lnTo>
                  <a:lnTo>
                    <a:pt x="94106" y="11430"/>
                  </a:lnTo>
                  <a:lnTo>
                    <a:pt x="90042" y="0"/>
                  </a:lnTo>
                  <a:close/>
                </a:path>
                <a:path w="701040" h="282575">
                  <a:moveTo>
                    <a:pt x="610743" y="0"/>
                  </a:moveTo>
                  <a:lnTo>
                    <a:pt x="606805" y="11430"/>
                  </a:lnTo>
                  <a:lnTo>
                    <a:pt x="623113" y="18504"/>
                  </a:lnTo>
                  <a:lnTo>
                    <a:pt x="637158" y="28305"/>
                  </a:lnTo>
                  <a:lnTo>
                    <a:pt x="665682" y="73852"/>
                  </a:lnTo>
                  <a:lnTo>
                    <a:pt x="673977" y="115623"/>
                  </a:lnTo>
                  <a:lnTo>
                    <a:pt x="675004" y="139700"/>
                  </a:lnTo>
                  <a:lnTo>
                    <a:pt x="673959" y="164580"/>
                  </a:lnTo>
                  <a:lnTo>
                    <a:pt x="665628" y="207529"/>
                  </a:lnTo>
                  <a:lnTo>
                    <a:pt x="637206" y="253777"/>
                  </a:lnTo>
                  <a:lnTo>
                    <a:pt x="607186" y="270763"/>
                  </a:lnTo>
                  <a:lnTo>
                    <a:pt x="610743" y="282320"/>
                  </a:lnTo>
                  <a:lnTo>
                    <a:pt x="649239" y="264239"/>
                  </a:lnTo>
                  <a:lnTo>
                    <a:pt x="677545" y="232918"/>
                  </a:lnTo>
                  <a:lnTo>
                    <a:pt x="694975" y="191071"/>
                  </a:lnTo>
                  <a:lnTo>
                    <a:pt x="700785" y="141224"/>
                  </a:lnTo>
                  <a:lnTo>
                    <a:pt x="699333" y="115339"/>
                  </a:lnTo>
                  <a:lnTo>
                    <a:pt x="687712" y="69429"/>
                  </a:lnTo>
                  <a:lnTo>
                    <a:pt x="664589" y="32093"/>
                  </a:lnTo>
                  <a:lnTo>
                    <a:pt x="631199" y="7379"/>
                  </a:lnTo>
                  <a:lnTo>
                    <a:pt x="6107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5"/>
            <p:cNvSpPr/>
            <p:nvPr/>
          </p:nvSpPr>
          <p:spPr>
            <a:xfrm>
              <a:off x="4143755" y="4683523"/>
              <a:ext cx="701040" cy="282575"/>
            </a:xfrm>
            <a:custGeom>
              <a:avLst/>
              <a:gdLst/>
              <a:ahLst/>
              <a:cxnLst/>
              <a:rect l="l" t="t" r="r" b="b"/>
              <a:pathLst>
                <a:path w="701039" h="282575">
                  <a:moveTo>
                    <a:pt x="355980" y="2032"/>
                  </a:moveTo>
                  <a:lnTo>
                    <a:pt x="332993" y="2032"/>
                  </a:lnTo>
                  <a:lnTo>
                    <a:pt x="332993" y="279019"/>
                  </a:lnTo>
                  <a:lnTo>
                    <a:pt x="355980" y="279019"/>
                  </a:lnTo>
                  <a:lnTo>
                    <a:pt x="355980" y="2032"/>
                  </a:lnTo>
                  <a:close/>
                </a:path>
                <a:path w="701039" h="282575">
                  <a:moveTo>
                    <a:pt x="610742" y="0"/>
                  </a:moveTo>
                  <a:lnTo>
                    <a:pt x="606805" y="11430"/>
                  </a:lnTo>
                  <a:lnTo>
                    <a:pt x="623113" y="18504"/>
                  </a:lnTo>
                  <a:lnTo>
                    <a:pt x="637159" y="28305"/>
                  </a:lnTo>
                  <a:lnTo>
                    <a:pt x="665682" y="73852"/>
                  </a:lnTo>
                  <a:lnTo>
                    <a:pt x="673977" y="115623"/>
                  </a:lnTo>
                  <a:lnTo>
                    <a:pt x="675004" y="139700"/>
                  </a:lnTo>
                  <a:lnTo>
                    <a:pt x="673959" y="164580"/>
                  </a:lnTo>
                  <a:lnTo>
                    <a:pt x="665628" y="207529"/>
                  </a:lnTo>
                  <a:lnTo>
                    <a:pt x="637206" y="253777"/>
                  </a:lnTo>
                  <a:lnTo>
                    <a:pt x="607187" y="270764"/>
                  </a:lnTo>
                  <a:lnTo>
                    <a:pt x="610742" y="282321"/>
                  </a:lnTo>
                  <a:lnTo>
                    <a:pt x="649239" y="264239"/>
                  </a:lnTo>
                  <a:lnTo>
                    <a:pt x="677544" y="232918"/>
                  </a:lnTo>
                  <a:lnTo>
                    <a:pt x="694975" y="191071"/>
                  </a:lnTo>
                  <a:lnTo>
                    <a:pt x="700786" y="141224"/>
                  </a:lnTo>
                  <a:lnTo>
                    <a:pt x="699333" y="115339"/>
                  </a:lnTo>
                  <a:lnTo>
                    <a:pt x="687712" y="69429"/>
                  </a:lnTo>
                  <a:lnTo>
                    <a:pt x="664589" y="32093"/>
                  </a:lnTo>
                  <a:lnTo>
                    <a:pt x="631199" y="7379"/>
                  </a:lnTo>
                  <a:lnTo>
                    <a:pt x="610742" y="0"/>
                  </a:lnTo>
                  <a:close/>
                </a:path>
                <a:path w="701039" h="282575">
                  <a:moveTo>
                    <a:pt x="90042" y="0"/>
                  </a:moveTo>
                  <a:lnTo>
                    <a:pt x="51641" y="18081"/>
                  </a:lnTo>
                  <a:lnTo>
                    <a:pt x="23240" y="49403"/>
                  </a:lnTo>
                  <a:lnTo>
                    <a:pt x="5810" y="91408"/>
                  </a:lnTo>
                  <a:lnTo>
                    <a:pt x="0" y="141224"/>
                  </a:lnTo>
                  <a:lnTo>
                    <a:pt x="1452" y="167159"/>
                  </a:lnTo>
                  <a:lnTo>
                    <a:pt x="13073" y="212982"/>
                  </a:lnTo>
                  <a:lnTo>
                    <a:pt x="36125" y="250227"/>
                  </a:lnTo>
                  <a:lnTo>
                    <a:pt x="69514" y="274941"/>
                  </a:lnTo>
                  <a:lnTo>
                    <a:pt x="90042" y="282321"/>
                  </a:lnTo>
                  <a:lnTo>
                    <a:pt x="93599" y="270764"/>
                  </a:lnTo>
                  <a:lnTo>
                    <a:pt x="77531" y="263663"/>
                  </a:lnTo>
                  <a:lnTo>
                    <a:pt x="63642" y="253777"/>
                  </a:lnTo>
                  <a:lnTo>
                    <a:pt x="35210" y="207529"/>
                  </a:lnTo>
                  <a:lnTo>
                    <a:pt x="26828" y="164580"/>
                  </a:lnTo>
                  <a:lnTo>
                    <a:pt x="25780" y="139700"/>
                  </a:lnTo>
                  <a:lnTo>
                    <a:pt x="26828" y="115623"/>
                  </a:lnTo>
                  <a:lnTo>
                    <a:pt x="35210" y="73852"/>
                  </a:lnTo>
                  <a:lnTo>
                    <a:pt x="63753" y="28305"/>
                  </a:lnTo>
                  <a:lnTo>
                    <a:pt x="94106" y="11430"/>
                  </a:lnTo>
                  <a:lnTo>
                    <a:pt x="90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6"/>
            <p:cNvSpPr txBox="1"/>
            <p:nvPr/>
          </p:nvSpPr>
          <p:spPr>
            <a:xfrm>
              <a:off x="3909694" y="4594115"/>
              <a:ext cx="8413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334010" algn="l"/>
                </a:tabLst>
              </a:pPr>
              <a:r>
                <a:rPr sz="2400" dirty="0">
                  <a:latin typeface="Cambria Math"/>
                  <a:cs typeface="Cambria Math"/>
                </a:rPr>
                <a:t>𝑃	𝐴</a:t>
              </a:r>
              <a:r>
                <a:rPr sz="2400" spc="175" dirty="0">
                  <a:latin typeface="Cambria Math"/>
                  <a:cs typeface="Cambria Math"/>
                </a:rPr>
                <a:t> </a:t>
              </a:r>
              <a:r>
                <a:rPr sz="2400" dirty="0">
                  <a:latin typeface="Cambria Math"/>
                  <a:cs typeface="Cambria Math"/>
                </a:rPr>
                <a:t>𝐵</a:t>
              </a:r>
              <a:endParaRPr sz="2400">
                <a:latin typeface="Cambria Math"/>
                <a:cs typeface="Cambria Math"/>
              </a:endParaRPr>
            </a:p>
          </p:txBody>
        </p:sp>
        <p:sp>
          <p:nvSpPr>
            <p:cNvPr id="29" name="object 17"/>
            <p:cNvSpPr/>
            <p:nvPr/>
          </p:nvSpPr>
          <p:spPr>
            <a:xfrm>
              <a:off x="5378196" y="4683523"/>
              <a:ext cx="407034" cy="282575"/>
            </a:xfrm>
            <a:custGeom>
              <a:avLst/>
              <a:gdLst/>
              <a:ahLst/>
              <a:cxnLst/>
              <a:rect l="l" t="t" r="r" b="b"/>
              <a:pathLst>
                <a:path w="407035" h="282575">
                  <a:moveTo>
                    <a:pt x="316611" y="0"/>
                  </a:moveTo>
                  <a:lnTo>
                    <a:pt x="312674" y="11430"/>
                  </a:lnTo>
                  <a:lnTo>
                    <a:pt x="328981" y="18504"/>
                  </a:lnTo>
                  <a:lnTo>
                    <a:pt x="343026" y="28305"/>
                  </a:lnTo>
                  <a:lnTo>
                    <a:pt x="371550" y="73852"/>
                  </a:lnTo>
                  <a:lnTo>
                    <a:pt x="379845" y="115623"/>
                  </a:lnTo>
                  <a:lnTo>
                    <a:pt x="380873" y="139700"/>
                  </a:lnTo>
                  <a:lnTo>
                    <a:pt x="379827" y="164580"/>
                  </a:lnTo>
                  <a:lnTo>
                    <a:pt x="371496" y="207529"/>
                  </a:lnTo>
                  <a:lnTo>
                    <a:pt x="343074" y="253777"/>
                  </a:lnTo>
                  <a:lnTo>
                    <a:pt x="313054" y="270764"/>
                  </a:lnTo>
                  <a:lnTo>
                    <a:pt x="316611" y="282321"/>
                  </a:lnTo>
                  <a:lnTo>
                    <a:pt x="355107" y="264239"/>
                  </a:lnTo>
                  <a:lnTo>
                    <a:pt x="383413" y="232918"/>
                  </a:lnTo>
                  <a:lnTo>
                    <a:pt x="400843" y="191071"/>
                  </a:lnTo>
                  <a:lnTo>
                    <a:pt x="406653" y="141224"/>
                  </a:lnTo>
                  <a:lnTo>
                    <a:pt x="405201" y="115339"/>
                  </a:lnTo>
                  <a:lnTo>
                    <a:pt x="393580" y="69429"/>
                  </a:lnTo>
                  <a:lnTo>
                    <a:pt x="370457" y="32093"/>
                  </a:lnTo>
                  <a:lnTo>
                    <a:pt x="337067" y="7379"/>
                  </a:lnTo>
                  <a:lnTo>
                    <a:pt x="316611" y="0"/>
                  </a:lnTo>
                  <a:close/>
                </a:path>
                <a:path w="407035" h="282575">
                  <a:moveTo>
                    <a:pt x="90042" y="0"/>
                  </a:moveTo>
                  <a:lnTo>
                    <a:pt x="51641" y="18081"/>
                  </a:lnTo>
                  <a:lnTo>
                    <a:pt x="23240" y="49403"/>
                  </a:lnTo>
                  <a:lnTo>
                    <a:pt x="5810" y="91408"/>
                  </a:lnTo>
                  <a:lnTo>
                    <a:pt x="0" y="141224"/>
                  </a:lnTo>
                  <a:lnTo>
                    <a:pt x="1452" y="167159"/>
                  </a:lnTo>
                  <a:lnTo>
                    <a:pt x="13073" y="212982"/>
                  </a:lnTo>
                  <a:lnTo>
                    <a:pt x="36125" y="250227"/>
                  </a:lnTo>
                  <a:lnTo>
                    <a:pt x="69514" y="274941"/>
                  </a:lnTo>
                  <a:lnTo>
                    <a:pt x="90042" y="282321"/>
                  </a:lnTo>
                  <a:lnTo>
                    <a:pt x="93599" y="270764"/>
                  </a:lnTo>
                  <a:lnTo>
                    <a:pt x="77531" y="263663"/>
                  </a:lnTo>
                  <a:lnTo>
                    <a:pt x="63642" y="253777"/>
                  </a:lnTo>
                  <a:lnTo>
                    <a:pt x="35210" y="207529"/>
                  </a:lnTo>
                  <a:lnTo>
                    <a:pt x="26828" y="164580"/>
                  </a:lnTo>
                  <a:lnTo>
                    <a:pt x="25780" y="139700"/>
                  </a:lnTo>
                  <a:lnTo>
                    <a:pt x="26828" y="115623"/>
                  </a:lnTo>
                  <a:lnTo>
                    <a:pt x="35210" y="73852"/>
                  </a:lnTo>
                  <a:lnTo>
                    <a:pt x="63754" y="28305"/>
                  </a:lnTo>
                  <a:lnTo>
                    <a:pt x="94107" y="11430"/>
                  </a:lnTo>
                  <a:lnTo>
                    <a:pt x="90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/>
            <p:cNvSpPr/>
            <p:nvPr/>
          </p:nvSpPr>
          <p:spPr>
            <a:xfrm>
              <a:off x="6397752" y="4683523"/>
              <a:ext cx="1233170" cy="282575"/>
            </a:xfrm>
            <a:custGeom>
              <a:avLst/>
              <a:gdLst/>
              <a:ahLst/>
              <a:cxnLst/>
              <a:rect l="l" t="t" r="r" b="b"/>
              <a:pathLst>
                <a:path w="1233170" h="282575">
                  <a:moveTo>
                    <a:pt x="355980" y="2032"/>
                  </a:moveTo>
                  <a:lnTo>
                    <a:pt x="332994" y="2032"/>
                  </a:lnTo>
                  <a:lnTo>
                    <a:pt x="332994" y="279019"/>
                  </a:lnTo>
                  <a:lnTo>
                    <a:pt x="355980" y="279019"/>
                  </a:lnTo>
                  <a:lnTo>
                    <a:pt x="355980" y="2032"/>
                  </a:lnTo>
                  <a:close/>
                </a:path>
                <a:path w="1233170" h="282575">
                  <a:moveTo>
                    <a:pt x="1142619" y="0"/>
                  </a:moveTo>
                  <a:lnTo>
                    <a:pt x="1138682" y="11430"/>
                  </a:lnTo>
                  <a:lnTo>
                    <a:pt x="1154989" y="18504"/>
                  </a:lnTo>
                  <a:lnTo>
                    <a:pt x="1169034" y="28305"/>
                  </a:lnTo>
                  <a:lnTo>
                    <a:pt x="1197558" y="73852"/>
                  </a:lnTo>
                  <a:lnTo>
                    <a:pt x="1205853" y="115623"/>
                  </a:lnTo>
                  <a:lnTo>
                    <a:pt x="1206880" y="139700"/>
                  </a:lnTo>
                  <a:lnTo>
                    <a:pt x="1205835" y="164580"/>
                  </a:lnTo>
                  <a:lnTo>
                    <a:pt x="1197504" y="207529"/>
                  </a:lnTo>
                  <a:lnTo>
                    <a:pt x="1169082" y="253777"/>
                  </a:lnTo>
                  <a:lnTo>
                    <a:pt x="1139063" y="270764"/>
                  </a:lnTo>
                  <a:lnTo>
                    <a:pt x="1142619" y="282321"/>
                  </a:lnTo>
                  <a:lnTo>
                    <a:pt x="1181115" y="264239"/>
                  </a:lnTo>
                  <a:lnTo>
                    <a:pt x="1209421" y="232918"/>
                  </a:lnTo>
                  <a:lnTo>
                    <a:pt x="1226851" y="191071"/>
                  </a:lnTo>
                  <a:lnTo>
                    <a:pt x="1232662" y="141224"/>
                  </a:lnTo>
                  <a:lnTo>
                    <a:pt x="1231209" y="115339"/>
                  </a:lnTo>
                  <a:lnTo>
                    <a:pt x="1219588" y="69429"/>
                  </a:lnTo>
                  <a:lnTo>
                    <a:pt x="1196465" y="32093"/>
                  </a:lnTo>
                  <a:lnTo>
                    <a:pt x="1163075" y="7379"/>
                  </a:lnTo>
                  <a:lnTo>
                    <a:pt x="1142619" y="0"/>
                  </a:lnTo>
                  <a:close/>
                </a:path>
                <a:path w="1233170" h="282575">
                  <a:moveTo>
                    <a:pt x="90043" y="0"/>
                  </a:moveTo>
                  <a:lnTo>
                    <a:pt x="51641" y="18081"/>
                  </a:lnTo>
                  <a:lnTo>
                    <a:pt x="23241" y="49403"/>
                  </a:lnTo>
                  <a:lnTo>
                    <a:pt x="5810" y="91408"/>
                  </a:lnTo>
                  <a:lnTo>
                    <a:pt x="0" y="141224"/>
                  </a:lnTo>
                  <a:lnTo>
                    <a:pt x="1452" y="167159"/>
                  </a:lnTo>
                  <a:lnTo>
                    <a:pt x="13073" y="212982"/>
                  </a:lnTo>
                  <a:lnTo>
                    <a:pt x="36125" y="250227"/>
                  </a:lnTo>
                  <a:lnTo>
                    <a:pt x="69514" y="274941"/>
                  </a:lnTo>
                  <a:lnTo>
                    <a:pt x="90043" y="282321"/>
                  </a:lnTo>
                  <a:lnTo>
                    <a:pt x="93599" y="270764"/>
                  </a:lnTo>
                  <a:lnTo>
                    <a:pt x="77531" y="263663"/>
                  </a:lnTo>
                  <a:lnTo>
                    <a:pt x="63642" y="253777"/>
                  </a:lnTo>
                  <a:lnTo>
                    <a:pt x="35210" y="207529"/>
                  </a:lnTo>
                  <a:lnTo>
                    <a:pt x="26828" y="164580"/>
                  </a:lnTo>
                  <a:lnTo>
                    <a:pt x="25780" y="139700"/>
                  </a:lnTo>
                  <a:lnTo>
                    <a:pt x="26828" y="115623"/>
                  </a:lnTo>
                  <a:lnTo>
                    <a:pt x="35210" y="73852"/>
                  </a:lnTo>
                  <a:lnTo>
                    <a:pt x="63754" y="28305"/>
                  </a:lnTo>
                  <a:lnTo>
                    <a:pt x="94107" y="11430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9"/>
            <p:cNvSpPr txBox="1"/>
            <p:nvPr/>
          </p:nvSpPr>
          <p:spPr>
            <a:xfrm>
              <a:off x="4927980" y="4091194"/>
              <a:ext cx="2609850" cy="894080"/>
            </a:xfrm>
            <a:prstGeom prst="rect">
              <a:avLst/>
            </a:prstGeom>
          </p:spPr>
          <p:txBody>
            <a:bodyPr vert="horz" wrap="square" lIns="0" tIns="81280" rIns="0" bIns="0" rtlCol="0">
              <a:spAutoFit/>
            </a:bodyPr>
            <a:lstStyle/>
            <a:p>
              <a:pPr marL="652145">
                <a:lnSpc>
                  <a:spcPct val="100000"/>
                </a:lnSpc>
                <a:spcBef>
                  <a:spcPts val="640"/>
                </a:spcBef>
                <a:tabLst>
                  <a:tab pos="974090" algn="l"/>
                  <a:tab pos="1670685" algn="l"/>
                </a:tabLst>
              </a:pPr>
              <a:r>
                <a:rPr sz="2400" dirty="0">
                  <a:latin typeface="Cambria Math"/>
                  <a:cs typeface="Cambria Math"/>
                </a:rPr>
                <a:t>𝑃	𝐴</a:t>
              </a:r>
              <a:r>
                <a:rPr sz="2400" spc="265" dirty="0">
                  <a:latin typeface="Cambria Math"/>
                  <a:cs typeface="Cambria Math"/>
                </a:rPr>
                <a:t> </a:t>
              </a:r>
              <a:r>
                <a:rPr sz="2400" dirty="0">
                  <a:latin typeface="Cambria Math"/>
                  <a:cs typeface="Cambria Math"/>
                </a:rPr>
                <a:t>𝐵	∗</a:t>
              </a:r>
              <a:r>
                <a:rPr sz="2400" spc="-40" dirty="0">
                  <a:latin typeface="Cambria Math"/>
                  <a:cs typeface="Cambria Math"/>
                </a:rPr>
                <a:t> </a:t>
              </a:r>
              <a:r>
                <a:rPr sz="2400" spc="25" dirty="0">
                  <a:latin typeface="Cambria Math"/>
                  <a:cs typeface="Cambria Math"/>
                </a:rPr>
                <a:t>𝑃(𝐵)</a:t>
              </a:r>
              <a:endParaRPr sz="2400" dirty="0">
                <a:latin typeface="Cambria Math"/>
                <a:cs typeface="Cambria Math"/>
              </a:endParaRPr>
            </a:p>
            <a:p>
              <a:pPr marL="12700">
                <a:lnSpc>
                  <a:spcPct val="100000"/>
                </a:lnSpc>
                <a:spcBef>
                  <a:spcPts val="540"/>
                </a:spcBef>
                <a:tabLst>
                  <a:tab pos="550545" algn="l"/>
                  <a:tab pos="952500" algn="l"/>
                  <a:tab pos="1570355" algn="l"/>
                </a:tabLst>
              </a:pPr>
              <a:r>
                <a:rPr sz="2400" dirty="0">
                  <a:latin typeface="Cambria Math"/>
                  <a:cs typeface="Cambria Math"/>
                </a:rPr>
                <a:t>∗ 𝑃	𝐵	+</a:t>
              </a:r>
              <a:r>
                <a:rPr sz="2400" spc="-5" dirty="0">
                  <a:latin typeface="Cambria Math"/>
                  <a:cs typeface="Cambria Math"/>
                </a:rPr>
                <a:t> </a:t>
              </a:r>
              <a:r>
                <a:rPr sz="2400" dirty="0">
                  <a:latin typeface="Cambria Math"/>
                  <a:cs typeface="Cambria Math"/>
                </a:rPr>
                <a:t>𝑃	𝐴 𝑛𝑜𝑡</a:t>
              </a:r>
              <a:r>
                <a:rPr sz="2400" spc="-305" dirty="0">
                  <a:latin typeface="Cambria Math"/>
                  <a:cs typeface="Cambria Math"/>
                </a:rPr>
                <a:t> </a:t>
              </a:r>
              <a:r>
                <a:rPr sz="2400" dirty="0">
                  <a:latin typeface="Cambria Math"/>
                  <a:cs typeface="Cambria Math"/>
                </a:rPr>
                <a:t>𝐵</a:t>
              </a:r>
            </a:p>
          </p:txBody>
        </p:sp>
        <p:sp>
          <p:nvSpPr>
            <p:cNvPr id="32" name="object 20"/>
            <p:cNvSpPr txBox="1"/>
            <p:nvPr/>
          </p:nvSpPr>
          <p:spPr>
            <a:xfrm>
              <a:off x="7712710" y="4594115"/>
              <a:ext cx="143129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Cambria Math"/>
                  <a:cs typeface="Cambria Math"/>
                </a:rPr>
                <a:t>∗ </a:t>
              </a:r>
              <a:r>
                <a:rPr sz="2400" spc="10" dirty="0">
                  <a:latin typeface="Cambria Math"/>
                  <a:cs typeface="Cambria Math"/>
                </a:rPr>
                <a:t>𝑃(𝑛𝑜𝑡</a:t>
              </a:r>
              <a:r>
                <a:rPr sz="2400" spc="-15" dirty="0">
                  <a:latin typeface="Cambria Math"/>
                  <a:cs typeface="Cambria Math"/>
                </a:rPr>
                <a:t> </a:t>
              </a:r>
              <a:r>
                <a:rPr sz="2400" spc="25" dirty="0">
                  <a:latin typeface="Cambria Math"/>
                  <a:cs typeface="Cambria Math"/>
                </a:rPr>
                <a:t>𝐵)</a:t>
              </a:r>
              <a:endParaRPr sz="2400">
                <a:latin typeface="Cambria Math"/>
                <a:cs typeface="Cambria Math"/>
              </a:endParaRPr>
            </a:p>
          </p:txBody>
        </p:sp>
      </p:grpSp>
      <p:sp>
        <p:nvSpPr>
          <p:cNvPr id="35" name="object 22"/>
          <p:cNvSpPr/>
          <p:nvPr/>
        </p:nvSpPr>
        <p:spPr>
          <a:xfrm>
            <a:off x="1558252" y="2002871"/>
            <a:ext cx="5843015" cy="2481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1856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Bayes’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z="3200" b="1" spc="-5" dirty="0">
                <a:cs typeface="Calibri"/>
              </a:rPr>
              <a:t>Case – </a:t>
            </a:r>
            <a:r>
              <a:rPr lang="en-US" sz="3200" b="1" spc="-10" dirty="0">
                <a:cs typeface="Calibri"/>
              </a:rPr>
              <a:t>Clinical</a:t>
            </a:r>
            <a:r>
              <a:rPr lang="en-US" sz="3200" b="1" spc="45" dirty="0">
                <a:cs typeface="Calibri"/>
              </a:rPr>
              <a:t> </a:t>
            </a:r>
            <a:r>
              <a:rPr lang="en-US" sz="3200" b="1" spc="-5" dirty="0">
                <a:cs typeface="Calibri"/>
              </a:rPr>
              <a:t>trials</a:t>
            </a:r>
            <a:endParaRPr lang="en-US" sz="3200" dirty="0">
              <a:cs typeface="Calibri"/>
            </a:endParaRPr>
          </a:p>
          <a:p>
            <a:pPr marL="0" marR="5080" indent="0" algn="just">
              <a:lnSpc>
                <a:spcPct val="100000"/>
              </a:lnSpc>
              <a:spcBef>
                <a:spcPts val="35"/>
              </a:spcBef>
              <a:buNone/>
              <a:tabLst>
                <a:tab pos="4192904" algn="l"/>
                <a:tab pos="5959475" algn="l"/>
                <a:tab pos="8463915" algn="l"/>
                <a:tab pos="9486265" algn="l"/>
              </a:tabLst>
            </a:pPr>
            <a:r>
              <a:rPr lang="en-US" sz="2400" spc="-5" dirty="0">
                <a:cs typeface="Calibri"/>
              </a:rPr>
              <a:t>Epidemiologists </a:t>
            </a:r>
            <a:r>
              <a:rPr lang="en-US" sz="2400" dirty="0">
                <a:cs typeface="Calibri"/>
              </a:rPr>
              <a:t>claim </a:t>
            </a:r>
            <a:r>
              <a:rPr lang="en-US" sz="2400" spc="-10" dirty="0">
                <a:cs typeface="Calibri"/>
              </a:rPr>
              <a:t>that probability </a:t>
            </a:r>
            <a:r>
              <a:rPr lang="en-US" sz="2400" spc="-5" dirty="0">
                <a:cs typeface="Calibri"/>
              </a:rPr>
              <a:t>of </a:t>
            </a:r>
            <a:r>
              <a:rPr lang="en-US" sz="2400" spc="-15" dirty="0">
                <a:cs typeface="Calibri"/>
              </a:rPr>
              <a:t>breast </a:t>
            </a:r>
            <a:r>
              <a:rPr lang="en-US" sz="2400" spc="-5" dirty="0">
                <a:cs typeface="Calibri"/>
              </a:rPr>
              <a:t>cancer </a:t>
            </a:r>
            <a:r>
              <a:rPr lang="en-US" sz="2400" dirty="0">
                <a:cs typeface="Calibri"/>
              </a:rPr>
              <a:t>among </a:t>
            </a:r>
            <a:r>
              <a:rPr lang="en-US" sz="2400" spc="-5" dirty="0">
                <a:cs typeface="Calibri"/>
              </a:rPr>
              <a:t>Caucasian  </a:t>
            </a:r>
            <a:r>
              <a:rPr lang="en-US" sz="2400" spc="-10" dirty="0">
                <a:cs typeface="Calibri"/>
              </a:rPr>
              <a:t>women </a:t>
            </a:r>
            <a:r>
              <a:rPr lang="en-US" sz="2400" dirty="0">
                <a:cs typeface="Calibri"/>
              </a:rPr>
              <a:t>in their </a:t>
            </a:r>
            <a:r>
              <a:rPr lang="en-US" sz="2400" spc="-5" dirty="0">
                <a:cs typeface="Calibri"/>
              </a:rPr>
              <a:t>mid-50s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is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0.005. </a:t>
            </a:r>
            <a:r>
              <a:rPr lang="en-US" sz="2400" dirty="0">
                <a:cs typeface="Calibri"/>
              </a:rPr>
              <a:t>An </a:t>
            </a:r>
            <a:r>
              <a:rPr lang="en-US" sz="2400" spc="-5" dirty="0">
                <a:cs typeface="Calibri"/>
              </a:rPr>
              <a:t>established </a:t>
            </a:r>
            <a:r>
              <a:rPr lang="en-US" sz="2400" spc="-15" dirty="0">
                <a:cs typeface="Calibri"/>
              </a:rPr>
              <a:t>test </a:t>
            </a:r>
            <a:r>
              <a:rPr lang="en-US" sz="2400" spc="-5" dirty="0">
                <a:cs typeface="Calibri"/>
              </a:rPr>
              <a:t>identified people </a:t>
            </a:r>
            <a:r>
              <a:rPr lang="en-US" sz="2400" dirty="0">
                <a:cs typeface="Calibri"/>
              </a:rPr>
              <a:t>who  </a:t>
            </a:r>
            <a:r>
              <a:rPr lang="en-US" sz="2400" spc="-5" dirty="0">
                <a:cs typeface="Calibri"/>
              </a:rPr>
              <a:t>had </a:t>
            </a:r>
            <a:r>
              <a:rPr lang="en-US" sz="2400" spc="-15" dirty="0">
                <a:cs typeface="Calibri"/>
              </a:rPr>
              <a:t>breast </a:t>
            </a:r>
            <a:r>
              <a:rPr lang="en-US" sz="2400" spc="-5" dirty="0">
                <a:cs typeface="Calibri"/>
              </a:rPr>
              <a:t>cancer </a:t>
            </a:r>
            <a:r>
              <a:rPr lang="en-US" sz="2400" dirty="0">
                <a:cs typeface="Calibri"/>
              </a:rPr>
              <a:t>and </a:t>
            </a:r>
            <a:r>
              <a:rPr lang="en-US" sz="2400" spc="-5" dirty="0">
                <a:cs typeface="Calibri"/>
              </a:rPr>
              <a:t>those that</a:t>
            </a:r>
            <a:r>
              <a:rPr lang="en-US" sz="2400" spc="45" dirty="0">
                <a:cs typeface="Calibri"/>
              </a:rPr>
              <a:t> </a:t>
            </a:r>
            <a:r>
              <a:rPr lang="en-US" sz="2400" spc="-15" dirty="0">
                <a:cs typeface="Calibri"/>
              </a:rPr>
              <a:t>were</a:t>
            </a:r>
            <a:r>
              <a:rPr lang="en-US" sz="2400" spc="10" dirty="0">
                <a:cs typeface="Calibri"/>
              </a:rPr>
              <a:t> </a:t>
            </a:r>
            <a:r>
              <a:rPr lang="en-US" sz="2400" spc="-30" dirty="0">
                <a:cs typeface="Calibri"/>
              </a:rPr>
              <a:t>healthy. </a:t>
            </a:r>
            <a:r>
              <a:rPr lang="en-US" sz="2400" dirty="0">
                <a:cs typeface="Calibri"/>
              </a:rPr>
              <a:t>A </a:t>
            </a:r>
            <a:r>
              <a:rPr lang="en-US" sz="2400" spc="-5" dirty="0">
                <a:cs typeface="Calibri"/>
              </a:rPr>
              <a:t>new </a:t>
            </a:r>
            <a:r>
              <a:rPr lang="en-US" sz="2400" spc="-10" dirty="0">
                <a:cs typeface="Calibri"/>
              </a:rPr>
              <a:t>mammography </a:t>
            </a:r>
            <a:r>
              <a:rPr lang="en-US" sz="2400" spc="-15" dirty="0">
                <a:cs typeface="Calibri"/>
              </a:rPr>
              <a:t>test </a:t>
            </a:r>
            <a:r>
              <a:rPr lang="en-US" sz="2400" dirty="0">
                <a:cs typeface="Calibri"/>
              </a:rPr>
              <a:t>in  </a:t>
            </a:r>
            <a:r>
              <a:rPr lang="en-US" sz="2400" spc="-5" dirty="0">
                <a:cs typeface="Calibri"/>
              </a:rPr>
              <a:t>clinical </a:t>
            </a:r>
            <a:r>
              <a:rPr lang="en-US" sz="2400" dirty="0">
                <a:cs typeface="Calibri"/>
              </a:rPr>
              <a:t>trials </a:t>
            </a:r>
            <a:r>
              <a:rPr lang="en-US" sz="2400" spc="-5" dirty="0">
                <a:cs typeface="Calibri"/>
              </a:rPr>
              <a:t>has </a:t>
            </a:r>
            <a:r>
              <a:rPr lang="en-US" sz="2400" dirty="0">
                <a:cs typeface="Calibri"/>
              </a:rPr>
              <a:t>a </a:t>
            </a:r>
            <a:r>
              <a:rPr lang="en-US" sz="2400" spc="-5" dirty="0">
                <a:cs typeface="Calibri"/>
              </a:rPr>
              <a:t>probability of 0.85 </a:t>
            </a:r>
            <a:r>
              <a:rPr lang="en-US" sz="2400" spc="-20" dirty="0">
                <a:cs typeface="Calibri"/>
              </a:rPr>
              <a:t>for </a:t>
            </a:r>
            <a:r>
              <a:rPr lang="en-US" sz="2400" spc="-5" dirty="0">
                <a:cs typeface="Calibri"/>
              </a:rPr>
              <a:t>detecting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cancer </a:t>
            </a:r>
            <a:r>
              <a:rPr lang="en-US" sz="2400" spc="-25" dirty="0">
                <a:cs typeface="Calibri"/>
              </a:rPr>
              <a:t>correctly. </a:t>
            </a:r>
            <a:r>
              <a:rPr lang="en-US" sz="2400" spc="-5" dirty="0">
                <a:cs typeface="Calibri"/>
              </a:rPr>
              <a:t>In  </a:t>
            </a:r>
            <a:r>
              <a:rPr lang="en-US" sz="2400" spc="-25" dirty="0">
                <a:cs typeface="Calibri"/>
              </a:rPr>
              <a:t>w</a:t>
            </a:r>
            <a:r>
              <a:rPr lang="en-US" sz="2400" spc="-5" dirty="0">
                <a:cs typeface="Calibri"/>
              </a:rPr>
              <a:t>ome</a:t>
            </a:r>
            <a:r>
              <a:rPr lang="en-US" sz="2400" dirty="0">
                <a:cs typeface="Calibri"/>
              </a:rPr>
              <a:t>n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without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b</a:t>
            </a:r>
            <a:r>
              <a:rPr lang="en-US" sz="2400" spc="-35" dirty="0">
                <a:cs typeface="Calibri"/>
              </a:rPr>
              <a:t>r</a:t>
            </a:r>
            <a:r>
              <a:rPr lang="en-US" sz="2400" dirty="0">
                <a:cs typeface="Calibri"/>
              </a:rPr>
              <a:t>e</a:t>
            </a:r>
            <a:r>
              <a:rPr lang="en-US" sz="2400" spc="5" dirty="0">
                <a:cs typeface="Calibri"/>
              </a:rPr>
              <a:t>a</a:t>
            </a:r>
            <a:r>
              <a:rPr lang="en-US" sz="2400" spc="-30" dirty="0">
                <a:cs typeface="Calibri"/>
              </a:rPr>
              <a:t>s</a:t>
            </a:r>
            <a:r>
              <a:rPr lang="en-US" sz="2400" dirty="0">
                <a:cs typeface="Calibri"/>
              </a:rPr>
              <a:t>t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spc="-20" dirty="0">
                <a:cs typeface="Calibri"/>
              </a:rPr>
              <a:t>c</a:t>
            </a:r>
            <a:r>
              <a:rPr lang="en-US" sz="2400" dirty="0">
                <a:cs typeface="Calibri"/>
              </a:rPr>
              <a:t>ance</a:t>
            </a:r>
            <a:r>
              <a:rPr lang="en-US" sz="2400" spc="-200" dirty="0">
                <a:cs typeface="Calibri"/>
              </a:rPr>
              <a:t>r</a:t>
            </a:r>
            <a:r>
              <a:rPr lang="en-US" sz="2400" dirty="0">
                <a:cs typeface="Calibri"/>
              </a:rPr>
              <a:t>,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it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ha</a:t>
            </a:r>
            <a:r>
              <a:rPr lang="en-US" sz="2400" dirty="0">
                <a:cs typeface="Calibri"/>
              </a:rPr>
              <a:t>s</a:t>
            </a:r>
            <a:r>
              <a:rPr lang="en-US" sz="2400" spc="-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a</a:t>
            </a:r>
            <a:r>
              <a:rPr lang="en-US" sz="2400" spc="-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chan</a:t>
            </a:r>
            <a:r>
              <a:rPr lang="en-US" sz="2400" spc="5" dirty="0">
                <a:cs typeface="Calibri"/>
              </a:rPr>
              <a:t>c</a:t>
            </a:r>
            <a:r>
              <a:rPr lang="en-US" sz="2400" dirty="0">
                <a:cs typeface="Calibri"/>
              </a:rPr>
              <a:t>e</a:t>
            </a:r>
            <a:r>
              <a:rPr lang="en-US" sz="2400" spc="-2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f</a:t>
            </a:r>
            <a:r>
              <a:rPr lang="en-US" sz="2400" spc="-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0.</a:t>
            </a:r>
            <a:r>
              <a:rPr lang="en-US" sz="2400" spc="-10" dirty="0">
                <a:cs typeface="Calibri"/>
              </a:rPr>
              <a:t>9</a:t>
            </a:r>
            <a:r>
              <a:rPr lang="en-US" sz="2400" dirty="0">
                <a:cs typeface="Calibri"/>
              </a:rPr>
              <a:t>25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spc="-55" dirty="0">
                <a:cs typeface="Calibri"/>
              </a:rPr>
              <a:t>f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r</a:t>
            </a:r>
            <a:r>
              <a:rPr lang="en-US" sz="2400" spc="-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a</a:t>
            </a:r>
            <a:r>
              <a:rPr lang="en-US" sz="2400" spc="-5" dirty="0">
                <a:cs typeface="Calibri"/>
              </a:rPr>
              <a:t> ne</a:t>
            </a:r>
            <a:r>
              <a:rPr lang="en-US" sz="2400" spc="-55" dirty="0">
                <a:cs typeface="Calibri"/>
              </a:rPr>
              <a:t>g</a:t>
            </a:r>
            <a:r>
              <a:rPr lang="en-US" sz="2400" spc="-25" dirty="0">
                <a:cs typeface="Calibri"/>
              </a:rPr>
              <a:t>a</a:t>
            </a:r>
            <a:r>
              <a:rPr lang="en-US" sz="2400" dirty="0">
                <a:cs typeface="Calibri"/>
              </a:rPr>
              <a:t>ti</a:t>
            </a:r>
            <a:r>
              <a:rPr lang="en-US" sz="2400" spc="-30" dirty="0">
                <a:cs typeface="Calibri"/>
              </a:rPr>
              <a:t>v</a:t>
            </a:r>
            <a:r>
              <a:rPr lang="en-US" sz="2400" dirty="0">
                <a:cs typeface="Calibri"/>
              </a:rPr>
              <a:t>e </a:t>
            </a:r>
            <a:r>
              <a:rPr lang="en-US" sz="2400" spc="-35" dirty="0">
                <a:cs typeface="Calibri"/>
              </a:rPr>
              <a:t>r</a:t>
            </a:r>
            <a:r>
              <a:rPr lang="en-US" sz="2400" dirty="0">
                <a:cs typeface="Calibri"/>
              </a:rPr>
              <a:t>esult. If  a </a:t>
            </a:r>
            <a:r>
              <a:rPr lang="en-US" sz="2400" spc="-5" dirty="0">
                <a:cs typeface="Calibri"/>
              </a:rPr>
              <a:t>55-year-old Caucasian </a:t>
            </a:r>
            <a:r>
              <a:rPr lang="en-US" sz="2400" spc="-10" dirty="0">
                <a:cs typeface="Calibri"/>
              </a:rPr>
              <a:t>woman tests positive </a:t>
            </a:r>
            <a:r>
              <a:rPr lang="en-US" sz="2400" spc="-20" dirty="0">
                <a:cs typeface="Calibri"/>
              </a:rPr>
              <a:t>for </a:t>
            </a:r>
            <a:r>
              <a:rPr lang="en-US" sz="2400" spc="-15" dirty="0">
                <a:cs typeface="Calibri"/>
              </a:rPr>
              <a:t>breast </a:t>
            </a:r>
            <a:r>
              <a:rPr lang="en-US" sz="2400" spc="-35" dirty="0">
                <a:cs typeface="Calibri"/>
              </a:rPr>
              <a:t>cancer, </a:t>
            </a:r>
            <a:r>
              <a:rPr lang="en-US" sz="2400" spc="-10" dirty="0">
                <a:cs typeface="Calibri"/>
              </a:rPr>
              <a:t>what </a:t>
            </a:r>
            <a:r>
              <a:rPr lang="en-US" sz="2400" dirty="0">
                <a:cs typeface="Calibri"/>
              </a:rPr>
              <a:t>is the  </a:t>
            </a:r>
            <a:r>
              <a:rPr lang="en-US" sz="2400" spc="-10" dirty="0">
                <a:cs typeface="Calibri"/>
              </a:rPr>
              <a:t>probability that </a:t>
            </a:r>
            <a:r>
              <a:rPr lang="en-US" sz="2400" spc="-5" dirty="0">
                <a:cs typeface="Calibri"/>
              </a:rPr>
              <a:t>she </a:t>
            </a:r>
            <a:r>
              <a:rPr lang="en-US" sz="2400" dirty="0">
                <a:cs typeface="Calibri"/>
              </a:rPr>
              <a:t>in </a:t>
            </a:r>
            <a:r>
              <a:rPr lang="en-US" sz="2400" spc="-15" dirty="0">
                <a:cs typeface="Calibri"/>
              </a:rPr>
              <a:t>fact </a:t>
            </a:r>
            <a:r>
              <a:rPr lang="en-US" sz="2400" spc="-5" dirty="0">
                <a:cs typeface="Calibri"/>
              </a:rPr>
              <a:t>has </a:t>
            </a:r>
            <a:r>
              <a:rPr lang="en-US" sz="2400" spc="-15" dirty="0">
                <a:cs typeface="Calibri"/>
              </a:rPr>
              <a:t>breast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cancer?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03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Case – Clinical trails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8854" y="2323070"/>
                <a:ext cx="8946292" cy="398629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P(Cancer) = 0.005</a:t>
                </a:r>
              </a:p>
              <a:p>
                <a:pPr marL="0" indent="0">
                  <a:buNone/>
                </a:pPr>
                <a:r>
                  <a:rPr lang="en-US" dirty="0"/>
                  <a:t>P(Test positive | Cancer) = 0.85</a:t>
                </a:r>
              </a:p>
              <a:p>
                <a:pPr marL="0" indent="0">
                  <a:buNone/>
                </a:pPr>
                <a:r>
                  <a:rPr lang="en-US" dirty="0"/>
                  <a:t>P(Test negative | No Cancer) = 0.925</a:t>
                </a:r>
              </a:p>
              <a:p>
                <a:pPr marL="0" indent="0">
                  <a:buNone/>
                </a:pPr>
                <a:r>
                  <a:rPr lang="en-US" dirty="0"/>
                  <a:t>P(Cancer | Test positive) = 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𝑐𝑎𝑛𝑐𝑒𝑟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𝑐𝑎𝑛𝑐𝑒𝑟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𝑐𝑎𝑛𝑐𝑒𝑟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𝑐𝑎𝑛𝑐𝑒𝑟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𝑐𝑎𝑛𝑐𝑒𝑟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𝑐𝑎𝑛𝑐𝑒𝑟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𝑐𝑎𝑛𝑐𝑒𝑟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0.005∗0.85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0.85∗0.005+0.075∗0.995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=0.054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dirty="0"/>
                  <a:t>Draw a probability table and a Probability tree for the above case.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8854" y="2323070"/>
                <a:ext cx="8946292" cy="3986290"/>
              </a:xfrm>
              <a:blipFill rotWithShape="0">
                <a:blip r:embed="rId3"/>
                <a:stretch>
                  <a:fillRect l="-8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87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7946" y="338081"/>
                <a:ext cx="7290054" cy="11447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Bayes’ Theorem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Spam filtering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pc="-5" dirty="0" err="1">
                <a:cs typeface="Calibri"/>
              </a:rPr>
              <a:t>SpamAssassin</a:t>
            </a:r>
            <a:r>
              <a:rPr lang="en-US" spc="-5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works by having </a:t>
            </a:r>
            <a:r>
              <a:rPr lang="en-US" spc="-20" dirty="0">
                <a:cs typeface="Calibri"/>
              </a:rPr>
              <a:t>users </a:t>
            </a:r>
            <a:r>
              <a:rPr lang="en-US" spc="-15" dirty="0">
                <a:cs typeface="Calibri"/>
              </a:rPr>
              <a:t>train</a:t>
            </a:r>
            <a:r>
              <a:rPr lang="en-US" spc="20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the</a:t>
            </a:r>
            <a:r>
              <a:rPr lang="en-US" spc="15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system. </a:t>
            </a:r>
            <a:r>
              <a:rPr lang="en-US" spc="-5" dirty="0">
                <a:cs typeface="Calibri"/>
              </a:rPr>
              <a:t>It </a:t>
            </a:r>
            <a:r>
              <a:rPr lang="en-US" spc="-10" dirty="0">
                <a:cs typeface="Calibri"/>
              </a:rPr>
              <a:t>looks </a:t>
            </a:r>
            <a:r>
              <a:rPr lang="en-US" spc="-30" dirty="0">
                <a:cs typeface="Calibri"/>
              </a:rPr>
              <a:t>for  </a:t>
            </a:r>
            <a:r>
              <a:rPr lang="en-US" spc="-15" dirty="0">
                <a:cs typeface="Calibri"/>
              </a:rPr>
              <a:t>patterns </a:t>
            </a:r>
            <a:r>
              <a:rPr lang="en-US" spc="-5" dirty="0">
                <a:cs typeface="Calibri"/>
              </a:rPr>
              <a:t>in the </a:t>
            </a:r>
            <a:r>
              <a:rPr lang="en-US" spc="-15" dirty="0">
                <a:cs typeface="Calibri"/>
              </a:rPr>
              <a:t>words </a:t>
            </a:r>
            <a:r>
              <a:rPr lang="en-US" spc="-5" dirty="0">
                <a:cs typeface="Calibri"/>
              </a:rPr>
              <a:t>in emails </a:t>
            </a:r>
            <a:r>
              <a:rPr lang="en-US" spc="-15" dirty="0">
                <a:cs typeface="Calibri"/>
              </a:rPr>
              <a:t>marked </a:t>
            </a:r>
            <a:r>
              <a:rPr lang="en-US" spc="-5" dirty="0">
                <a:cs typeface="Calibri"/>
              </a:rPr>
              <a:t>as spam </a:t>
            </a:r>
            <a:r>
              <a:rPr lang="en-US" spc="-15" dirty="0">
                <a:cs typeface="Calibri"/>
              </a:rPr>
              <a:t>by</a:t>
            </a:r>
            <a:r>
              <a:rPr lang="en-US" spc="24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the</a:t>
            </a:r>
            <a:r>
              <a:rPr lang="en-US" spc="15" dirty="0">
                <a:cs typeface="Calibri"/>
              </a:rPr>
              <a:t> </a:t>
            </a:r>
            <a:r>
              <a:rPr lang="en-US" spc="-65" dirty="0">
                <a:cs typeface="Calibri"/>
              </a:rPr>
              <a:t>user.	</a:t>
            </a:r>
            <a:r>
              <a:rPr lang="en-US" spc="-20" dirty="0">
                <a:cs typeface="Calibri"/>
              </a:rPr>
              <a:t>For  </a:t>
            </a:r>
            <a:r>
              <a:rPr lang="en-US" spc="-15" dirty="0">
                <a:cs typeface="Calibri"/>
              </a:rPr>
              <a:t>example, </a:t>
            </a:r>
            <a:r>
              <a:rPr lang="en-US" spc="-5" dirty="0">
                <a:cs typeface="Calibri"/>
              </a:rPr>
              <a:t>it </a:t>
            </a:r>
            <a:r>
              <a:rPr lang="en-US" spc="-20" dirty="0">
                <a:cs typeface="Calibri"/>
              </a:rPr>
              <a:t>may </a:t>
            </a:r>
            <a:r>
              <a:rPr lang="en-US" spc="-25" dirty="0">
                <a:cs typeface="Calibri"/>
              </a:rPr>
              <a:t>have </a:t>
            </a:r>
            <a:r>
              <a:rPr lang="en-US" spc="-5" dirty="0">
                <a:cs typeface="Calibri"/>
              </a:rPr>
              <a:t>learned </a:t>
            </a:r>
            <a:r>
              <a:rPr lang="en-US" spc="-10" dirty="0">
                <a:cs typeface="Calibri"/>
              </a:rPr>
              <a:t>that </a:t>
            </a:r>
            <a:r>
              <a:rPr lang="en-US" spc="-5" dirty="0">
                <a:cs typeface="Calibri"/>
              </a:rPr>
              <a:t>the </a:t>
            </a:r>
            <a:r>
              <a:rPr lang="en-US" spc="-20" dirty="0">
                <a:cs typeface="Calibri"/>
              </a:rPr>
              <a:t>word </a:t>
            </a:r>
            <a:r>
              <a:rPr lang="en-US" spc="-10" dirty="0">
                <a:cs typeface="Calibri"/>
              </a:rPr>
              <a:t>“free” </a:t>
            </a:r>
            <a:r>
              <a:rPr lang="en-US" spc="-15" dirty="0">
                <a:cs typeface="Calibri"/>
              </a:rPr>
              <a:t>appears </a:t>
            </a:r>
            <a:r>
              <a:rPr lang="en-US" spc="-5" dirty="0">
                <a:cs typeface="Calibri"/>
              </a:rPr>
              <a:t>in 20%  of the mails </a:t>
            </a:r>
            <a:r>
              <a:rPr lang="en-US" spc="-20" dirty="0">
                <a:cs typeface="Calibri"/>
              </a:rPr>
              <a:t>marked </a:t>
            </a:r>
            <a:r>
              <a:rPr lang="en-US" dirty="0">
                <a:cs typeface="Calibri"/>
              </a:rPr>
              <a:t>as </a:t>
            </a:r>
            <a:r>
              <a:rPr lang="en-US" spc="-5" dirty="0">
                <a:cs typeface="Calibri"/>
              </a:rPr>
              <a:t>spam, i.e., </a:t>
            </a:r>
            <a:r>
              <a:rPr lang="en-US" spc="-10" dirty="0">
                <a:cs typeface="Calibri"/>
              </a:rPr>
              <a:t>P(Free </a:t>
            </a:r>
            <a:r>
              <a:rPr lang="en-US" spc="-5" dirty="0">
                <a:cs typeface="Calibri"/>
              </a:rPr>
              <a:t>| Spam)</a:t>
            </a:r>
            <a:r>
              <a:rPr lang="en-US" spc="229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=</a:t>
            </a:r>
            <a:r>
              <a:rPr lang="en-US" spc="2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0.20. </a:t>
            </a:r>
            <a:r>
              <a:rPr lang="en-US" spc="-10" dirty="0">
                <a:cs typeface="Calibri"/>
              </a:rPr>
              <a:t>Assuming  </a:t>
            </a:r>
            <a:r>
              <a:rPr lang="en-US" spc="-5" dirty="0">
                <a:cs typeface="Calibri"/>
              </a:rPr>
              <a:t>0.1% of </a:t>
            </a:r>
            <a:r>
              <a:rPr lang="en-US" spc="-10" dirty="0">
                <a:cs typeface="Calibri"/>
              </a:rPr>
              <a:t>non-spam </a:t>
            </a:r>
            <a:r>
              <a:rPr lang="en-US" spc="-5" dirty="0">
                <a:cs typeface="Calibri"/>
              </a:rPr>
              <a:t>mail includes the </a:t>
            </a:r>
            <a:r>
              <a:rPr lang="en-US" spc="-20" dirty="0">
                <a:cs typeface="Calibri"/>
              </a:rPr>
              <a:t>word </a:t>
            </a:r>
            <a:r>
              <a:rPr lang="en-US" spc="-10" dirty="0">
                <a:cs typeface="Calibri"/>
              </a:rPr>
              <a:t>“free” </a:t>
            </a:r>
            <a:r>
              <a:rPr lang="en-US" spc="-5" dirty="0">
                <a:cs typeface="Calibri"/>
              </a:rPr>
              <a:t>and 50% of </a:t>
            </a:r>
            <a:r>
              <a:rPr lang="en-US" dirty="0">
                <a:cs typeface="Calibri"/>
              </a:rPr>
              <a:t>all </a:t>
            </a:r>
            <a:r>
              <a:rPr lang="en-US" spc="-5" dirty="0">
                <a:cs typeface="Calibri"/>
              </a:rPr>
              <a:t>mails  </a:t>
            </a:r>
            <a:r>
              <a:rPr lang="en-US" spc="-10" dirty="0">
                <a:cs typeface="Calibri"/>
              </a:rPr>
              <a:t>received by </a:t>
            </a:r>
            <a:r>
              <a:rPr lang="en-US" spc="-5" dirty="0">
                <a:cs typeface="Calibri"/>
              </a:rPr>
              <a:t>the </a:t>
            </a:r>
            <a:r>
              <a:rPr lang="en-US" spc="-10" dirty="0">
                <a:cs typeface="Calibri"/>
              </a:rPr>
              <a:t>user </a:t>
            </a:r>
            <a:r>
              <a:rPr lang="en-US" spc="-15" dirty="0">
                <a:cs typeface="Calibri"/>
              </a:rPr>
              <a:t>are </a:t>
            </a:r>
            <a:r>
              <a:rPr lang="en-US" spc="-10" dirty="0">
                <a:cs typeface="Calibri"/>
              </a:rPr>
              <a:t>spam, find </a:t>
            </a:r>
            <a:r>
              <a:rPr lang="en-US" spc="-5" dirty="0">
                <a:cs typeface="Calibri"/>
              </a:rPr>
              <a:t>the </a:t>
            </a:r>
            <a:r>
              <a:rPr lang="en-US" spc="-15" dirty="0">
                <a:cs typeface="Calibri"/>
              </a:rPr>
              <a:t>probability </a:t>
            </a:r>
            <a:r>
              <a:rPr lang="en-US" spc="-10" dirty="0">
                <a:cs typeface="Calibri"/>
              </a:rPr>
              <a:t>that </a:t>
            </a:r>
            <a:r>
              <a:rPr lang="en-US" spc="-5" dirty="0">
                <a:cs typeface="Calibri"/>
              </a:rPr>
              <a:t>a mail is  </a:t>
            </a:r>
            <a:r>
              <a:rPr lang="en-US" spc="-10" dirty="0">
                <a:cs typeface="Calibri"/>
              </a:rPr>
              <a:t>spam </a:t>
            </a:r>
            <a:r>
              <a:rPr lang="en-US" spc="-5" dirty="0">
                <a:cs typeface="Calibri"/>
              </a:rPr>
              <a:t>if the </a:t>
            </a:r>
            <a:r>
              <a:rPr lang="en-US" spc="-20" dirty="0">
                <a:cs typeface="Calibri"/>
              </a:rPr>
              <a:t>word </a:t>
            </a:r>
            <a:r>
              <a:rPr lang="en-US" spc="-10" dirty="0">
                <a:cs typeface="Calibri"/>
              </a:rPr>
              <a:t>“free” appears </a:t>
            </a:r>
            <a:r>
              <a:rPr lang="en-US" spc="-5" dirty="0">
                <a:cs typeface="Calibri"/>
              </a:rPr>
              <a:t>in</a:t>
            </a:r>
            <a:r>
              <a:rPr lang="en-US" spc="12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it.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bject 7"/>
          <p:cNvSpPr/>
          <p:nvPr/>
        </p:nvSpPr>
        <p:spPr>
          <a:xfrm>
            <a:off x="3572833" y="1510284"/>
            <a:ext cx="5385815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27782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Bayes’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8096" y="1714564"/>
            <a:ext cx="1893217" cy="401396"/>
          </a:xfrm>
        </p:spPr>
        <p:txBody>
          <a:bodyPr/>
          <a:lstStyle/>
          <a:p>
            <a:pPr marL="0" indent="0">
              <a:buNone/>
            </a:pPr>
            <a:r>
              <a:rPr lang="en-US" spc="-5" dirty="0">
                <a:solidFill>
                  <a:srgbClr val="000000"/>
                </a:solidFill>
                <a:cs typeface="Calibri"/>
              </a:rPr>
              <a:t> P(Spam) =</a:t>
            </a:r>
            <a:r>
              <a:rPr lang="en-US" spc="3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pc="-5" dirty="0">
                <a:solidFill>
                  <a:srgbClr val="000000"/>
                </a:solidFill>
                <a:cs typeface="Calibri"/>
              </a:rPr>
              <a:t>0.50</a:t>
            </a:r>
            <a:endParaRPr lang="en-US" dirty="0"/>
          </a:p>
        </p:txBody>
      </p:sp>
      <p:sp>
        <p:nvSpPr>
          <p:cNvPr id="4" name="object 6"/>
          <p:cNvSpPr/>
          <p:nvPr/>
        </p:nvSpPr>
        <p:spPr>
          <a:xfrm>
            <a:off x="751358" y="3483290"/>
            <a:ext cx="1342390" cy="223520"/>
          </a:xfrm>
          <a:custGeom>
            <a:avLst/>
            <a:gdLst/>
            <a:ahLst/>
            <a:cxnLst/>
            <a:rect l="l" t="t" r="r" b="b"/>
            <a:pathLst>
              <a:path w="1342389" h="223520">
                <a:moveTo>
                  <a:pt x="728522" y="3175"/>
                </a:moveTo>
                <a:lnTo>
                  <a:pt x="710488" y="3175"/>
                </a:lnTo>
                <a:lnTo>
                  <a:pt x="710488" y="221996"/>
                </a:lnTo>
                <a:lnTo>
                  <a:pt x="728522" y="221996"/>
                </a:lnTo>
                <a:lnTo>
                  <a:pt x="728522" y="3175"/>
                </a:lnTo>
                <a:close/>
              </a:path>
              <a:path w="1342389" h="223520">
                <a:moveTo>
                  <a:pt x="1271193" y="0"/>
                </a:moveTo>
                <a:lnTo>
                  <a:pt x="1268018" y="9144"/>
                </a:lnTo>
                <a:lnTo>
                  <a:pt x="1280925" y="14714"/>
                </a:lnTo>
                <a:lnTo>
                  <a:pt x="1292021" y="22463"/>
                </a:lnTo>
                <a:lnTo>
                  <a:pt x="1314600" y="58429"/>
                </a:lnTo>
                <a:lnTo>
                  <a:pt x="1321993" y="110489"/>
                </a:lnTo>
                <a:lnTo>
                  <a:pt x="1321162" y="130159"/>
                </a:lnTo>
                <a:lnTo>
                  <a:pt x="1308785" y="178308"/>
                </a:lnTo>
                <a:lnTo>
                  <a:pt x="1281139" y="208401"/>
                </a:lnTo>
                <a:lnTo>
                  <a:pt x="1268399" y="213994"/>
                </a:lnTo>
                <a:lnTo>
                  <a:pt x="1271193" y="223012"/>
                </a:lnTo>
                <a:lnTo>
                  <a:pt x="1313859" y="197794"/>
                </a:lnTo>
                <a:lnTo>
                  <a:pt x="1337741" y="150987"/>
                </a:lnTo>
                <a:lnTo>
                  <a:pt x="1342313" y="111633"/>
                </a:lnTo>
                <a:lnTo>
                  <a:pt x="1341168" y="91176"/>
                </a:lnTo>
                <a:lnTo>
                  <a:pt x="1323898" y="39115"/>
                </a:lnTo>
                <a:lnTo>
                  <a:pt x="1287358" y="5861"/>
                </a:lnTo>
                <a:lnTo>
                  <a:pt x="1271193" y="0"/>
                </a:lnTo>
                <a:close/>
              </a:path>
              <a:path w="1342389" h="223520">
                <a:moveTo>
                  <a:pt x="71132" y="0"/>
                </a:moveTo>
                <a:lnTo>
                  <a:pt x="28598" y="25396"/>
                </a:lnTo>
                <a:lnTo>
                  <a:pt x="4600" y="72278"/>
                </a:lnTo>
                <a:lnTo>
                  <a:pt x="0" y="111633"/>
                </a:lnTo>
                <a:lnTo>
                  <a:pt x="1147" y="132089"/>
                </a:lnTo>
                <a:lnTo>
                  <a:pt x="18351" y="184150"/>
                </a:lnTo>
                <a:lnTo>
                  <a:pt x="54916" y="217225"/>
                </a:lnTo>
                <a:lnTo>
                  <a:pt x="71132" y="223012"/>
                </a:lnTo>
                <a:lnTo>
                  <a:pt x="73964" y="213994"/>
                </a:lnTo>
                <a:lnTo>
                  <a:pt x="61253" y="208401"/>
                </a:lnTo>
                <a:lnTo>
                  <a:pt x="50285" y="200580"/>
                </a:lnTo>
                <a:lnTo>
                  <a:pt x="27787" y="164068"/>
                </a:lnTo>
                <a:lnTo>
                  <a:pt x="20345" y="110489"/>
                </a:lnTo>
                <a:lnTo>
                  <a:pt x="21171" y="91438"/>
                </a:lnTo>
                <a:lnTo>
                  <a:pt x="33578" y="44450"/>
                </a:lnTo>
                <a:lnTo>
                  <a:pt x="61446" y="14714"/>
                </a:lnTo>
                <a:lnTo>
                  <a:pt x="74307" y="9144"/>
                </a:lnTo>
                <a:lnTo>
                  <a:pt x="71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562356" y="3410722"/>
            <a:ext cx="181228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8615" algn="l"/>
              </a:tabLst>
            </a:pPr>
            <a:r>
              <a:rPr sz="1900" spc="-5" dirty="0">
                <a:latin typeface="Cambria Math"/>
                <a:cs typeface="Cambria Math"/>
              </a:rPr>
              <a:t>𝑃  </a:t>
            </a:r>
            <a:r>
              <a:rPr sz="1900" spc="-10" dirty="0">
                <a:latin typeface="Cambria Math"/>
                <a:cs typeface="Cambria Math"/>
              </a:rPr>
              <a:t>𝑆𝑝𝑎</a:t>
            </a:r>
            <a:r>
              <a:rPr sz="1900" spc="-5" dirty="0">
                <a:latin typeface="Cambria Math"/>
                <a:cs typeface="Cambria Math"/>
              </a:rPr>
              <a:t>𝑚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21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𝐹𝑟𝑒𝑒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1900" spc="-5" dirty="0">
                <a:latin typeface="Cambria Math"/>
                <a:cs typeface="Cambria Math"/>
              </a:rPr>
              <a:t>=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6" name="object 8"/>
          <p:cNvSpPr/>
          <p:nvPr/>
        </p:nvSpPr>
        <p:spPr>
          <a:xfrm flipV="1">
            <a:off x="2429460" y="3549585"/>
            <a:ext cx="5948490" cy="45719"/>
          </a:xfrm>
          <a:custGeom>
            <a:avLst/>
            <a:gdLst/>
            <a:ahLst/>
            <a:cxnLst/>
            <a:rect l="l" t="t" r="r" b="b"/>
            <a:pathLst>
              <a:path w="6422390">
                <a:moveTo>
                  <a:pt x="0" y="0"/>
                </a:moveTo>
                <a:lnTo>
                  <a:pt x="6422135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 txBox="1"/>
          <p:nvPr/>
        </p:nvSpPr>
        <p:spPr>
          <a:xfrm>
            <a:off x="891680" y="2004589"/>
            <a:ext cx="8107045" cy="948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2212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P(Free </a:t>
            </a:r>
            <a:r>
              <a:rPr sz="2000" spc="-5" dirty="0">
                <a:latin typeface="Calibri"/>
                <a:cs typeface="Calibri"/>
              </a:rPr>
              <a:t>| Spam) = 0.20 </a:t>
            </a:r>
            <a:r>
              <a:rPr sz="2000" spc="-25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000" i="1" spc="-25" dirty="0">
                <a:solidFill>
                  <a:srgbClr val="C00000"/>
                </a:solidFill>
                <a:latin typeface="Calibri"/>
                <a:cs typeface="Calibri"/>
              </a:rPr>
              <a:t>aka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Prior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Probability)  </a:t>
            </a:r>
            <a:endParaRPr lang="en-US" sz="2000" spc="-1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172212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P(Free </a:t>
            </a:r>
            <a:r>
              <a:rPr sz="2000" spc="-5" dirty="0">
                <a:latin typeface="Calibri"/>
                <a:cs typeface="Calibri"/>
              </a:rPr>
              <a:t>| No </a:t>
            </a:r>
            <a:r>
              <a:rPr sz="2000" spc="-10" dirty="0">
                <a:latin typeface="Calibri"/>
                <a:cs typeface="Calibri"/>
              </a:rPr>
              <a:t>spam)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0.001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P(Spam | </a:t>
            </a:r>
            <a:r>
              <a:rPr sz="2000" spc="-15" dirty="0">
                <a:latin typeface="Calibri"/>
                <a:cs typeface="Calibri"/>
              </a:rPr>
              <a:t>Free) </a:t>
            </a:r>
            <a:r>
              <a:rPr sz="2000" spc="-5" dirty="0">
                <a:latin typeface="Calibri"/>
                <a:cs typeface="Calibri"/>
              </a:rPr>
              <a:t>= ? </a:t>
            </a:r>
            <a:r>
              <a:rPr sz="2000" spc="-25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000" i="1" spc="-25" dirty="0">
                <a:solidFill>
                  <a:srgbClr val="C00000"/>
                </a:solidFill>
                <a:latin typeface="Calibri"/>
                <a:cs typeface="Calibri"/>
              </a:rPr>
              <a:t>aka 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Posterior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or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Revised</a:t>
            </a:r>
            <a:r>
              <a:rPr sz="2000" spc="1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Probability)</a:t>
            </a:r>
          </a:p>
        </p:txBody>
      </p:sp>
      <p:sp>
        <p:nvSpPr>
          <p:cNvPr id="9" name="object 11"/>
          <p:cNvSpPr/>
          <p:nvPr/>
        </p:nvSpPr>
        <p:spPr>
          <a:xfrm>
            <a:off x="2606116" y="3644834"/>
            <a:ext cx="1342390" cy="223520"/>
          </a:xfrm>
          <a:custGeom>
            <a:avLst/>
            <a:gdLst/>
            <a:ahLst/>
            <a:cxnLst/>
            <a:rect l="l" t="t" r="r" b="b"/>
            <a:pathLst>
              <a:path w="1342389" h="223520">
                <a:moveTo>
                  <a:pt x="630936" y="3175"/>
                </a:moveTo>
                <a:lnTo>
                  <a:pt x="612901" y="3175"/>
                </a:lnTo>
                <a:lnTo>
                  <a:pt x="612901" y="221996"/>
                </a:lnTo>
                <a:lnTo>
                  <a:pt x="630936" y="221996"/>
                </a:lnTo>
                <a:lnTo>
                  <a:pt x="630936" y="3175"/>
                </a:lnTo>
                <a:close/>
              </a:path>
              <a:path w="1342389" h="223520">
                <a:moveTo>
                  <a:pt x="1271143" y="0"/>
                </a:moveTo>
                <a:lnTo>
                  <a:pt x="1267968" y="9144"/>
                </a:lnTo>
                <a:lnTo>
                  <a:pt x="1280874" y="14714"/>
                </a:lnTo>
                <a:lnTo>
                  <a:pt x="1291971" y="22463"/>
                </a:lnTo>
                <a:lnTo>
                  <a:pt x="1314549" y="58429"/>
                </a:lnTo>
                <a:lnTo>
                  <a:pt x="1321943" y="110490"/>
                </a:lnTo>
                <a:lnTo>
                  <a:pt x="1321111" y="130159"/>
                </a:lnTo>
                <a:lnTo>
                  <a:pt x="1308735" y="178308"/>
                </a:lnTo>
                <a:lnTo>
                  <a:pt x="1281088" y="208401"/>
                </a:lnTo>
                <a:lnTo>
                  <a:pt x="1268349" y="213995"/>
                </a:lnTo>
                <a:lnTo>
                  <a:pt x="1271143" y="223012"/>
                </a:lnTo>
                <a:lnTo>
                  <a:pt x="1313809" y="197794"/>
                </a:lnTo>
                <a:lnTo>
                  <a:pt x="1337691" y="150987"/>
                </a:lnTo>
                <a:lnTo>
                  <a:pt x="1342263" y="111633"/>
                </a:lnTo>
                <a:lnTo>
                  <a:pt x="1341118" y="91176"/>
                </a:lnTo>
                <a:lnTo>
                  <a:pt x="1323848" y="39116"/>
                </a:lnTo>
                <a:lnTo>
                  <a:pt x="1287307" y="5861"/>
                </a:lnTo>
                <a:lnTo>
                  <a:pt x="1271143" y="0"/>
                </a:lnTo>
                <a:close/>
              </a:path>
              <a:path w="1342389" h="223520">
                <a:moveTo>
                  <a:pt x="71120" y="0"/>
                </a:moveTo>
                <a:lnTo>
                  <a:pt x="28578" y="25396"/>
                </a:lnTo>
                <a:lnTo>
                  <a:pt x="4587" y="72278"/>
                </a:lnTo>
                <a:lnTo>
                  <a:pt x="0" y="111633"/>
                </a:lnTo>
                <a:lnTo>
                  <a:pt x="1143" y="132089"/>
                </a:lnTo>
                <a:lnTo>
                  <a:pt x="18287" y="184150"/>
                </a:lnTo>
                <a:lnTo>
                  <a:pt x="54881" y="217225"/>
                </a:lnTo>
                <a:lnTo>
                  <a:pt x="71120" y="223012"/>
                </a:lnTo>
                <a:lnTo>
                  <a:pt x="73914" y="213995"/>
                </a:lnTo>
                <a:lnTo>
                  <a:pt x="61174" y="208401"/>
                </a:lnTo>
                <a:lnTo>
                  <a:pt x="50196" y="200580"/>
                </a:lnTo>
                <a:lnTo>
                  <a:pt x="27767" y="164068"/>
                </a:lnTo>
                <a:lnTo>
                  <a:pt x="20320" y="110490"/>
                </a:lnTo>
                <a:lnTo>
                  <a:pt x="21151" y="91438"/>
                </a:lnTo>
                <a:lnTo>
                  <a:pt x="33528" y="44450"/>
                </a:lnTo>
                <a:lnTo>
                  <a:pt x="61388" y="14714"/>
                </a:lnTo>
                <a:lnTo>
                  <a:pt x="74295" y="9144"/>
                </a:lnTo>
                <a:lnTo>
                  <a:pt x="7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4369385" y="3644834"/>
            <a:ext cx="760095" cy="223520"/>
          </a:xfrm>
          <a:custGeom>
            <a:avLst/>
            <a:gdLst/>
            <a:ahLst/>
            <a:cxnLst/>
            <a:rect l="l" t="t" r="r" b="b"/>
            <a:pathLst>
              <a:path w="760095" h="223520">
                <a:moveTo>
                  <a:pt x="688975" y="0"/>
                </a:moveTo>
                <a:lnTo>
                  <a:pt x="685800" y="9144"/>
                </a:lnTo>
                <a:lnTo>
                  <a:pt x="698706" y="14714"/>
                </a:lnTo>
                <a:lnTo>
                  <a:pt x="709802" y="22463"/>
                </a:lnTo>
                <a:lnTo>
                  <a:pt x="732381" y="58429"/>
                </a:lnTo>
                <a:lnTo>
                  <a:pt x="739775" y="110490"/>
                </a:lnTo>
                <a:lnTo>
                  <a:pt x="738943" y="130159"/>
                </a:lnTo>
                <a:lnTo>
                  <a:pt x="726566" y="178308"/>
                </a:lnTo>
                <a:lnTo>
                  <a:pt x="698920" y="208401"/>
                </a:lnTo>
                <a:lnTo>
                  <a:pt x="686180" y="213995"/>
                </a:lnTo>
                <a:lnTo>
                  <a:pt x="688975" y="223012"/>
                </a:lnTo>
                <a:lnTo>
                  <a:pt x="731641" y="197794"/>
                </a:lnTo>
                <a:lnTo>
                  <a:pt x="755523" y="150987"/>
                </a:lnTo>
                <a:lnTo>
                  <a:pt x="760094" y="111633"/>
                </a:lnTo>
                <a:lnTo>
                  <a:pt x="758950" y="91176"/>
                </a:lnTo>
                <a:lnTo>
                  <a:pt x="741679" y="39116"/>
                </a:lnTo>
                <a:lnTo>
                  <a:pt x="705139" y="5861"/>
                </a:lnTo>
                <a:lnTo>
                  <a:pt x="688975" y="0"/>
                </a:lnTo>
                <a:close/>
              </a:path>
              <a:path w="760095" h="223520">
                <a:moveTo>
                  <a:pt x="71119" y="0"/>
                </a:moveTo>
                <a:lnTo>
                  <a:pt x="28578" y="25396"/>
                </a:lnTo>
                <a:lnTo>
                  <a:pt x="4587" y="72278"/>
                </a:lnTo>
                <a:lnTo>
                  <a:pt x="0" y="111633"/>
                </a:lnTo>
                <a:lnTo>
                  <a:pt x="1143" y="132089"/>
                </a:lnTo>
                <a:lnTo>
                  <a:pt x="18287" y="184150"/>
                </a:lnTo>
                <a:lnTo>
                  <a:pt x="54881" y="217225"/>
                </a:lnTo>
                <a:lnTo>
                  <a:pt x="71119" y="223012"/>
                </a:lnTo>
                <a:lnTo>
                  <a:pt x="73913" y="213995"/>
                </a:lnTo>
                <a:lnTo>
                  <a:pt x="61174" y="208401"/>
                </a:lnTo>
                <a:lnTo>
                  <a:pt x="50196" y="200580"/>
                </a:lnTo>
                <a:lnTo>
                  <a:pt x="27767" y="164068"/>
                </a:lnTo>
                <a:lnTo>
                  <a:pt x="20319" y="110490"/>
                </a:lnTo>
                <a:lnTo>
                  <a:pt x="21151" y="91438"/>
                </a:lnTo>
                <a:lnTo>
                  <a:pt x="33527" y="44450"/>
                </a:lnTo>
                <a:lnTo>
                  <a:pt x="61388" y="14714"/>
                </a:lnTo>
                <a:lnTo>
                  <a:pt x="74294" y="9144"/>
                </a:lnTo>
                <a:lnTo>
                  <a:pt x="71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5614493" y="3644834"/>
            <a:ext cx="1688464" cy="223520"/>
          </a:xfrm>
          <a:custGeom>
            <a:avLst/>
            <a:gdLst/>
            <a:ahLst/>
            <a:cxnLst/>
            <a:rect l="l" t="t" r="r" b="b"/>
            <a:pathLst>
              <a:path w="1688465" h="223520">
                <a:moveTo>
                  <a:pt x="632460" y="3175"/>
                </a:moveTo>
                <a:lnTo>
                  <a:pt x="614426" y="3175"/>
                </a:lnTo>
                <a:lnTo>
                  <a:pt x="614426" y="221996"/>
                </a:lnTo>
                <a:lnTo>
                  <a:pt x="632460" y="221996"/>
                </a:lnTo>
                <a:lnTo>
                  <a:pt x="632460" y="3175"/>
                </a:lnTo>
                <a:close/>
              </a:path>
              <a:path w="1688465" h="223520">
                <a:moveTo>
                  <a:pt x="1617091" y="0"/>
                </a:moveTo>
                <a:lnTo>
                  <a:pt x="1613916" y="9144"/>
                </a:lnTo>
                <a:lnTo>
                  <a:pt x="1626822" y="14714"/>
                </a:lnTo>
                <a:lnTo>
                  <a:pt x="1637918" y="22463"/>
                </a:lnTo>
                <a:lnTo>
                  <a:pt x="1660497" y="58429"/>
                </a:lnTo>
                <a:lnTo>
                  <a:pt x="1667891" y="110490"/>
                </a:lnTo>
                <a:lnTo>
                  <a:pt x="1667059" y="130159"/>
                </a:lnTo>
                <a:lnTo>
                  <a:pt x="1654682" y="178308"/>
                </a:lnTo>
                <a:lnTo>
                  <a:pt x="1627036" y="208401"/>
                </a:lnTo>
                <a:lnTo>
                  <a:pt x="1614297" y="213995"/>
                </a:lnTo>
                <a:lnTo>
                  <a:pt x="1617091" y="223012"/>
                </a:lnTo>
                <a:lnTo>
                  <a:pt x="1659757" y="197794"/>
                </a:lnTo>
                <a:lnTo>
                  <a:pt x="1683639" y="150987"/>
                </a:lnTo>
                <a:lnTo>
                  <a:pt x="1688211" y="111633"/>
                </a:lnTo>
                <a:lnTo>
                  <a:pt x="1687066" y="91176"/>
                </a:lnTo>
                <a:lnTo>
                  <a:pt x="1669796" y="39116"/>
                </a:lnTo>
                <a:lnTo>
                  <a:pt x="1633255" y="5861"/>
                </a:lnTo>
                <a:lnTo>
                  <a:pt x="1617091" y="0"/>
                </a:lnTo>
                <a:close/>
              </a:path>
              <a:path w="1688465" h="223520">
                <a:moveTo>
                  <a:pt x="71120" y="0"/>
                </a:moveTo>
                <a:lnTo>
                  <a:pt x="28578" y="25396"/>
                </a:lnTo>
                <a:lnTo>
                  <a:pt x="4587" y="72278"/>
                </a:lnTo>
                <a:lnTo>
                  <a:pt x="0" y="111633"/>
                </a:lnTo>
                <a:lnTo>
                  <a:pt x="1143" y="132089"/>
                </a:lnTo>
                <a:lnTo>
                  <a:pt x="18287" y="184150"/>
                </a:lnTo>
                <a:lnTo>
                  <a:pt x="54881" y="217225"/>
                </a:lnTo>
                <a:lnTo>
                  <a:pt x="71120" y="223012"/>
                </a:lnTo>
                <a:lnTo>
                  <a:pt x="73913" y="213995"/>
                </a:lnTo>
                <a:lnTo>
                  <a:pt x="61174" y="208401"/>
                </a:lnTo>
                <a:lnTo>
                  <a:pt x="50196" y="200580"/>
                </a:lnTo>
                <a:lnTo>
                  <a:pt x="27767" y="164068"/>
                </a:lnTo>
                <a:lnTo>
                  <a:pt x="20320" y="110490"/>
                </a:lnTo>
                <a:lnTo>
                  <a:pt x="21151" y="91438"/>
                </a:lnTo>
                <a:lnTo>
                  <a:pt x="33527" y="44450"/>
                </a:lnTo>
                <a:lnTo>
                  <a:pt x="61388" y="14714"/>
                </a:lnTo>
                <a:lnTo>
                  <a:pt x="74295" y="9144"/>
                </a:lnTo>
                <a:lnTo>
                  <a:pt x="7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 txBox="1"/>
          <p:nvPr/>
        </p:nvSpPr>
        <p:spPr>
          <a:xfrm>
            <a:off x="2417013" y="3572266"/>
            <a:ext cx="6493199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6550" algn="l"/>
                <a:tab pos="2788285" algn="l"/>
                <a:tab pos="4961890" algn="l"/>
              </a:tabLst>
            </a:pPr>
            <a:r>
              <a:rPr sz="1900" spc="-5" dirty="0">
                <a:latin typeface="Cambria Math"/>
                <a:cs typeface="Cambria Math"/>
              </a:rPr>
              <a:t>𝑃 </a:t>
            </a:r>
            <a:r>
              <a:rPr sz="1900" spc="1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𝐹𝑟𝑒𝑒</a:t>
            </a:r>
            <a:r>
              <a:rPr sz="1900" spc="21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𝑆𝑝𝑎𝑚	∗ 𝑃 </a:t>
            </a:r>
            <a:r>
              <a:rPr sz="1900" spc="1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𝑆𝑝𝑎𝑚	+ 𝑃  𝐹𝑟𝑒𝑒</a:t>
            </a:r>
            <a:r>
              <a:rPr sz="1900" spc="254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𝑁𝑜</a:t>
            </a:r>
            <a:r>
              <a:rPr sz="1900" spc="3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𝑠𝑝𝑎𝑚	∗ </a:t>
            </a:r>
            <a:r>
              <a:rPr sz="1900" spc="5" dirty="0">
                <a:latin typeface="Cambria Math"/>
                <a:cs typeface="Cambria Math"/>
              </a:rPr>
              <a:t>𝑃(𝑁𝑜</a:t>
            </a:r>
            <a:r>
              <a:rPr sz="1900" spc="-35" dirty="0">
                <a:latin typeface="Cambria Math"/>
                <a:cs typeface="Cambria Math"/>
              </a:rPr>
              <a:t> </a:t>
            </a:r>
            <a:r>
              <a:rPr sz="1900" spc="5" dirty="0">
                <a:latin typeface="Cambria Math"/>
                <a:cs typeface="Cambria Math"/>
              </a:rPr>
              <a:t>𝑠𝑝𝑎𝑚)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562356" y="4011736"/>
            <a:ext cx="2057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mbria Math"/>
                <a:cs typeface="Cambria Math"/>
              </a:rPr>
              <a:t>=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4" name="object 16"/>
          <p:cNvSpPr/>
          <p:nvPr/>
        </p:nvSpPr>
        <p:spPr>
          <a:xfrm>
            <a:off x="823164" y="4195760"/>
            <a:ext cx="2265045" cy="0"/>
          </a:xfrm>
          <a:custGeom>
            <a:avLst/>
            <a:gdLst/>
            <a:ahLst/>
            <a:cxnLst/>
            <a:rect l="l" t="t" r="r" b="b"/>
            <a:pathLst>
              <a:path w="2265045">
                <a:moveTo>
                  <a:pt x="0" y="0"/>
                </a:moveTo>
                <a:lnTo>
                  <a:pt x="2264664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3403295" y="4195760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79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 txBox="1"/>
          <p:nvPr/>
        </p:nvSpPr>
        <p:spPr>
          <a:xfrm>
            <a:off x="1514806" y="3828856"/>
            <a:ext cx="24180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88514" algn="l"/>
              </a:tabLst>
            </a:pPr>
            <a:r>
              <a:rPr sz="1900" dirty="0">
                <a:latin typeface="Cambria Math"/>
                <a:cs typeface="Cambria Math"/>
              </a:rPr>
              <a:t>0</a:t>
            </a:r>
            <a:r>
              <a:rPr sz="1900" spc="-10" dirty="0">
                <a:latin typeface="Cambria Math"/>
                <a:cs typeface="Cambria Math"/>
              </a:rPr>
              <a:t>.</a:t>
            </a:r>
            <a:r>
              <a:rPr sz="1900" spc="-5" dirty="0">
                <a:latin typeface="Cambria Math"/>
                <a:cs typeface="Cambria Math"/>
              </a:rPr>
              <a:t>5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∗ </a:t>
            </a:r>
            <a:r>
              <a:rPr sz="1900" spc="-15" dirty="0">
                <a:latin typeface="Cambria Math"/>
                <a:cs typeface="Cambria Math"/>
              </a:rPr>
              <a:t>0</a:t>
            </a:r>
            <a:r>
              <a:rPr sz="1900" dirty="0">
                <a:latin typeface="Cambria Math"/>
                <a:cs typeface="Cambria Math"/>
              </a:rPr>
              <a:t>.</a:t>
            </a:r>
            <a:r>
              <a:rPr sz="1900" spc="-5" dirty="0">
                <a:latin typeface="Cambria Math"/>
                <a:cs typeface="Cambria Math"/>
              </a:rPr>
              <a:t>2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1900" spc="-15" dirty="0">
                <a:latin typeface="Cambria Math"/>
                <a:cs typeface="Cambria Math"/>
              </a:rPr>
              <a:t>0</a:t>
            </a:r>
            <a:r>
              <a:rPr sz="1900" dirty="0">
                <a:latin typeface="Cambria Math"/>
                <a:cs typeface="Cambria Math"/>
              </a:rPr>
              <a:t>.</a:t>
            </a:r>
            <a:r>
              <a:rPr sz="1900" spc="-5" dirty="0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7" name="object 19"/>
          <p:cNvSpPr txBox="1"/>
          <p:nvPr/>
        </p:nvSpPr>
        <p:spPr>
          <a:xfrm>
            <a:off x="810768" y="4173280"/>
            <a:ext cx="331977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92705" algn="l"/>
              </a:tabLst>
            </a:pPr>
            <a:r>
              <a:rPr sz="1900" spc="-15" dirty="0">
                <a:latin typeface="Cambria Math"/>
                <a:cs typeface="Cambria Math"/>
              </a:rPr>
              <a:t>0</a:t>
            </a:r>
            <a:r>
              <a:rPr sz="1900" dirty="0">
                <a:latin typeface="Cambria Math"/>
                <a:cs typeface="Cambria Math"/>
              </a:rPr>
              <a:t>.</a:t>
            </a:r>
            <a:r>
              <a:rPr sz="1900" spc="-5" dirty="0">
                <a:latin typeface="Cambria Math"/>
                <a:cs typeface="Cambria Math"/>
              </a:rPr>
              <a:t>2 ∗ </a:t>
            </a:r>
            <a:r>
              <a:rPr sz="1900" dirty="0">
                <a:latin typeface="Cambria Math"/>
                <a:cs typeface="Cambria Math"/>
              </a:rPr>
              <a:t>0</a:t>
            </a:r>
            <a:r>
              <a:rPr sz="1900" spc="-10" dirty="0">
                <a:latin typeface="Cambria Math"/>
                <a:cs typeface="Cambria Math"/>
              </a:rPr>
              <a:t>.</a:t>
            </a:r>
            <a:r>
              <a:rPr sz="1900" spc="-5" dirty="0">
                <a:latin typeface="Cambria Math"/>
                <a:cs typeface="Cambria Math"/>
              </a:rPr>
              <a:t>5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+</a:t>
            </a:r>
            <a:r>
              <a:rPr sz="1900" spc="10" dirty="0">
                <a:latin typeface="Cambria Math"/>
                <a:cs typeface="Cambria Math"/>
              </a:rPr>
              <a:t> </a:t>
            </a:r>
            <a:r>
              <a:rPr sz="1900" spc="-15" dirty="0">
                <a:latin typeface="Cambria Math"/>
                <a:cs typeface="Cambria Math"/>
              </a:rPr>
              <a:t>0</a:t>
            </a:r>
            <a:r>
              <a:rPr sz="1900" dirty="0">
                <a:latin typeface="Cambria Math"/>
                <a:cs typeface="Cambria Math"/>
              </a:rPr>
              <a:t>.</a:t>
            </a:r>
            <a:r>
              <a:rPr sz="1900" spc="-15" dirty="0">
                <a:latin typeface="Cambria Math"/>
                <a:cs typeface="Cambria Math"/>
              </a:rPr>
              <a:t>00</a:t>
            </a:r>
            <a:r>
              <a:rPr sz="1900" spc="-5" dirty="0">
                <a:latin typeface="Cambria Math"/>
                <a:cs typeface="Cambria Math"/>
              </a:rPr>
              <a:t>1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∗</a:t>
            </a:r>
            <a:r>
              <a:rPr sz="1900" spc="10" dirty="0">
                <a:latin typeface="Cambria Math"/>
                <a:cs typeface="Cambria Math"/>
              </a:rPr>
              <a:t> </a:t>
            </a:r>
            <a:r>
              <a:rPr sz="1900" spc="-15" dirty="0">
                <a:latin typeface="Cambria Math"/>
                <a:cs typeface="Cambria Math"/>
              </a:rPr>
              <a:t>0</a:t>
            </a:r>
            <a:r>
              <a:rPr sz="1900" spc="-10" dirty="0">
                <a:latin typeface="Cambria Math"/>
                <a:cs typeface="Cambria Math"/>
              </a:rPr>
              <a:t>.</a:t>
            </a:r>
            <a:r>
              <a:rPr sz="1900" spc="-5" dirty="0">
                <a:latin typeface="Cambria Math"/>
                <a:cs typeface="Cambria Math"/>
              </a:rPr>
              <a:t>5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1900" spc="-15" dirty="0">
                <a:latin typeface="Cambria Math"/>
                <a:cs typeface="Cambria Math"/>
              </a:rPr>
              <a:t>0</a:t>
            </a:r>
            <a:r>
              <a:rPr sz="1900" spc="-10" dirty="0">
                <a:latin typeface="Cambria Math"/>
                <a:cs typeface="Cambria Math"/>
              </a:rPr>
              <a:t>.</a:t>
            </a:r>
            <a:r>
              <a:rPr sz="1900" spc="-15" dirty="0">
                <a:latin typeface="Cambria Math"/>
                <a:cs typeface="Cambria Math"/>
              </a:rPr>
              <a:t>10</a:t>
            </a:r>
            <a:r>
              <a:rPr sz="1900" spc="-5" dirty="0">
                <a:latin typeface="Cambria Math"/>
                <a:cs typeface="Cambria Math"/>
              </a:rPr>
              <a:t>05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8" name="object 20"/>
          <p:cNvSpPr txBox="1"/>
          <p:nvPr/>
        </p:nvSpPr>
        <p:spPr>
          <a:xfrm>
            <a:off x="3142818" y="4011736"/>
            <a:ext cx="18859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2669" algn="l"/>
              </a:tabLst>
            </a:pPr>
            <a:r>
              <a:rPr sz="1900" spc="-5" dirty="0">
                <a:latin typeface="Cambria Math"/>
                <a:cs typeface="Cambria Math"/>
              </a:rPr>
              <a:t>=	=</a:t>
            </a:r>
            <a:r>
              <a:rPr sz="1900" spc="3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0.995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19" name="object 21"/>
          <p:cNvSpPr txBox="1"/>
          <p:nvPr/>
        </p:nvSpPr>
        <p:spPr>
          <a:xfrm>
            <a:off x="858937" y="4732472"/>
            <a:ext cx="828506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5" dirty="0">
                <a:latin typeface="Calibri"/>
                <a:cs typeface="Calibri"/>
              </a:rPr>
              <a:t>helps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spam filter automatically </a:t>
            </a:r>
            <a:r>
              <a:rPr sz="2000" spc="-5" dirty="0">
                <a:latin typeface="Calibri"/>
                <a:cs typeface="Calibri"/>
              </a:rPr>
              <a:t>classify the </a:t>
            </a:r>
            <a:r>
              <a:rPr sz="2000" spc="-10" dirty="0">
                <a:latin typeface="Calibri"/>
                <a:cs typeface="Calibri"/>
              </a:rPr>
              <a:t>messages </a:t>
            </a:r>
            <a:r>
              <a:rPr sz="2000" spc="-5" dirty="0">
                <a:latin typeface="Calibri"/>
                <a:cs typeface="Calibri"/>
              </a:rPr>
              <a:t>as  </a:t>
            </a:r>
            <a:r>
              <a:rPr sz="2000" spc="-10" dirty="0">
                <a:latin typeface="Calibri"/>
                <a:cs typeface="Calibri"/>
              </a:rPr>
              <a:t>spam.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D228665-62BE-4ACE-AC89-0BCF4DEB604E}"/>
              </a:ext>
            </a:extLst>
          </p:cNvPr>
          <p:cNvSpPr txBox="1"/>
          <p:nvPr/>
        </p:nvSpPr>
        <p:spPr>
          <a:xfrm>
            <a:off x="3890439" y="3197158"/>
            <a:ext cx="288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>
                <a:latin typeface="Cambria Math"/>
                <a:cs typeface="Cambria Math"/>
              </a:rPr>
              <a:t>𝑃 </a:t>
            </a:r>
            <a:r>
              <a:rPr lang="en-US" spc="25" dirty="0">
                <a:latin typeface="Cambria Math"/>
                <a:cs typeface="Cambria Math"/>
              </a:rPr>
              <a:t> </a:t>
            </a:r>
            <a:r>
              <a:rPr lang="en-US" spc="-10" dirty="0">
                <a:latin typeface="Cambria Math"/>
                <a:cs typeface="Cambria Math"/>
              </a:rPr>
              <a:t>𝑆𝑝𝑎𝑚	</a:t>
            </a:r>
            <a:r>
              <a:rPr lang="en-US" spc="-5" dirty="0">
                <a:latin typeface="Cambria Math"/>
                <a:cs typeface="Cambria Math"/>
              </a:rPr>
              <a:t>∗</a:t>
            </a:r>
            <a:r>
              <a:rPr lang="en-US" spc="-10" dirty="0">
                <a:latin typeface="Cambria Math"/>
                <a:cs typeface="Cambria Math"/>
              </a:rPr>
              <a:t> </a:t>
            </a:r>
            <a:r>
              <a:rPr lang="en-US" spc="5" dirty="0">
                <a:latin typeface="Cambria Math"/>
                <a:cs typeface="Cambria Math"/>
              </a:rPr>
              <a:t>𝑃(𝐹𝑟𝑒𝑒|𝑆𝑝𝑎𝑚)</a:t>
            </a:r>
            <a:endParaRPr lang="en-US" dirty="0">
              <a:latin typeface="Cambria Math"/>
              <a:cs typeface="Cambria Math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2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E194971-2F2D-44B0-8AE6-FF2DCCEE0A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xmlns="" id="{1FF9A61E-EB11-4C46-82E1-3E00A3B4B4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E564EB3-35F2-4EFF-87DC-642DC02052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4BA0C938-1486-4635-9F6C-44D521FA6A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42A7ABB-6A86-4A02-A072-FA82CDCE53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0196" y="484632"/>
            <a:ext cx="8433027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95" y="2286000"/>
            <a:ext cx="2694748" cy="17395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b="1" dirty="0"/>
              <a:t>How Good is Your Classification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6916720-6D22-4D4B-BC19-23008C7DD4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044951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3">
            <a:extLst>
              <a:ext uri="{FF2B5EF4-FFF2-40B4-BE49-F238E27FC236}">
                <a16:creationId xmlns:a16="http://schemas.microsoft.com/office/drawing/2014/main" xmlns="" id="{F315DCDA-3CE3-4040-AD7C-55056A3B60BA}"/>
              </a:ext>
            </a:extLst>
          </p:cNvPr>
          <p:cNvSpPr/>
          <p:nvPr/>
        </p:nvSpPr>
        <p:spPr>
          <a:xfrm>
            <a:off x="2818079" y="1552404"/>
            <a:ext cx="5834602" cy="4626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70106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graphicFrame>
        <p:nvGraphicFramePr>
          <p:cNvPr id="4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447079"/>
              </p:ext>
            </p:extLst>
          </p:nvPr>
        </p:nvGraphicFramePr>
        <p:xfrm>
          <a:off x="3319849" y="1569493"/>
          <a:ext cx="5638799" cy="188509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7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77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337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 dirty="0"/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900" spc="-5" dirty="0"/>
                        <a:t>Spam</a:t>
                      </a:r>
                      <a:r>
                        <a:rPr sz="1900" dirty="0"/>
                        <a:t> </a:t>
                      </a:r>
                      <a:r>
                        <a:rPr sz="1900" spc="-10" dirty="0"/>
                        <a:t>filtering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Predicted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/>
                    </a:p>
                    <a:p>
                      <a:pPr marL="321310">
                        <a:lnSpc>
                          <a:spcPct val="100000"/>
                        </a:lnSpc>
                      </a:pPr>
                      <a:r>
                        <a:rPr sz="1900" spc="-45" dirty="0"/>
                        <a:t>Total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4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5" dirty="0"/>
                        <a:t>Positive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5" dirty="0"/>
                        <a:t>Negative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2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/>
                    </a:p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1900" spc="-5" dirty="0"/>
                        <a:t>Actual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5" dirty="0"/>
                        <a:t>Positive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952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526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1478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475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5" dirty="0"/>
                        <a:t>Negative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167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3025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3192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3265"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00" spc="-45" dirty="0"/>
                        <a:t>Total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900" spc="-10" dirty="0"/>
                        <a:t>1119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900" spc="-10" dirty="0"/>
                        <a:t>3551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900" spc="-10" dirty="0"/>
                        <a:t>4670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42879"/>
              </p:ext>
            </p:extLst>
          </p:nvPr>
        </p:nvGraphicFramePr>
        <p:xfrm>
          <a:off x="397566" y="3599715"/>
          <a:ext cx="8746434" cy="281475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53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08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649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384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994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/>
                        <a:t>Predicted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186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5" dirty="0"/>
                        <a:t>Positive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5" dirty="0"/>
                        <a:t>Negative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800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/>
                    </a:p>
                    <a:p>
                      <a:pPr marL="195580">
                        <a:lnSpc>
                          <a:spcPct val="100000"/>
                        </a:lnSpc>
                      </a:pPr>
                      <a:r>
                        <a:rPr sz="2000" dirty="0"/>
                        <a:t>Actual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5" dirty="0"/>
                        <a:t>Positive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30" dirty="0"/>
                        <a:t>True</a:t>
                      </a:r>
                      <a:r>
                        <a:rPr sz="2000" spc="-10" dirty="0"/>
                        <a:t> </a:t>
                      </a:r>
                      <a:r>
                        <a:rPr sz="2000" spc="-20" dirty="0"/>
                        <a:t>+ve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/>
                        <a:t>False</a:t>
                      </a:r>
                      <a:r>
                        <a:rPr sz="2000" spc="5" dirty="0"/>
                        <a:t> </a:t>
                      </a:r>
                      <a:r>
                        <a:rPr sz="2000" spc="-20" dirty="0"/>
                        <a:t>–ve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95250" marR="382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/>
                        <a:t>Recall/Sensitivity/True </a:t>
                      </a:r>
                      <a:r>
                        <a:rPr sz="2000" spc="-15" dirty="0"/>
                        <a:t>Positive </a:t>
                      </a:r>
                      <a:r>
                        <a:rPr sz="2000" spc="-10" dirty="0"/>
                        <a:t>Rate  (Minimize False</a:t>
                      </a:r>
                      <a:r>
                        <a:rPr sz="2000" spc="25" dirty="0"/>
                        <a:t> </a:t>
                      </a:r>
                      <a:r>
                        <a:rPr sz="2000" spc="-10" dirty="0"/>
                        <a:t>–ve)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51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5" dirty="0"/>
                        <a:t>Negative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/>
                        <a:t>False</a:t>
                      </a:r>
                      <a:r>
                        <a:rPr sz="2000" dirty="0"/>
                        <a:t> </a:t>
                      </a:r>
                      <a:r>
                        <a:rPr sz="2000" spc="-20" dirty="0"/>
                        <a:t>+ve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30" dirty="0"/>
                        <a:t>True</a:t>
                      </a:r>
                      <a:r>
                        <a:rPr sz="2000" spc="-10" dirty="0"/>
                        <a:t> </a:t>
                      </a:r>
                      <a:r>
                        <a:rPr sz="2000" spc="-20" dirty="0"/>
                        <a:t>–ve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95250" marR="98551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/>
                        <a:t>Specificity/True Negative Rate  (Minimize False</a:t>
                      </a:r>
                      <a:r>
                        <a:rPr sz="2000" spc="20" dirty="0"/>
                        <a:t> </a:t>
                      </a:r>
                      <a:r>
                        <a:rPr sz="2000" spc="-10" dirty="0"/>
                        <a:t>+ve)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416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/>
                        <a:t>Precision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0" dirty="0"/>
                        <a:t>Accuracy, </a:t>
                      </a:r>
                      <a:r>
                        <a:rPr sz="2000" spc="10" dirty="0"/>
                        <a:t>F</a:t>
                      </a:r>
                      <a:r>
                        <a:rPr sz="1950" spc="15" baseline="-21367" dirty="0"/>
                        <a:t>1</a:t>
                      </a:r>
                      <a:r>
                        <a:rPr sz="1950" spc="217" baseline="-21367" dirty="0"/>
                        <a:t> </a:t>
                      </a:r>
                      <a:r>
                        <a:rPr sz="2000" spc="-10" dirty="0"/>
                        <a:t>score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16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Tukey’s</a:t>
            </a:r>
            <a:r>
              <a:rPr lang="en-US" dirty="0" smtClean="0"/>
              <a:t> ladder of transformation</a:t>
            </a:r>
            <a:endParaRPr lang="en-US" dirty="0"/>
          </a:p>
        </p:txBody>
      </p:sp>
      <p:pic>
        <p:nvPicPr>
          <p:cNvPr id="4098" name="Picture 2" descr="population grow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16" y="2082800"/>
            <a:ext cx="7335129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6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59225" y="1336532"/>
                <a:ext cx="8799423" cy="494133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𝑠𝑒𝑛𝑠𝑖𝑡𝑖𝑣𝑖𝑡𝑦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952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1478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=0.644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/>
                  <a:t>Precision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952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1119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=0.851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952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+3025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952+3025+526+167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3977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4670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=0.852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𝑆𝑝𝑐𝑖𝑓𝑖𝑐𝑖𝑡𝑦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3025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3025+167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948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 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𝑃𝑟𝑒𝑐𝑒𝑖𝑠𝑖𝑜𝑛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 ∗0.851 ∗0.644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0.851+0.644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.733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225" y="1336532"/>
                <a:ext cx="8799423" cy="4941330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45448"/>
              </p:ext>
            </p:extLst>
          </p:nvPr>
        </p:nvGraphicFramePr>
        <p:xfrm>
          <a:off x="3575712" y="1537045"/>
          <a:ext cx="5382934" cy="15748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76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65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65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65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3067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 dirty="0"/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900" spc="-5" dirty="0"/>
                        <a:t>Spam</a:t>
                      </a:r>
                      <a:r>
                        <a:rPr sz="1900" dirty="0"/>
                        <a:t> </a:t>
                      </a:r>
                      <a:r>
                        <a:rPr sz="1900" spc="-10" dirty="0"/>
                        <a:t>filtering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Predicted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/>
                    </a:p>
                    <a:p>
                      <a:pPr marL="321310">
                        <a:lnSpc>
                          <a:spcPct val="100000"/>
                        </a:lnSpc>
                      </a:pPr>
                      <a:r>
                        <a:rPr sz="1900" spc="-45" dirty="0"/>
                        <a:t>Total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041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5" dirty="0"/>
                        <a:t>Positive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5" dirty="0"/>
                        <a:t>Negative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06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/>
                    </a:p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1900" spc="-5" dirty="0"/>
                        <a:t>Actual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5" dirty="0"/>
                        <a:t>Positive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952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526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1478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0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5" dirty="0"/>
                        <a:t>Negative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167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3025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3192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232"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00" spc="-45" dirty="0"/>
                        <a:t>Total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900" spc="-10" dirty="0"/>
                        <a:t>1119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900" spc="-10" dirty="0"/>
                        <a:t>3551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900" spc="-10" dirty="0"/>
                        <a:t>4670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object 34"/>
          <p:cNvSpPr txBox="1"/>
          <p:nvPr/>
        </p:nvSpPr>
        <p:spPr>
          <a:xfrm>
            <a:off x="5282763" y="3312357"/>
            <a:ext cx="35369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Footlight MT Light" panose="0204060206030A020304" pitchFamily="18" charset="0"/>
                <a:cs typeface="Calibri"/>
              </a:rPr>
              <a:t>Which measure(s) </a:t>
            </a:r>
            <a:r>
              <a:rPr sz="2800" b="1" spc="-20" dirty="0">
                <a:latin typeface="Footlight MT Light" panose="0204060206030A020304" pitchFamily="18" charset="0"/>
                <a:cs typeface="Calibri"/>
              </a:rPr>
              <a:t>is/are  </a:t>
            </a:r>
            <a:r>
              <a:rPr sz="2800" b="1" spc="-15" dirty="0">
                <a:latin typeface="Footlight MT Light" panose="0204060206030A020304" pitchFamily="18" charset="0"/>
                <a:cs typeface="Calibri"/>
              </a:rPr>
              <a:t>more</a:t>
            </a:r>
            <a:r>
              <a:rPr sz="2800" b="1" spc="-5" dirty="0">
                <a:latin typeface="Footlight MT Light" panose="0204060206030A020304" pitchFamily="18" charset="0"/>
                <a:cs typeface="Calibri"/>
              </a:rPr>
              <a:t> </a:t>
            </a:r>
            <a:r>
              <a:rPr sz="2800" b="1" spc="-15" dirty="0">
                <a:latin typeface="Footlight MT Light" panose="0204060206030A020304" pitchFamily="18" charset="0"/>
                <a:cs typeface="Calibri"/>
              </a:rPr>
              <a:t>important?</a:t>
            </a:r>
            <a:endParaRPr sz="2800" b="1" dirty="0">
              <a:latin typeface="Footlight MT Light" panose="0204060206030A0203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87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01708" y="3161423"/>
                <a:ext cx="4438782" cy="314793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𝑠𝑒𝑛𝑠𝑖𝑡𝑖𝑣𝑖𝑡𝑦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952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1478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=0.644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𝑃𝑟𝑒𝑐𝑒𝑠𝑖𝑜𝑛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952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1119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=0.851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952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+3025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952+3025+526+167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3977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4670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=0.852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𝑆𝑝𝑐𝑖𝑓𝑖𝑐𝑖𝑡𝑦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3025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3025+167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948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 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𝑃𝑟𝑒𝑐𝑒𝑖𝑠𝑖𝑜𝑛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 ∗0.851 ∗0.644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0.851+0.644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.733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708" y="3161423"/>
                <a:ext cx="4438782" cy="31479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47771"/>
              </p:ext>
            </p:extLst>
          </p:nvPr>
        </p:nvGraphicFramePr>
        <p:xfrm>
          <a:off x="2921097" y="1586622"/>
          <a:ext cx="5837404" cy="15748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674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74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7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74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74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3067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 dirty="0"/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lang="en-US" sz="1900" spc="-5" dirty="0">
                          <a:latin typeface="+mn-lt"/>
                          <a:cs typeface="+mn-cs"/>
                        </a:rPr>
                        <a:t>Cancer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Predicted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/>
                    </a:p>
                    <a:p>
                      <a:pPr marL="321310">
                        <a:lnSpc>
                          <a:spcPct val="100000"/>
                        </a:lnSpc>
                      </a:pPr>
                      <a:r>
                        <a:rPr sz="1900" spc="-45" dirty="0"/>
                        <a:t>Total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041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5" dirty="0"/>
                        <a:t>Positive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5" dirty="0"/>
                        <a:t>Negative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06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 dirty="0"/>
                    </a:p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1900" spc="-5" dirty="0"/>
                        <a:t>Actual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5" dirty="0"/>
                        <a:t>Positive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952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526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1478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0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5" dirty="0"/>
                        <a:t>Negative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167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3025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spc="-10" dirty="0"/>
                        <a:t>3192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232"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00" spc="-45" dirty="0"/>
                        <a:t>Total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900" spc="-10" dirty="0"/>
                        <a:t>1119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900" spc="-10" dirty="0"/>
                        <a:t>3551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900" spc="-10" dirty="0"/>
                        <a:t>4670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object 34"/>
          <p:cNvSpPr txBox="1"/>
          <p:nvPr/>
        </p:nvSpPr>
        <p:spPr>
          <a:xfrm>
            <a:off x="5105342" y="3696578"/>
            <a:ext cx="35369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Footlight MT Light" panose="0204060206030A020304" pitchFamily="18" charset="0"/>
                <a:cs typeface="Calibri"/>
              </a:rPr>
              <a:t>Which measure(s) </a:t>
            </a:r>
            <a:r>
              <a:rPr sz="2800" b="1" spc="-20" dirty="0">
                <a:latin typeface="Footlight MT Light" panose="0204060206030A020304" pitchFamily="18" charset="0"/>
                <a:cs typeface="Calibri"/>
              </a:rPr>
              <a:t>is/are  </a:t>
            </a:r>
            <a:r>
              <a:rPr sz="2800" b="1" spc="-15" dirty="0">
                <a:latin typeface="Footlight MT Light" panose="0204060206030A020304" pitchFamily="18" charset="0"/>
                <a:cs typeface="Calibri"/>
              </a:rPr>
              <a:t>more</a:t>
            </a:r>
            <a:r>
              <a:rPr sz="2800" b="1" spc="-5" dirty="0">
                <a:latin typeface="Footlight MT Light" panose="0204060206030A020304" pitchFamily="18" charset="0"/>
                <a:cs typeface="Calibri"/>
              </a:rPr>
              <a:t> </a:t>
            </a:r>
            <a:r>
              <a:rPr sz="2800" b="1" spc="-15" dirty="0">
                <a:latin typeface="Footlight MT Light" panose="0204060206030A020304" pitchFamily="18" charset="0"/>
                <a:cs typeface="Calibri"/>
              </a:rPr>
              <a:t>important?</a:t>
            </a:r>
            <a:endParaRPr sz="2800" b="1" dirty="0">
              <a:latin typeface="Footlight MT Light" panose="0204060206030A0203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09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Tukey’s</a:t>
            </a:r>
            <a:r>
              <a:rPr lang="en-US" dirty="0" smtClean="0"/>
              <a:t> ladder of transformation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8" y="2146119"/>
            <a:ext cx="7480074" cy="308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Tukey’s</a:t>
            </a:r>
            <a:r>
              <a:rPr lang="en-US" dirty="0" smtClean="0"/>
              <a:t> ladder of transformation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76" y="1926108"/>
            <a:ext cx="8030696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46" y="338081"/>
            <a:ext cx="7290054" cy="1144730"/>
          </a:xfrm>
        </p:spPr>
        <p:txBody>
          <a:bodyPr/>
          <a:lstStyle/>
          <a:p>
            <a:r>
              <a:rPr lang="en-US" dirty="0"/>
              <a:t>The Central Tendencies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854" y="2323070"/>
            <a:ext cx="8946292" cy="3986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spread of the data in a dataset could be studied using</a:t>
            </a:r>
          </a:p>
          <a:p>
            <a:pPr marL="0" indent="0">
              <a:buNone/>
            </a:pPr>
            <a:r>
              <a:rPr lang="en-US" dirty="0"/>
              <a:t>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◘ Interquartile range </a:t>
            </a:r>
          </a:p>
          <a:p>
            <a:pPr marL="0" indent="0">
              <a:buNone/>
            </a:pPr>
            <a:r>
              <a:rPr lang="en-US" dirty="0"/>
              <a:t>◘ Variance</a:t>
            </a:r>
          </a:p>
          <a:p>
            <a:pPr marL="0" indent="0">
              <a:buNone/>
            </a:pPr>
            <a:r>
              <a:rPr lang="en-US" dirty="0"/>
              <a:t>◘ Standard Deviation</a:t>
            </a:r>
          </a:p>
          <a:p>
            <a:pPr marL="0" indent="0">
              <a:buNone/>
            </a:pPr>
            <a:r>
              <a:rPr lang="en-US" dirty="0"/>
              <a:t>◘ Range (max-min)</a:t>
            </a:r>
          </a:p>
          <a:p>
            <a:pPr marL="0" indent="0">
              <a:buNone/>
            </a:pPr>
            <a:r>
              <a:rPr lang="en-US" dirty="0"/>
              <a:t>◘ All of the above</a:t>
            </a:r>
          </a:p>
        </p:txBody>
      </p:sp>
      <p:sp>
        <p:nvSpPr>
          <p:cNvPr id="5" name="Pentagon 4"/>
          <p:cNvSpPr/>
          <p:nvPr/>
        </p:nvSpPr>
        <p:spPr>
          <a:xfrm>
            <a:off x="416659" y="5476511"/>
            <a:ext cx="2498424" cy="304799"/>
          </a:xfrm>
          <a:prstGeom prst="homePlat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2004</Words>
  <Application>Microsoft Office PowerPoint</Application>
  <PresentationFormat>On-screen Show (4:3)</PresentationFormat>
  <Paragraphs>854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Cambria Math</vt:lpstr>
      <vt:lpstr>Courier New</vt:lpstr>
      <vt:lpstr>Footlight MT Light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Non – linear transformation of data - Example</vt:lpstr>
      <vt:lpstr>PowerPoint Presentation</vt:lpstr>
      <vt:lpstr>US population from 1670 - 1860</vt:lpstr>
      <vt:lpstr>Tukey’s ladder of transformation</vt:lpstr>
      <vt:lpstr>Tukey’s ladder of transformation</vt:lpstr>
      <vt:lpstr>Tukey’s ladder of transformation</vt:lpstr>
      <vt:lpstr>Tukey’s ladder of transformation</vt:lpstr>
      <vt:lpstr>The Central Tendencies</vt:lpstr>
      <vt:lpstr>The Central Tendencies</vt:lpstr>
      <vt:lpstr>The Central Tendencies</vt:lpstr>
      <vt:lpstr>The Central Tendencies</vt:lpstr>
      <vt:lpstr>The Central Tendencies</vt:lpstr>
      <vt:lpstr>The Central Tendencies</vt:lpstr>
      <vt:lpstr>PowerPoint Presentation</vt:lpstr>
      <vt:lpstr>The Central Tendencies</vt:lpstr>
      <vt:lpstr>PowerPoint Presentation</vt:lpstr>
      <vt:lpstr>Understanding Probability</vt:lpstr>
      <vt:lpstr>Probability vs Statistics</vt:lpstr>
      <vt:lpstr>Probability - Applications</vt:lpstr>
      <vt:lpstr>Probability - Applications</vt:lpstr>
      <vt:lpstr>Probability - Applications</vt:lpstr>
      <vt:lpstr>Assigning Probabilities</vt:lpstr>
      <vt:lpstr>Computing A priori Probability</vt:lpstr>
      <vt:lpstr>Computing probability</vt:lpstr>
      <vt:lpstr>Assigning Probabilities</vt:lpstr>
      <vt:lpstr>Assigning Probabilities</vt:lpstr>
      <vt:lpstr>Assigning Probabilities</vt:lpstr>
      <vt:lpstr>Assigning Probabilities</vt:lpstr>
      <vt:lpstr>Assigning Probabilities</vt:lpstr>
      <vt:lpstr>Assigning Probabilities</vt:lpstr>
      <vt:lpstr>Probability - Terminology</vt:lpstr>
      <vt:lpstr>Probability - Rules</vt:lpstr>
      <vt:lpstr>Probabilities Rules</vt:lpstr>
      <vt:lpstr>Probability - Rules</vt:lpstr>
      <vt:lpstr>Probability Question</vt:lpstr>
      <vt:lpstr>PowerPoint Presentation</vt:lpstr>
      <vt:lpstr>Probability - Types</vt:lpstr>
      <vt:lpstr>Probability - Types</vt:lpstr>
      <vt:lpstr>Probability – Types Marginal Probability</vt:lpstr>
      <vt:lpstr>Probability – Types JOINT PROBABILITY</vt:lpstr>
      <vt:lpstr>Probability – Types UNION PROBABILITY</vt:lpstr>
      <vt:lpstr>Probability - Types</vt:lpstr>
      <vt:lpstr>Probability -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- Types</vt:lpstr>
      <vt:lpstr>Probability - Types</vt:lpstr>
      <vt:lpstr>Generalized Probability Tree</vt:lpstr>
      <vt:lpstr>Conditional Probability  Bayes Theorem </vt:lpstr>
      <vt:lpstr>Bayes’ Theorem</vt:lpstr>
      <vt:lpstr>Case – Clinical trails</vt:lpstr>
      <vt:lpstr>Bayes’ Theorem ⇒Spam filtering</vt:lpstr>
      <vt:lpstr>Bayes’ Theorem</vt:lpstr>
      <vt:lpstr>How Good is Your Classification</vt:lpstr>
      <vt:lpstr>Confusion Matrix</vt:lpstr>
      <vt:lpstr>Confusion Matrix</vt:lpstr>
      <vt:lpstr>Confusion Matrix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gunda</dc:creator>
  <cp:lastModifiedBy>srikanth D</cp:lastModifiedBy>
  <cp:revision>17</cp:revision>
  <dcterms:created xsi:type="dcterms:W3CDTF">2019-02-14T10:58:32Z</dcterms:created>
  <dcterms:modified xsi:type="dcterms:W3CDTF">2019-03-10T19:20:28Z</dcterms:modified>
</cp:coreProperties>
</file>