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64" r:id="rId2"/>
    <p:sldId id="445" r:id="rId3"/>
    <p:sldId id="503" r:id="rId4"/>
    <p:sldId id="507" r:id="rId5"/>
    <p:sldId id="508" r:id="rId6"/>
    <p:sldId id="509" r:id="rId7"/>
    <p:sldId id="504" r:id="rId8"/>
    <p:sldId id="506" r:id="rId9"/>
    <p:sldId id="489" r:id="rId10"/>
    <p:sldId id="510" r:id="rId11"/>
    <p:sldId id="511" r:id="rId12"/>
    <p:sldId id="512" r:id="rId13"/>
    <p:sldId id="513" r:id="rId14"/>
    <p:sldId id="514" r:id="rId15"/>
    <p:sldId id="515" r:id="rId16"/>
    <p:sldId id="5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D" initials="sD" lastIdx="1" clrIdx="0">
    <p:extLst>
      <p:ext uri="{19B8F6BF-5375-455C-9EA6-DF929625EA0E}">
        <p15:presenceInfo xmlns:p15="http://schemas.microsoft.com/office/powerpoint/2012/main" userId="d180ca02a5bc6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004"/>
    <a:srgbClr val="FCF234"/>
    <a:srgbClr val="F9F925"/>
    <a:srgbClr val="FF0066"/>
    <a:srgbClr val="32DAEC"/>
    <a:srgbClr val="FFFFCC"/>
    <a:srgbClr val="EBD7D1"/>
    <a:srgbClr val="F8FBCD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2349" autoAdjust="0"/>
  </p:normalViewPr>
  <p:slideViewPr>
    <p:cSldViewPr snapToGrid="0">
      <p:cViewPr varScale="1">
        <p:scale>
          <a:sx n="53" d="100"/>
          <a:sy n="53" d="100"/>
        </p:scale>
        <p:origin x="4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1553863" y="5004020"/>
            <a:ext cx="261910" cy="396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8" y="1798836"/>
            <a:ext cx="8207921" cy="267762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Gain and Lift Charts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5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Error Measure for Evaluating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measures for comparing models across techniques:</a:t>
            </a:r>
          </a:p>
          <a:p>
            <a:pPr marL="0" indent="0">
              <a:buNone/>
            </a:pPr>
            <a:r>
              <a:rPr lang="en-US" dirty="0"/>
              <a:t>• MAE (Mean Absolute Error): Mean of the absolute value of the </a:t>
            </a:r>
            <a:r>
              <a:rPr lang="en-US" dirty="0" err="1"/>
              <a:t>differencebetween</a:t>
            </a:r>
            <a:r>
              <a:rPr lang="en-US" dirty="0"/>
              <a:t> the predicted and actual values.</a:t>
            </a:r>
          </a:p>
          <a:p>
            <a:pPr marL="0" indent="0">
              <a:buNone/>
            </a:pPr>
            <a:r>
              <a:rPr lang="en-US" dirty="0"/>
              <a:t>• MAPE (Mean Absolute Percentage Error): Same as above but converted </a:t>
            </a:r>
            <a:r>
              <a:rPr lang="en-US" dirty="0" smtClean="0"/>
              <a:t>into </a:t>
            </a:r>
            <a:r>
              <a:rPr lang="en-US" dirty="0"/>
              <a:t>percentages to allow for comparison across different  scales (e.g</a:t>
            </a:r>
            <a:r>
              <a:rPr lang="en-US" dirty="0" smtClean="0"/>
              <a:t>., comparing </a:t>
            </a:r>
            <a:r>
              <a:rPr lang="en-US" dirty="0"/>
              <a:t>accuracies of forecasts on BSE vs NSE).</a:t>
            </a:r>
          </a:p>
          <a:p>
            <a:pPr marL="0" indent="0">
              <a:buNone/>
            </a:pPr>
            <a:r>
              <a:rPr lang="en-US" dirty="0"/>
              <a:t>• RMSE (Root Mean Square Error): Accounts for infrequent large errors, </a:t>
            </a:r>
            <a:r>
              <a:rPr lang="en-US" dirty="0" smtClean="0"/>
              <a:t> whose </a:t>
            </a:r>
            <a:r>
              <a:rPr lang="en-US" dirty="0"/>
              <a:t>impact may be understated by the mean-based error measures.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6890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Total error is composed of Bias, Variance and a </a:t>
            </a:r>
            <a:r>
              <a:rPr lang="en-US" dirty="0" smtClean="0"/>
              <a:t>Random </a:t>
            </a:r>
            <a:r>
              <a:rPr lang="en-US" dirty="0"/>
              <a:t>irreducible error.  Bias and Variance can be </a:t>
            </a:r>
            <a:r>
              <a:rPr lang="en-US" dirty="0" smtClean="0"/>
              <a:t>managed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If the model performance on training and testing data sets is inconsistent, it indicates a problem either with Bias or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9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Bulls-eye is a model that correctly predicts the real values.</a:t>
            </a:r>
          </a:p>
          <a:p>
            <a:r>
              <a:rPr lang="en-US" dirty="0"/>
              <a:t>Each hit is a model based on chance variability in training datasets.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67" y="2542518"/>
            <a:ext cx="3813833" cy="381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Bias-Variance Tradeoff and Under fitting vs Over fitting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171" y="1417267"/>
            <a:ext cx="3869218" cy="10138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Too Simple a Model Under 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6" y="1281112"/>
            <a:ext cx="3340396" cy="1870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30" y="2858820"/>
            <a:ext cx="3340396" cy="1870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25" y="4728890"/>
            <a:ext cx="3340396" cy="18700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8135" y="3433109"/>
            <a:ext cx="3869218" cy="10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Too Complex a Model Over fit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39171" y="5156590"/>
            <a:ext cx="3869218" cy="10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Right Model Reasonable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Bias-Variance Tradeoff and Under fitting vs Over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9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Ways of detecting and minimizing Bias and Variance</a:t>
            </a:r>
          </a:p>
          <a:p>
            <a:pPr marL="0" indent="0">
              <a:buNone/>
            </a:pPr>
            <a:r>
              <a:rPr lang="en-US" dirty="0"/>
              <a:t>Outliers and Influential Observations can cause statistical bias.  Can be </a:t>
            </a:r>
            <a:r>
              <a:rPr lang="en-US" dirty="0" smtClean="0"/>
              <a:t>identified </a:t>
            </a:r>
            <a:r>
              <a:rPr lang="en-US" dirty="0"/>
              <a:t>using various methods like Box plots, points outside ±2 𝑜𝑟 ± </a:t>
            </a:r>
            <a:r>
              <a:rPr lang="en-US" dirty="0" smtClean="0"/>
              <a:t>3 </a:t>
            </a:r>
            <a:r>
              <a:rPr lang="fr-FR" dirty="0" smtClean="0"/>
              <a:t>standard </a:t>
            </a:r>
            <a:r>
              <a:rPr lang="fr-FR" dirty="0" err="1"/>
              <a:t>deviations</a:t>
            </a:r>
            <a:r>
              <a:rPr lang="fr-FR" dirty="0"/>
              <a:t>/</a:t>
            </a:r>
            <a:r>
              <a:rPr lang="fr-FR" dirty="0" err="1"/>
              <a:t>errors</a:t>
            </a:r>
            <a:r>
              <a:rPr lang="fr-FR" dirty="0"/>
              <a:t>, </a:t>
            </a:r>
            <a:r>
              <a:rPr lang="fr-FR" dirty="0" err="1"/>
              <a:t>residual</a:t>
            </a:r>
            <a:r>
              <a:rPr lang="fr-FR" dirty="0"/>
              <a:t> plots,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Bias </a:t>
            </a:r>
            <a:r>
              <a:rPr lang="en-US" dirty="0"/>
              <a:t>cannot be corrected by increasing training sample size.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Variance </a:t>
            </a:r>
            <a:r>
              <a:rPr lang="en-US" dirty="0"/>
              <a:t>or standard error can be minimized by increasing training </a:t>
            </a:r>
            <a:r>
              <a:rPr lang="en-US" dirty="0" smtClean="0"/>
              <a:t>sample size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Bagging </a:t>
            </a:r>
            <a:r>
              <a:rPr lang="en-US" dirty="0"/>
              <a:t>(bootstrap aggregating) techniques </a:t>
            </a:r>
            <a:r>
              <a:rPr lang="en-US" i="1" dirty="0" smtClean="0">
                <a:solidFill>
                  <a:srgbClr val="FF0000"/>
                </a:solidFill>
              </a:rPr>
              <a:t>(taught later in the program) </a:t>
            </a:r>
            <a:r>
              <a:rPr lang="en-US" dirty="0" smtClean="0"/>
              <a:t>can be </a:t>
            </a:r>
            <a:r>
              <a:rPr lang="en-US" dirty="0"/>
              <a:t>used to minimize errors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Business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and Lifts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In some business problems, it is not good enough to just classify.  </a:t>
            </a:r>
            <a:r>
              <a:rPr lang="en-US" dirty="0" smtClean="0"/>
              <a:t>For example</a:t>
            </a:r>
            <a:r>
              <a:rPr lang="en-US" dirty="0"/>
              <a:t>, in direct mail or phone marketing campaigns, where it costs </a:t>
            </a:r>
            <a:r>
              <a:rPr lang="en-US" dirty="0" smtClean="0"/>
              <a:t>money </a:t>
            </a:r>
            <a:r>
              <a:rPr lang="en-US" dirty="0"/>
              <a:t>to send a mail to each prospect, it is better to be able to rank the </a:t>
            </a:r>
            <a:r>
              <a:rPr lang="en-US" dirty="0" smtClean="0"/>
              <a:t>prospective </a:t>
            </a:r>
            <a:r>
              <a:rPr lang="en-US" dirty="0"/>
              <a:t>buyers by their probability to buy.  That way, you can </a:t>
            </a:r>
            <a:r>
              <a:rPr lang="en-US" dirty="0" smtClean="0"/>
              <a:t>order them </a:t>
            </a:r>
            <a:r>
              <a:rPr lang="en-US" dirty="0"/>
              <a:t>and start calling or mailing them in their decreasing order </a:t>
            </a:r>
            <a:r>
              <a:rPr lang="en-US" dirty="0" smtClean="0"/>
              <a:t>of propensity </a:t>
            </a:r>
            <a:r>
              <a:rPr lang="en-US" dirty="0"/>
              <a:t>to buy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Lift </a:t>
            </a:r>
            <a:r>
              <a:rPr lang="en-US" dirty="0"/>
              <a:t>is a measure of the effectiveness of a predictive model calculated </a:t>
            </a:r>
            <a:r>
              <a:rPr lang="en-US" dirty="0" smtClean="0"/>
              <a:t>as the </a:t>
            </a:r>
            <a:r>
              <a:rPr lang="en-US" dirty="0"/>
              <a:t>ratio between the results obtained with and without the </a:t>
            </a:r>
            <a:r>
              <a:rPr lang="en-US" dirty="0" smtClean="0"/>
              <a:t>predictive model </a:t>
            </a:r>
            <a:r>
              <a:rPr lang="en-US" dirty="0"/>
              <a:t>(random selection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A Lift Chart describes how well a model ranks samples in a particular class.</a:t>
            </a:r>
          </a:p>
          <a:p>
            <a:pPr marL="0" indent="0">
              <a:buNone/>
            </a:pPr>
            <a:r>
              <a:rPr lang="en-US" dirty="0"/>
              <a:t>• The greater the area between the lift curve and the baseline (random </a:t>
            </a:r>
            <a:r>
              <a:rPr lang="en-US" dirty="0" smtClean="0"/>
              <a:t>selection</a:t>
            </a:r>
            <a:r>
              <a:rPr lang="en-US" dirty="0"/>
              <a:t>), the better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and Lift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company sends mail catalogs to prospective buyers.  It costs </a:t>
            </a:r>
            <a:r>
              <a:rPr lang="en-US" sz="2400" dirty="0" smtClean="0"/>
              <a:t>the company </a:t>
            </a:r>
            <a:r>
              <a:rPr lang="en-US" sz="2400" dirty="0"/>
              <a:t>$1 to print and mail one </a:t>
            </a:r>
            <a:r>
              <a:rPr lang="en-US" sz="2400" dirty="0" smtClean="0"/>
              <a:t>catalog. </a:t>
            </a:r>
          </a:p>
          <a:p>
            <a:r>
              <a:rPr lang="en-US" sz="2400" dirty="0" smtClean="0"/>
              <a:t>From </a:t>
            </a:r>
            <a:r>
              <a:rPr lang="en-US" sz="2400" dirty="0"/>
              <a:t>past data, they know the response rate is 5%, i.e., if 100,000 </a:t>
            </a:r>
            <a:r>
              <a:rPr lang="en-US" sz="2400" dirty="0" smtClean="0"/>
              <a:t>prospective </a:t>
            </a:r>
            <a:r>
              <a:rPr lang="en-US" sz="2400" dirty="0"/>
              <a:t>customers are contacted, 5000 buy.</a:t>
            </a:r>
          </a:p>
          <a:p>
            <a:r>
              <a:rPr lang="en-US" sz="2400" dirty="0"/>
              <a:t>This means that if there is no model and the company randomly </a:t>
            </a:r>
            <a:r>
              <a:rPr lang="en-US" sz="2400" dirty="0" smtClean="0"/>
              <a:t>contacts the </a:t>
            </a:r>
            <a:r>
              <a:rPr lang="en-US" sz="2400" dirty="0"/>
              <a:t>prospects, they will have the following result.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42274"/>
              </p:ext>
            </p:extLst>
          </p:nvPr>
        </p:nvGraphicFramePr>
        <p:xfrm>
          <a:off x="1305636" y="3730767"/>
          <a:ext cx="6096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customers contacted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Responses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and Lift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4631139" cy="4941330"/>
          </a:xfrm>
        </p:spPr>
        <p:txBody>
          <a:bodyPr>
            <a:normAutofit/>
          </a:bodyPr>
          <a:lstStyle/>
          <a:p>
            <a:r>
              <a:rPr lang="en-US" sz="2400" dirty="0"/>
              <a:t>With a predictive model, </a:t>
            </a:r>
            <a:r>
              <a:rPr lang="en-US" sz="2400" dirty="0" smtClean="0"/>
              <a:t>where the </a:t>
            </a:r>
            <a:r>
              <a:rPr lang="en-US" sz="2400" dirty="0"/>
              <a:t>model assigns a probability </a:t>
            </a:r>
            <a:r>
              <a:rPr lang="en-US" sz="2400" dirty="0" smtClean="0"/>
              <a:t>to </a:t>
            </a:r>
            <a:r>
              <a:rPr lang="en-US" sz="2400" dirty="0"/>
              <a:t>each customer, the customers </a:t>
            </a:r>
            <a:r>
              <a:rPr lang="en-US" sz="2400" dirty="0" smtClean="0"/>
              <a:t>are </a:t>
            </a:r>
            <a:r>
              <a:rPr lang="en-US" sz="2400" dirty="0"/>
              <a:t>ordered and divided </a:t>
            </a:r>
            <a:r>
              <a:rPr lang="en-US" sz="2400" dirty="0" smtClean="0"/>
              <a:t>into </a:t>
            </a:r>
            <a:r>
              <a:rPr lang="en-US" sz="2400" dirty="0" err="1" smtClean="0"/>
              <a:t>deciles</a:t>
            </a:r>
            <a:r>
              <a:rPr lang="en-US" sz="2400" dirty="0" smtClean="0"/>
              <a:t> </a:t>
            </a:r>
            <a:r>
              <a:rPr lang="en-US" sz="2400" dirty="0"/>
              <a:t>(or any other </a:t>
            </a:r>
            <a:r>
              <a:rPr lang="en-US" sz="2400" dirty="0" err="1"/>
              <a:t>quantiles</a:t>
            </a:r>
            <a:r>
              <a:rPr lang="en-US" sz="2400" dirty="0"/>
              <a:t>). They are then called </a:t>
            </a:r>
            <a:r>
              <a:rPr lang="en-US" sz="2400" dirty="0" smtClean="0"/>
              <a:t>in decreasing </a:t>
            </a:r>
            <a:r>
              <a:rPr lang="en-US" sz="2400" dirty="0"/>
              <a:t>order of </a:t>
            </a:r>
            <a:r>
              <a:rPr lang="en-US" sz="2400" dirty="0" smtClean="0"/>
              <a:t>probability to </a:t>
            </a:r>
            <a:r>
              <a:rPr lang="en-US" sz="2400" dirty="0"/>
              <a:t>buy.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52476"/>
              </p:ext>
            </p:extLst>
          </p:nvPr>
        </p:nvGraphicFramePr>
        <p:xfrm>
          <a:off x="4981434" y="1281112"/>
          <a:ext cx="3977214" cy="43314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7103"/>
                <a:gridCol w="1764373"/>
                <a:gridCol w="1325738"/>
              </a:tblGrid>
              <a:tr h="752404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Decile</a:t>
                      </a:r>
                      <a:r>
                        <a:rPr lang="en-US" dirty="0" smtClean="0"/>
                        <a:t> Contacted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Response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(top </a:t>
                      </a:r>
                      <a:r>
                        <a:rPr lang="en-US" dirty="0" err="1" smtClean="0"/>
                        <a:t>decile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38" y="232012"/>
            <a:ext cx="5276973" cy="317352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56174"/>
              </p:ext>
            </p:extLst>
          </p:nvPr>
        </p:nvGraphicFramePr>
        <p:xfrm>
          <a:off x="163773" y="1769696"/>
          <a:ext cx="3466530" cy="4418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197"/>
                <a:gridCol w="1201074"/>
                <a:gridCol w="1492259"/>
              </a:tblGrid>
              <a:tr h="752404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Decile</a:t>
                      </a:r>
                      <a:r>
                        <a:rPr lang="en-US" dirty="0" smtClean="0"/>
                        <a:t> Contacted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Response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(top </a:t>
                      </a:r>
                      <a:r>
                        <a:rPr lang="en-US" dirty="0" err="1" smtClean="0"/>
                        <a:t>decile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6503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78"/>
            <a:ext cx="5499757" cy="3304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57" y="138442"/>
            <a:ext cx="3412231" cy="20520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866" y="4599295"/>
            <a:ext cx="8680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 lift of 3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top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decile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Model advantage diminishes as more customers 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contacted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especially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lower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deciles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Useful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compare Different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8" y="1798836"/>
            <a:ext cx="8207921" cy="267762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Evaluating Model Accuracy </a:t>
            </a:r>
            <a:br>
              <a:rPr lang="en-US" sz="6000" b="1" dirty="0" smtClean="0">
                <a:latin typeface="+mn-lt"/>
              </a:rPr>
            </a:br>
            <a:r>
              <a:rPr lang="en-US" sz="6000" b="1" dirty="0" smtClean="0">
                <a:latin typeface="+mn-lt"/>
              </a:rPr>
              <a:t>and </a:t>
            </a:r>
            <a:br>
              <a:rPr lang="en-US" sz="6000" b="1" dirty="0" smtClean="0">
                <a:latin typeface="+mn-lt"/>
              </a:rPr>
            </a:br>
            <a:r>
              <a:rPr lang="en-US" sz="6000" b="1" dirty="0" smtClean="0">
                <a:latin typeface="+mn-lt"/>
              </a:rPr>
              <a:t>Bias-Variance Tradeoff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Ultimate Test of 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7" y="1385454"/>
            <a:ext cx="8822591" cy="483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Holdout set: Split data into train, validation and test sets (</a:t>
            </a:r>
            <a:r>
              <a:rPr lang="en-US" dirty="0" smtClean="0"/>
              <a:t>in 70:20:10 </a:t>
            </a:r>
            <a:r>
              <a:rPr lang="en-US" dirty="0"/>
              <a:t>or 60:20:20, etc. ratios), and </a:t>
            </a:r>
            <a:r>
              <a:rPr lang="en-US" b="1" dirty="0"/>
              <a:t>ensure </a:t>
            </a:r>
            <a:r>
              <a:rPr lang="en-US" b="1" dirty="0" smtClean="0"/>
              <a:t>model performance </a:t>
            </a:r>
            <a:r>
              <a:rPr lang="en-US" b="1" dirty="0"/>
              <a:t>is similar.</a:t>
            </a:r>
          </a:p>
          <a:p>
            <a:pPr marL="0" indent="0">
              <a:buNone/>
            </a:pPr>
            <a:r>
              <a:rPr lang="en-US" dirty="0"/>
              <a:t>• Training Set: For fitting a model</a:t>
            </a:r>
          </a:p>
          <a:p>
            <a:pPr marL="0" indent="0">
              <a:buNone/>
            </a:pPr>
            <a:r>
              <a:rPr lang="en-US" dirty="0"/>
              <a:t>• Validation Set: For selecting a model based on estimated </a:t>
            </a:r>
            <a:r>
              <a:rPr lang="en-US" dirty="0" smtClean="0"/>
              <a:t> prediction </a:t>
            </a:r>
            <a:r>
              <a:rPr lang="en-US" dirty="0"/>
              <a:t>errors</a:t>
            </a:r>
          </a:p>
          <a:p>
            <a:pPr marL="0" indent="0">
              <a:buNone/>
            </a:pPr>
            <a:r>
              <a:rPr lang="en-US" dirty="0"/>
              <a:t>• Test Set: For assessing selected model’s performance on “new”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k-fold cross-validation: Same as holdout but useful </a:t>
            </a:r>
            <a:r>
              <a:rPr lang="en-US" dirty="0" smtClean="0"/>
              <a:t>when the </a:t>
            </a:r>
            <a:r>
              <a:rPr lang="en-US" dirty="0"/>
              <a:t>data size is small.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Error Measure for Evaluating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accurate measures of prediction error, experiment with different </a:t>
                </a:r>
                <a:r>
                  <a:rPr lang="en-US" dirty="0"/>
                  <a:t>models and use the model with minimum error.</a:t>
                </a:r>
              </a:p>
              <a:p>
                <a:r>
                  <a:rPr lang="en-US" dirty="0"/>
                  <a:t>Some measures for comparing models within the </a:t>
                </a:r>
                <a:r>
                  <a:rPr lang="en-US" dirty="0" smtClean="0"/>
                  <a:t>same technique </a:t>
                </a:r>
                <a:r>
                  <a:rPr lang="en-US" dirty="0"/>
                  <a:t>(e.g., Linear Regression):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• AIC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5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22192</TotalTime>
  <Words>796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Gain and Lift Charts</vt:lpstr>
      <vt:lpstr>Gains and Lifts Charts</vt:lpstr>
      <vt:lpstr>Gains and Lift Charts</vt:lpstr>
      <vt:lpstr>Gains and Lift Charts</vt:lpstr>
      <vt:lpstr>PowerPoint Presentation</vt:lpstr>
      <vt:lpstr>PowerPoint Presentation</vt:lpstr>
      <vt:lpstr>Evaluating Model Accuracy  and  Bias-Variance Tradeoff</vt:lpstr>
      <vt:lpstr>The Ultimate Test of Model Accuracy</vt:lpstr>
      <vt:lpstr>Appropriate Error Measure for Evaluating Accuracy</vt:lpstr>
      <vt:lpstr>Appropriate Error Measure for Evaluating Accuracy</vt:lpstr>
      <vt:lpstr>Bias-Variance Tradeoff</vt:lpstr>
      <vt:lpstr>Bias-Variance Tradeoff</vt:lpstr>
      <vt:lpstr>Bias-Variance Tradeoff and Under fitting vs Over fitting Excel</vt:lpstr>
      <vt:lpstr>Bias-Variance Tradeoff and Under fitting vs Over fitting</vt:lpstr>
      <vt:lpstr>Bias-Variance Tradeoff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838</cp:revision>
  <dcterms:created xsi:type="dcterms:W3CDTF">2018-08-30T05:17:44Z</dcterms:created>
  <dcterms:modified xsi:type="dcterms:W3CDTF">2019-03-24T18:13:54Z</dcterms:modified>
</cp:coreProperties>
</file>