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448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86" d="100"/>
          <a:sy n="86" d="100"/>
        </p:scale>
        <p:origin x="1382" y="48"/>
      </p:cViewPr>
      <p:guideLst>
        <p:guide pos="2880"/>
        <p:guide pos="448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Principal%20Component%20Analysis.ppt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Principal%20Component%20Analysis.ppt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Principal%20Component%20Analysis.ppt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Principal%20Component%20Analysis.ppt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Principal%20Component%20Analysis.ppt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Principal%20Component%20Analysis.ppt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216701851142301E-2"/>
          <c:y val="2.8317910819792454E-2"/>
          <c:w val="0.94524979991449209"/>
          <c:h val="0.82368319989347549"/>
        </c:manualLayout>
      </c:layout>
      <c:scatterChart>
        <c:scatterStyle val="lineMarker"/>
        <c:varyColors val="0"/>
        <c:ser>
          <c:idx val="0"/>
          <c:order val="0"/>
          <c:tx>
            <c:strRef>
              <c:f>'[Worksheet in Principal Component Analysis.pptx]Sheet1'!$C$1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'[Worksheet in Principal Component Analysis.pptx]Sheet1'!$B$2:$B$18</c:f>
              <c:numCache>
                <c:formatCode>General</c:formatCode>
                <c:ptCount val="17"/>
                <c:pt idx="0">
                  <c:v>1.2</c:v>
                </c:pt>
                <c:pt idx="1">
                  <c:v>5.5</c:v>
                </c:pt>
                <c:pt idx="2">
                  <c:v>9.8000000000000007</c:v>
                </c:pt>
                <c:pt idx="3">
                  <c:v>14.1</c:v>
                </c:pt>
                <c:pt idx="4">
                  <c:v>18.399999999999999</c:v>
                </c:pt>
                <c:pt idx="5">
                  <c:v>22.7</c:v>
                </c:pt>
                <c:pt idx="6">
                  <c:v>27</c:v>
                </c:pt>
                <c:pt idx="7">
                  <c:v>31.3</c:v>
                </c:pt>
                <c:pt idx="8">
                  <c:v>35.6</c:v>
                </c:pt>
                <c:pt idx="9">
                  <c:v>39.9</c:v>
                </c:pt>
                <c:pt idx="10">
                  <c:v>44.2</c:v>
                </c:pt>
                <c:pt idx="11">
                  <c:v>48.5</c:v>
                </c:pt>
                <c:pt idx="12">
                  <c:v>52.8</c:v>
                </c:pt>
                <c:pt idx="13">
                  <c:v>57.1</c:v>
                </c:pt>
                <c:pt idx="14">
                  <c:v>61.4</c:v>
                </c:pt>
                <c:pt idx="15">
                  <c:v>65.7</c:v>
                </c:pt>
                <c:pt idx="16">
                  <c:v>70</c:v>
                </c:pt>
              </c:numCache>
            </c:numRef>
          </c:xVal>
          <c:yVal>
            <c:numRef>
              <c:f>'[Worksheet in Principal Component Analysis.pptx]Sheet1'!$C$2:$C$18</c:f>
              <c:numCache>
                <c:formatCode>General</c:formatCode>
                <c:ptCount val="17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63-4FA6-995E-DA4C89975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1604592"/>
        <c:axId val="481607472"/>
      </c:scatterChart>
      <c:valAx>
        <c:axId val="48160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607472"/>
        <c:crosses val="autoZero"/>
        <c:crossBetween val="midCat"/>
      </c:valAx>
      <c:valAx>
        <c:axId val="48160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604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292025208384825E-2"/>
          <c:y val="2.5235651530581788E-2"/>
          <c:w val="0.87432106427913459"/>
          <c:h val="0.77904813242431203"/>
        </c:manualLayout>
      </c:layout>
      <c:scatterChart>
        <c:scatterStyle val="lineMarker"/>
        <c:varyColors val="0"/>
        <c:ser>
          <c:idx val="0"/>
          <c:order val="0"/>
          <c:tx>
            <c:strRef>
              <c:f>'[Worksheet in Principal Component Analysis.pptx]Sheet1'!$C$1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'[Worksheet in Principal Component Analysis.pptx]Sheet1'!$B$2:$B$18</c:f>
              <c:numCache>
                <c:formatCode>General</c:formatCode>
                <c:ptCount val="17"/>
                <c:pt idx="0">
                  <c:v>1.2</c:v>
                </c:pt>
                <c:pt idx="1">
                  <c:v>5.5</c:v>
                </c:pt>
                <c:pt idx="2">
                  <c:v>9.8000000000000007</c:v>
                </c:pt>
                <c:pt idx="3">
                  <c:v>14.1</c:v>
                </c:pt>
                <c:pt idx="4">
                  <c:v>18.399999999999999</c:v>
                </c:pt>
                <c:pt idx="5">
                  <c:v>22.7</c:v>
                </c:pt>
                <c:pt idx="6">
                  <c:v>27</c:v>
                </c:pt>
                <c:pt idx="7">
                  <c:v>31.3</c:v>
                </c:pt>
                <c:pt idx="8">
                  <c:v>35.6</c:v>
                </c:pt>
                <c:pt idx="9">
                  <c:v>39.9</c:v>
                </c:pt>
                <c:pt idx="10">
                  <c:v>44.2</c:v>
                </c:pt>
                <c:pt idx="11">
                  <c:v>48.5</c:v>
                </c:pt>
                <c:pt idx="12">
                  <c:v>52.8</c:v>
                </c:pt>
                <c:pt idx="13">
                  <c:v>57.1</c:v>
                </c:pt>
                <c:pt idx="14">
                  <c:v>61.4</c:v>
                </c:pt>
                <c:pt idx="15">
                  <c:v>65.7</c:v>
                </c:pt>
                <c:pt idx="16">
                  <c:v>70</c:v>
                </c:pt>
              </c:numCache>
            </c:numRef>
          </c:xVal>
          <c:yVal>
            <c:numRef>
              <c:f>'[Worksheet in Principal Component Analysis.pptx]Sheet1'!$C$2:$C$18</c:f>
              <c:numCache>
                <c:formatCode>General</c:formatCode>
                <c:ptCount val="17"/>
                <c:pt idx="0">
                  <c:v>-3.8</c:v>
                </c:pt>
                <c:pt idx="1">
                  <c:v>0.5</c:v>
                </c:pt>
                <c:pt idx="2">
                  <c:v>4.8000000000000007</c:v>
                </c:pt>
                <c:pt idx="3">
                  <c:v>9.1</c:v>
                </c:pt>
                <c:pt idx="4">
                  <c:v>13.399999999999999</c:v>
                </c:pt>
                <c:pt idx="5">
                  <c:v>17.7</c:v>
                </c:pt>
                <c:pt idx="6">
                  <c:v>22</c:v>
                </c:pt>
                <c:pt idx="7">
                  <c:v>26.3</c:v>
                </c:pt>
                <c:pt idx="8">
                  <c:v>30.6</c:v>
                </c:pt>
                <c:pt idx="9">
                  <c:v>34.9</c:v>
                </c:pt>
                <c:pt idx="10">
                  <c:v>39.200000000000003</c:v>
                </c:pt>
                <c:pt idx="11">
                  <c:v>43.5</c:v>
                </c:pt>
                <c:pt idx="12">
                  <c:v>47.8</c:v>
                </c:pt>
                <c:pt idx="13">
                  <c:v>52.1</c:v>
                </c:pt>
                <c:pt idx="14">
                  <c:v>56.4</c:v>
                </c:pt>
                <c:pt idx="15">
                  <c:v>60.7</c:v>
                </c:pt>
                <c:pt idx="16">
                  <c:v>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E83-46D1-A86C-C6281D64DA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1776496"/>
        <c:axId val="501776816"/>
      </c:scatterChart>
      <c:valAx>
        <c:axId val="501776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776816"/>
        <c:crosses val="autoZero"/>
        <c:crossBetween val="midCat"/>
      </c:valAx>
      <c:valAx>
        <c:axId val="50177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776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292025208384825E-2"/>
          <c:y val="2.5235651530581788E-2"/>
          <c:w val="0.87432106427913459"/>
          <c:h val="0.77904813242431203"/>
        </c:manualLayout>
      </c:layout>
      <c:scatterChart>
        <c:scatterStyle val="lineMarker"/>
        <c:varyColors val="0"/>
        <c:ser>
          <c:idx val="0"/>
          <c:order val="0"/>
          <c:tx>
            <c:strRef>
              <c:f>'[Worksheet in Principal Component Analysis.pptx]Sheet1'!$C$1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'[Worksheet in Principal Component Analysis.pptx]Sheet1'!$B$2:$B$18</c:f>
              <c:numCache>
                <c:formatCode>General</c:formatCode>
                <c:ptCount val="17"/>
                <c:pt idx="0">
                  <c:v>1.2</c:v>
                </c:pt>
                <c:pt idx="1">
                  <c:v>5.5</c:v>
                </c:pt>
                <c:pt idx="2">
                  <c:v>9.8000000000000007</c:v>
                </c:pt>
                <c:pt idx="3">
                  <c:v>14.1</c:v>
                </c:pt>
                <c:pt idx="4">
                  <c:v>18.399999999999999</c:v>
                </c:pt>
                <c:pt idx="5">
                  <c:v>22.7</c:v>
                </c:pt>
                <c:pt idx="6">
                  <c:v>27</c:v>
                </c:pt>
                <c:pt idx="7">
                  <c:v>31.3</c:v>
                </c:pt>
                <c:pt idx="8">
                  <c:v>35.6</c:v>
                </c:pt>
                <c:pt idx="9">
                  <c:v>39.9</c:v>
                </c:pt>
                <c:pt idx="10">
                  <c:v>44.2</c:v>
                </c:pt>
                <c:pt idx="11">
                  <c:v>48.5</c:v>
                </c:pt>
                <c:pt idx="12">
                  <c:v>52.8</c:v>
                </c:pt>
                <c:pt idx="13">
                  <c:v>57.1</c:v>
                </c:pt>
                <c:pt idx="14">
                  <c:v>61.4</c:v>
                </c:pt>
                <c:pt idx="15">
                  <c:v>65.7</c:v>
                </c:pt>
                <c:pt idx="16">
                  <c:v>70</c:v>
                </c:pt>
              </c:numCache>
            </c:numRef>
          </c:xVal>
          <c:yVal>
            <c:numRef>
              <c:f>'[Worksheet in Principal Component Analysis.pptx]Sheet1'!$C$2:$C$18</c:f>
              <c:numCache>
                <c:formatCode>General</c:formatCode>
                <c:ptCount val="17"/>
                <c:pt idx="0">
                  <c:v>-3.8</c:v>
                </c:pt>
                <c:pt idx="1">
                  <c:v>0.5</c:v>
                </c:pt>
                <c:pt idx="2">
                  <c:v>4.8000000000000007</c:v>
                </c:pt>
                <c:pt idx="3">
                  <c:v>9.1</c:v>
                </c:pt>
                <c:pt idx="4">
                  <c:v>13.399999999999999</c:v>
                </c:pt>
                <c:pt idx="5">
                  <c:v>17.7</c:v>
                </c:pt>
                <c:pt idx="6">
                  <c:v>22</c:v>
                </c:pt>
                <c:pt idx="7">
                  <c:v>26.3</c:v>
                </c:pt>
                <c:pt idx="8">
                  <c:v>30.6</c:v>
                </c:pt>
                <c:pt idx="9">
                  <c:v>34.9</c:v>
                </c:pt>
                <c:pt idx="10">
                  <c:v>39.200000000000003</c:v>
                </c:pt>
                <c:pt idx="11">
                  <c:v>43.5</c:v>
                </c:pt>
                <c:pt idx="12">
                  <c:v>47.8</c:v>
                </c:pt>
                <c:pt idx="13">
                  <c:v>52.1</c:v>
                </c:pt>
                <c:pt idx="14">
                  <c:v>56.4</c:v>
                </c:pt>
                <c:pt idx="15">
                  <c:v>60.7</c:v>
                </c:pt>
                <c:pt idx="16">
                  <c:v>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2A-4F91-BA53-A0215643AA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1776496"/>
        <c:axId val="501776816"/>
      </c:scatterChart>
      <c:valAx>
        <c:axId val="501776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776816"/>
        <c:crosses val="autoZero"/>
        <c:crossBetween val="midCat"/>
      </c:valAx>
      <c:valAx>
        <c:axId val="50177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776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'[Worksheet in Principal Component Analysis.pptx]Sheet1'!$C$1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'[Worksheet in Principal Component Analysis.pptx]Sheet1'!$B$2:$B$151</c:f>
              <c:numCache>
                <c:formatCode>General</c:formatCode>
                <c:ptCount val="150"/>
                <c:pt idx="0">
                  <c:v>1.4</c:v>
                </c:pt>
                <c:pt idx="1">
                  <c:v>1.4</c:v>
                </c:pt>
                <c:pt idx="2">
                  <c:v>1.3</c:v>
                </c:pt>
                <c:pt idx="3">
                  <c:v>1.5</c:v>
                </c:pt>
                <c:pt idx="4">
                  <c:v>1.4</c:v>
                </c:pt>
                <c:pt idx="5">
                  <c:v>1.7</c:v>
                </c:pt>
                <c:pt idx="6">
                  <c:v>1.4</c:v>
                </c:pt>
                <c:pt idx="7">
                  <c:v>1.5</c:v>
                </c:pt>
                <c:pt idx="8">
                  <c:v>1.4</c:v>
                </c:pt>
                <c:pt idx="9">
                  <c:v>1.5</c:v>
                </c:pt>
                <c:pt idx="10">
                  <c:v>1.5</c:v>
                </c:pt>
                <c:pt idx="11">
                  <c:v>1.6</c:v>
                </c:pt>
                <c:pt idx="12">
                  <c:v>1.4</c:v>
                </c:pt>
                <c:pt idx="13">
                  <c:v>1.1000000000000001</c:v>
                </c:pt>
                <c:pt idx="14">
                  <c:v>1.2</c:v>
                </c:pt>
                <c:pt idx="15">
                  <c:v>1.5</c:v>
                </c:pt>
                <c:pt idx="16">
                  <c:v>1.3</c:v>
                </c:pt>
                <c:pt idx="17">
                  <c:v>1.4</c:v>
                </c:pt>
                <c:pt idx="18">
                  <c:v>1.7</c:v>
                </c:pt>
                <c:pt idx="19">
                  <c:v>1.5</c:v>
                </c:pt>
                <c:pt idx="20">
                  <c:v>1.7</c:v>
                </c:pt>
                <c:pt idx="21">
                  <c:v>1.5</c:v>
                </c:pt>
                <c:pt idx="22">
                  <c:v>1</c:v>
                </c:pt>
                <c:pt idx="23">
                  <c:v>1.7</c:v>
                </c:pt>
                <c:pt idx="24">
                  <c:v>1.9</c:v>
                </c:pt>
                <c:pt idx="25">
                  <c:v>1.6</c:v>
                </c:pt>
                <c:pt idx="26">
                  <c:v>1.6</c:v>
                </c:pt>
                <c:pt idx="27">
                  <c:v>1.5</c:v>
                </c:pt>
                <c:pt idx="28">
                  <c:v>1.4</c:v>
                </c:pt>
                <c:pt idx="29">
                  <c:v>1.6</c:v>
                </c:pt>
                <c:pt idx="30">
                  <c:v>1.6</c:v>
                </c:pt>
                <c:pt idx="31">
                  <c:v>1.5</c:v>
                </c:pt>
                <c:pt idx="32">
                  <c:v>1.5</c:v>
                </c:pt>
                <c:pt idx="33">
                  <c:v>1.4</c:v>
                </c:pt>
                <c:pt idx="34">
                  <c:v>1.5</c:v>
                </c:pt>
                <c:pt idx="35">
                  <c:v>1.2</c:v>
                </c:pt>
                <c:pt idx="36">
                  <c:v>1.3</c:v>
                </c:pt>
                <c:pt idx="37">
                  <c:v>1.5</c:v>
                </c:pt>
                <c:pt idx="38">
                  <c:v>1.3</c:v>
                </c:pt>
                <c:pt idx="39">
                  <c:v>1.5</c:v>
                </c:pt>
                <c:pt idx="40">
                  <c:v>1.3</c:v>
                </c:pt>
                <c:pt idx="41">
                  <c:v>1.3</c:v>
                </c:pt>
                <c:pt idx="42">
                  <c:v>1.3</c:v>
                </c:pt>
                <c:pt idx="43">
                  <c:v>1.6</c:v>
                </c:pt>
                <c:pt idx="44">
                  <c:v>1.9</c:v>
                </c:pt>
                <c:pt idx="45">
                  <c:v>1.4</c:v>
                </c:pt>
                <c:pt idx="46">
                  <c:v>1.6</c:v>
                </c:pt>
                <c:pt idx="47">
                  <c:v>1.4</c:v>
                </c:pt>
                <c:pt idx="48">
                  <c:v>1.5</c:v>
                </c:pt>
                <c:pt idx="49">
                  <c:v>1.4</c:v>
                </c:pt>
                <c:pt idx="50">
                  <c:v>4.7</c:v>
                </c:pt>
                <c:pt idx="51">
                  <c:v>4.5</c:v>
                </c:pt>
                <c:pt idx="52">
                  <c:v>4.9000000000000004</c:v>
                </c:pt>
                <c:pt idx="53">
                  <c:v>4</c:v>
                </c:pt>
                <c:pt idx="54">
                  <c:v>4.5999999999999996</c:v>
                </c:pt>
                <c:pt idx="55">
                  <c:v>4.5</c:v>
                </c:pt>
                <c:pt idx="56">
                  <c:v>4.7</c:v>
                </c:pt>
                <c:pt idx="57">
                  <c:v>3.3</c:v>
                </c:pt>
                <c:pt idx="58">
                  <c:v>4.5999999999999996</c:v>
                </c:pt>
                <c:pt idx="59">
                  <c:v>3.9</c:v>
                </c:pt>
                <c:pt idx="60">
                  <c:v>3.5</c:v>
                </c:pt>
                <c:pt idx="61">
                  <c:v>4.2</c:v>
                </c:pt>
                <c:pt idx="62">
                  <c:v>4</c:v>
                </c:pt>
                <c:pt idx="63">
                  <c:v>4.7</c:v>
                </c:pt>
                <c:pt idx="64">
                  <c:v>3.6</c:v>
                </c:pt>
                <c:pt idx="65">
                  <c:v>4.4000000000000004</c:v>
                </c:pt>
                <c:pt idx="66">
                  <c:v>4.5</c:v>
                </c:pt>
                <c:pt idx="67">
                  <c:v>4.0999999999999996</c:v>
                </c:pt>
                <c:pt idx="68">
                  <c:v>4.5</c:v>
                </c:pt>
                <c:pt idx="69">
                  <c:v>3.9</c:v>
                </c:pt>
                <c:pt idx="70">
                  <c:v>4.8</c:v>
                </c:pt>
                <c:pt idx="71">
                  <c:v>4</c:v>
                </c:pt>
                <c:pt idx="72">
                  <c:v>4.9000000000000004</c:v>
                </c:pt>
                <c:pt idx="73">
                  <c:v>4.7</c:v>
                </c:pt>
                <c:pt idx="74">
                  <c:v>4.3</c:v>
                </c:pt>
                <c:pt idx="75">
                  <c:v>4.4000000000000004</c:v>
                </c:pt>
                <c:pt idx="76">
                  <c:v>4.8</c:v>
                </c:pt>
                <c:pt idx="77">
                  <c:v>5</c:v>
                </c:pt>
                <c:pt idx="78">
                  <c:v>4.5</c:v>
                </c:pt>
                <c:pt idx="79">
                  <c:v>3.5</c:v>
                </c:pt>
                <c:pt idx="80">
                  <c:v>3.8</c:v>
                </c:pt>
                <c:pt idx="81">
                  <c:v>3.7</c:v>
                </c:pt>
                <c:pt idx="82">
                  <c:v>3.9</c:v>
                </c:pt>
                <c:pt idx="83">
                  <c:v>5.0999999999999996</c:v>
                </c:pt>
                <c:pt idx="84">
                  <c:v>4.5</c:v>
                </c:pt>
                <c:pt idx="85">
                  <c:v>4.5</c:v>
                </c:pt>
                <c:pt idx="86">
                  <c:v>4.7</c:v>
                </c:pt>
                <c:pt idx="87">
                  <c:v>4.4000000000000004</c:v>
                </c:pt>
                <c:pt idx="88">
                  <c:v>4.0999999999999996</c:v>
                </c:pt>
                <c:pt idx="89">
                  <c:v>4</c:v>
                </c:pt>
                <c:pt idx="90">
                  <c:v>4.4000000000000004</c:v>
                </c:pt>
                <c:pt idx="91">
                  <c:v>4.5999999999999996</c:v>
                </c:pt>
                <c:pt idx="92">
                  <c:v>4</c:v>
                </c:pt>
                <c:pt idx="93">
                  <c:v>3.3</c:v>
                </c:pt>
                <c:pt idx="94">
                  <c:v>4.2</c:v>
                </c:pt>
                <c:pt idx="95">
                  <c:v>4.2</c:v>
                </c:pt>
                <c:pt idx="96">
                  <c:v>4.2</c:v>
                </c:pt>
                <c:pt idx="97">
                  <c:v>4.3</c:v>
                </c:pt>
                <c:pt idx="98">
                  <c:v>3</c:v>
                </c:pt>
                <c:pt idx="99">
                  <c:v>4.0999999999999996</c:v>
                </c:pt>
                <c:pt idx="100">
                  <c:v>6</c:v>
                </c:pt>
                <c:pt idx="101">
                  <c:v>5.0999999999999996</c:v>
                </c:pt>
                <c:pt idx="102">
                  <c:v>5.9</c:v>
                </c:pt>
                <c:pt idx="103">
                  <c:v>5.6</c:v>
                </c:pt>
                <c:pt idx="104">
                  <c:v>5.8</c:v>
                </c:pt>
                <c:pt idx="105">
                  <c:v>6.6</c:v>
                </c:pt>
                <c:pt idx="106">
                  <c:v>4.5</c:v>
                </c:pt>
                <c:pt idx="107">
                  <c:v>6.3</c:v>
                </c:pt>
                <c:pt idx="108">
                  <c:v>5.8</c:v>
                </c:pt>
                <c:pt idx="109">
                  <c:v>6.1</c:v>
                </c:pt>
                <c:pt idx="110">
                  <c:v>5.0999999999999996</c:v>
                </c:pt>
                <c:pt idx="111">
                  <c:v>5.3</c:v>
                </c:pt>
                <c:pt idx="112">
                  <c:v>5.5</c:v>
                </c:pt>
                <c:pt idx="113">
                  <c:v>5</c:v>
                </c:pt>
                <c:pt idx="114">
                  <c:v>5.0999999999999996</c:v>
                </c:pt>
                <c:pt idx="115">
                  <c:v>5.3</c:v>
                </c:pt>
                <c:pt idx="116">
                  <c:v>5.5</c:v>
                </c:pt>
                <c:pt idx="117">
                  <c:v>6.7</c:v>
                </c:pt>
                <c:pt idx="118">
                  <c:v>6.9</c:v>
                </c:pt>
                <c:pt idx="119">
                  <c:v>5</c:v>
                </c:pt>
                <c:pt idx="120">
                  <c:v>5.7</c:v>
                </c:pt>
                <c:pt idx="121">
                  <c:v>4.9000000000000004</c:v>
                </c:pt>
                <c:pt idx="122">
                  <c:v>6.7</c:v>
                </c:pt>
                <c:pt idx="123">
                  <c:v>4.9000000000000004</c:v>
                </c:pt>
                <c:pt idx="124">
                  <c:v>5.7</c:v>
                </c:pt>
                <c:pt idx="125">
                  <c:v>6</c:v>
                </c:pt>
                <c:pt idx="126">
                  <c:v>4.8</c:v>
                </c:pt>
                <c:pt idx="127">
                  <c:v>4.9000000000000004</c:v>
                </c:pt>
                <c:pt idx="128">
                  <c:v>5.6</c:v>
                </c:pt>
                <c:pt idx="129">
                  <c:v>5.8</c:v>
                </c:pt>
                <c:pt idx="130">
                  <c:v>6.1</c:v>
                </c:pt>
                <c:pt idx="131">
                  <c:v>6.4</c:v>
                </c:pt>
                <c:pt idx="132">
                  <c:v>5.6</c:v>
                </c:pt>
                <c:pt idx="133">
                  <c:v>5.0999999999999996</c:v>
                </c:pt>
                <c:pt idx="134">
                  <c:v>5.6</c:v>
                </c:pt>
                <c:pt idx="135">
                  <c:v>6.1</c:v>
                </c:pt>
                <c:pt idx="136">
                  <c:v>5.6</c:v>
                </c:pt>
                <c:pt idx="137">
                  <c:v>5.5</c:v>
                </c:pt>
                <c:pt idx="138">
                  <c:v>4.8</c:v>
                </c:pt>
                <c:pt idx="139">
                  <c:v>5.4</c:v>
                </c:pt>
                <c:pt idx="140">
                  <c:v>5.6</c:v>
                </c:pt>
                <c:pt idx="141">
                  <c:v>5.0999999999999996</c:v>
                </c:pt>
                <c:pt idx="142">
                  <c:v>5.0999999999999996</c:v>
                </c:pt>
                <c:pt idx="143">
                  <c:v>5.9</c:v>
                </c:pt>
                <c:pt idx="144">
                  <c:v>5.7</c:v>
                </c:pt>
                <c:pt idx="145">
                  <c:v>5.2</c:v>
                </c:pt>
                <c:pt idx="146">
                  <c:v>5</c:v>
                </c:pt>
                <c:pt idx="147">
                  <c:v>5.2</c:v>
                </c:pt>
                <c:pt idx="148">
                  <c:v>5.4</c:v>
                </c:pt>
                <c:pt idx="149">
                  <c:v>5.0999999999999996</c:v>
                </c:pt>
              </c:numCache>
            </c:numRef>
          </c:xVal>
          <c:yVal>
            <c:numRef>
              <c:f>'[Worksheet in Principal Component Analysis.pptx]Sheet1'!$C$2:$C$151</c:f>
              <c:numCache>
                <c:formatCode>General</c:formatCode>
                <c:ptCount val="150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0.2</c:v>
                </c:pt>
                <c:pt idx="9">
                  <c:v>0.1</c:v>
                </c:pt>
                <c:pt idx="10">
                  <c:v>0.2</c:v>
                </c:pt>
                <c:pt idx="11">
                  <c:v>0.2</c:v>
                </c:pt>
                <c:pt idx="12">
                  <c:v>0.1</c:v>
                </c:pt>
                <c:pt idx="13">
                  <c:v>0.1</c:v>
                </c:pt>
                <c:pt idx="14">
                  <c:v>0.2</c:v>
                </c:pt>
                <c:pt idx="15">
                  <c:v>0.4</c:v>
                </c:pt>
                <c:pt idx="16">
                  <c:v>0.4</c:v>
                </c:pt>
                <c:pt idx="17">
                  <c:v>0.3</c:v>
                </c:pt>
                <c:pt idx="18">
                  <c:v>0.3</c:v>
                </c:pt>
                <c:pt idx="19">
                  <c:v>0.3</c:v>
                </c:pt>
                <c:pt idx="20">
                  <c:v>0.2</c:v>
                </c:pt>
                <c:pt idx="21">
                  <c:v>0.4</c:v>
                </c:pt>
                <c:pt idx="22">
                  <c:v>0.2</c:v>
                </c:pt>
                <c:pt idx="23">
                  <c:v>0.5</c:v>
                </c:pt>
                <c:pt idx="24">
                  <c:v>0.2</c:v>
                </c:pt>
                <c:pt idx="25">
                  <c:v>0.2</c:v>
                </c:pt>
                <c:pt idx="26">
                  <c:v>0.4</c:v>
                </c:pt>
                <c:pt idx="27">
                  <c:v>0.2</c:v>
                </c:pt>
                <c:pt idx="28">
                  <c:v>0.2</c:v>
                </c:pt>
                <c:pt idx="29">
                  <c:v>0.2</c:v>
                </c:pt>
                <c:pt idx="30">
                  <c:v>0.2</c:v>
                </c:pt>
                <c:pt idx="31">
                  <c:v>0.4</c:v>
                </c:pt>
                <c:pt idx="32">
                  <c:v>0.1</c:v>
                </c:pt>
                <c:pt idx="33">
                  <c:v>0.2</c:v>
                </c:pt>
                <c:pt idx="34">
                  <c:v>0.1</c:v>
                </c:pt>
                <c:pt idx="35">
                  <c:v>0.2</c:v>
                </c:pt>
                <c:pt idx="36">
                  <c:v>0.2</c:v>
                </c:pt>
                <c:pt idx="37">
                  <c:v>0.1</c:v>
                </c:pt>
                <c:pt idx="38">
                  <c:v>0.2</c:v>
                </c:pt>
                <c:pt idx="39">
                  <c:v>0.2</c:v>
                </c:pt>
                <c:pt idx="40">
                  <c:v>0.3</c:v>
                </c:pt>
                <c:pt idx="41">
                  <c:v>0.3</c:v>
                </c:pt>
                <c:pt idx="42">
                  <c:v>0.2</c:v>
                </c:pt>
                <c:pt idx="43">
                  <c:v>0.6</c:v>
                </c:pt>
                <c:pt idx="44">
                  <c:v>0.4</c:v>
                </c:pt>
                <c:pt idx="45">
                  <c:v>0.3</c:v>
                </c:pt>
                <c:pt idx="46">
                  <c:v>0.2</c:v>
                </c:pt>
                <c:pt idx="47">
                  <c:v>0.2</c:v>
                </c:pt>
                <c:pt idx="48">
                  <c:v>0.2</c:v>
                </c:pt>
                <c:pt idx="49">
                  <c:v>0.2</c:v>
                </c:pt>
                <c:pt idx="50">
                  <c:v>1.4</c:v>
                </c:pt>
                <c:pt idx="51">
                  <c:v>1.5</c:v>
                </c:pt>
                <c:pt idx="52">
                  <c:v>1.5</c:v>
                </c:pt>
                <c:pt idx="53">
                  <c:v>1.3</c:v>
                </c:pt>
                <c:pt idx="54">
                  <c:v>1.5</c:v>
                </c:pt>
                <c:pt idx="55">
                  <c:v>1.3</c:v>
                </c:pt>
                <c:pt idx="56">
                  <c:v>1.6</c:v>
                </c:pt>
                <c:pt idx="57">
                  <c:v>1</c:v>
                </c:pt>
                <c:pt idx="58">
                  <c:v>1.3</c:v>
                </c:pt>
                <c:pt idx="59">
                  <c:v>1.4</c:v>
                </c:pt>
                <c:pt idx="60">
                  <c:v>1</c:v>
                </c:pt>
                <c:pt idx="61">
                  <c:v>1.5</c:v>
                </c:pt>
                <c:pt idx="62">
                  <c:v>1</c:v>
                </c:pt>
                <c:pt idx="63">
                  <c:v>1.4</c:v>
                </c:pt>
                <c:pt idx="64">
                  <c:v>1.3</c:v>
                </c:pt>
                <c:pt idx="65">
                  <c:v>1.4</c:v>
                </c:pt>
                <c:pt idx="66">
                  <c:v>1.5</c:v>
                </c:pt>
                <c:pt idx="67">
                  <c:v>1</c:v>
                </c:pt>
                <c:pt idx="68">
                  <c:v>1.5</c:v>
                </c:pt>
                <c:pt idx="69">
                  <c:v>1.1000000000000001</c:v>
                </c:pt>
                <c:pt idx="70">
                  <c:v>1.8</c:v>
                </c:pt>
                <c:pt idx="71">
                  <c:v>1.3</c:v>
                </c:pt>
                <c:pt idx="72">
                  <c:v>1.5</c:v>
                </c:pt>
                <c:pt idx="73">
                  <c:v>1.2</c:v>
                </c:pt>
                <c:pt idx="74">
                  <c:v>1.3</c:v>
                </c:pt>
                <c:pt idx="75">
                  <c:v>1.4</c:v>
                </c:pt>
                <c:pt idx="76">
                  <c:v>1.4</c:v>
                </c:pt>
                <c:pt idx="77">
                  <c:v>1.7</c:v>
                </c:pt>
                <c:pt idx="78">
                  <c:v>1.5</c:v>
                </c:pt>
                <c:pt idx="79">
                  <c:v>1</c:v>
                </c:pt>
                <c:pt idx="80">
                  <c:v>1.1000000000000001</c:v>
                </c:pt>
                <c:pt idx="81">
                  <c:v>1</c:v>
                </c:pt>
                <c:pt idx="82">
                  <c:v>1.2</c:v>
                </c:pt>
                <c:pt idx="83">
                  <c:v>1.6</c:v>
                </c:pt>
                <c:pt idx="84">
                  <c:v>1.5</c:v>
                </c:pt>
                <c:pt idx="85">
                  <c:v>1.6</c:v>
                </c:pt>
                <c:pt idx="86">
                  <c:v>1.5</c:v>
                </c:pt>
                <c:pt idx="87">
                  <c:v>1.3</c:v>
                </c:pt>
                <c:pt idx="88">
                  <c:v>1.3</c:v>
                </c:pt>
                <c:pt idx="89">
                  <c:v>1.3</c:v>
                </c:pt>
                <c:pt idx="90">
                  <c:v>1.2</c:v>
                </c:pt>
                <c:pt idx="91">
                  <c:v>1.4</c:v>
                </c:pt>
                <c:pt idx="92">
                  <c:v>1.2</c:v>
                </c:pt>
                <c:pt idx="93">
                  <c:v>1</c:v>
                </c:pt>
                <c:pt idx="94">
                  <c:v>1.3</c:v>
                </c:pt>
                <c:pt idx="95">
                  <c:v>1.2</c:v>
                </c:pt>
                <c:pt idx="96">
                  <c:v>1.3</c:v>
                </c:pt>
                <c:pt idx="97">
                  <c:v>1.3</c:v>
                </c:pt>
                <c:pt idx="98">
                  <c:v>1.1000000000000001</c:v>
                </c:pt>
                <c:pt idx="99">
                  <c:v>1.3</c:v>
                </c:pt>
                <c:pt idx="100">
                  <c:v>2.5</c:v>
                </c:pt>
                <c:pt idx="101">
                  <c:v>1.9</c:v>
                </c:pt>
                <c:pt idx="102">
                  <c:v>2.1</c:v>
                </c:pt>
                <c:pt idx="103">
                  <c:v>1.8</c:v>
                </c:pt>
                <c:pt idx="104">
                  <c:v>2.2000000000000002</c:v>
                </c:pt>
                <c:pt idx="105">
                  <c:v>2.1</c:v>
                </c:pt>
                <c:pt idx="106">
                  <c:v>1.7</c:v>
                </c:pt>
                <c:pt idx="107">
                  <c:v>1.8</c:v>
                </c:pt>
                <c:pt idx="108">
                  <c:v>1.8</c:v>
                </c:pt>
                <c:pt idx="109">
                  <c:v>2.5</c:v>
                </c:pt>
                <c:pt idx="110">
                  <c:v>2</c:v>
                </c:pt>
                <c:pt idx="111">
                  <c:v>1.9</c:v>
                </c:pt>
                <c:pt idx="112">
                  <c:v>2.1</c:v>
                </c:pt>
                <c:pt idx="113">
                  <c:v>2</c:v>
                </c:pt>
                <c:pt idx="114">
                  <c:v>2.4</c:v>
                </c:pt>
                <c:pt idx="115">
                  <c:v>2.2999999999999998</c:v>
                </c:pt>
                <c:pt idx="116">
                  <c:v>1.8</c:v>
                </c:pt>
                <c:pt idx="117">
                  <c:v>2.2000000000000002</c:v>
                </c:pt>
                <c:pt idx="118">
                  <c:v>2.2999999999999998</c:v>
                </c:pt>
                <c:pt idx="119">
                  <c:v>1.5</c:v>
                </c:pt>
                <c:pt idx="120">
                  <c:v>2.2999999999999998</c:v>
                </c:pt>
                <c:pt idx="121">
                  <c:v>2</c:v>
                </c:pt>
                <c:pt idx="122">
                  <c:v>2</c:v>
                </c:pt>
                <c:pt idx="123">
                  <c:v>1.8</c:v>
                </c:pt>
                <c:pt idx="124">
                  <c:v>2.1</c:v>
                </c:pt>
                <c:pt idx="125">
                  <c:v>1.8</c:v>
                </c:pt>
                <c:pt idx="126">
                  <c:v>1.8</c:v>
                </c:pt>
                <c:pt idx="127">
                  <c:v>1.8</c:v>
                </c:pt>
                <c:pt idx="128">
                  <c:v>2.1</c:v>
                </c:pt>
                <c:pt idx="129">
                  <c:v>1.6</c:v>
                </c:pt>
                <c:pt idx="130">
                  <c:v>1.9</c:v>
                </c:pt>
                <c:pt idx="131">
                  <c:v>2</c:v>
                </c:pt>
                <c:pt idx="132">
                  <c:v>2.2000000000000002</c:v>
                </c:pt>
                <c:pt idx="133">
                  <c:v>1.5</c:v>
                </c:pt>
                <c:pt idx="134">
                  <c:v>1.4</c:v>
                </c:pt>
                <c:pt idx="135">
                  <c:v>2.2999999999999998</c:v>
                </c:pt>
                <c:pt idx="136">
                  <c:v>2.4</c:v>
                </c:pt>
                <c:pt idx="137">
                  <c:v>1.8</c:v>
                </c:pt>
                <c:pt idx="138">
                  <c:v>1.8</c:v>
                </c:pt>
                <c:pt idx="139">
                  <c:v>2.1</c:v>
                </c:pt>
                <c:pt idx="140">
                  <c:v>2.4</c:v>
                </c:pt>
                <c:pt idx="141">
                  <c:v>2.2999999999999998</c:v>
                </c:pt>
                <c:pt idx="142">
                  <c:v>1.9</c:v>
                </c:pt>
                <c:pt idx="143">
                  <c:v>2.2999999999999998</c:v>
                </c:pt>
                <c:pt idx="144">
                  <c:v>2.5</c:v>
                </c:pt>
                <c:pt idx="145">
                  <c:v>2.2999999999999998</c:v>
                </c:pt>
                <c:pt idx="146">
                  <c:v>1.9</c:v>
                </c:pt>
                <c:pt idx="147">
                  <c:v>2</c:v>
                </c:pt>
                <c:pt idx="148">
                  <c:v>2.2999999999999998</c:v>
                </c:pt>
                <c:pt idx="149">
                  <c:v>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761-4F53-9C7D-EB680F7CB8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697328"/>
        <c:axId val="470697968"/>
      </c:scatterChart>
      <c:valAx>
        <c:axId val="470697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697968"/>
        <c:crosses val="autoZero"/>
        <c:crossBetween val="midCat"/>
      </c:valAx>
      <c:valAx>
        <c:axId val="47069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697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352975826927272E-2"/>
          <c:y val="7.3782944520454433E-2"/>
          <c:w val="0.89106707141055674"/>
          <c:h val="0.84229694439845115"/>
        </c:manualLayout>
      </c:layout>
      <c:scatterChart>
        <c:scatterStyle val="lineMarker"/>
        <c:varyColors val="0"/>
        <c:ser>
          <c:idx val="0"/>
          <c:order val="0"/>
          <c:tx>
            <c:strRef>
              <c:f>'[Worksheet in Principal Component Analysis.pptx]Sheet1'!$C$1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'[Worksheet in Principal Component Analysis.pptx]Sheet1'!$B$2:$B$151</c:f>
              <c:numCache>
                <c:formatCode>General</c:formatCode>
                <c:ptCount val="150"/>
                <c:pt idx="0">
                  <c:v>1.4</c:v>
                </c:pt>
                <c:pt idx="1">
                  <c:v>1.4</c:v>
                </c:pt>
                <c:pt idx="2">
                  <c:v>1.3</c:v>
                </c:pt>
                <c:pt idx="3">
                  <c:v>1.5</c:v>
                </c:pt>
                <c:pt idx="4">
                  <c:v>1.4</c:v>
                </c:pt>
                <c:pt idx="5">
                  <c:v>1.7</c:v>
                </c:pt>
                <c:pt idx="6">
                  <c:v>1.4</c:v>
                </c:pt>
                <c:pt idx="7">
                  <c:v>1.5</c:v>
                </c:pt>
                <c:pt idx="8">
                  <c:v>1.4</c:v>
                </c:pt>
                <c:pt idx="9">
                  <c:v>1.5</c:v>
                </c:pt>
                <c:pt idx="10">
                  <c:v>1.5</c:v>
                </c:pt>
                <c:pt idx="11">
                  <c:v>1.6</c:v>
                </c:pt>
                <c:pt idx="12">
                  <c:v>1.4</c:v>
                </c:pt>
                <c:pt idx="13">
                  <c:v>1.1000000000000001</c:v>
                </c:pt>
                <c:pt idx="14">
                  <c:v>1.2</c:v>
                </c:pt>
                <c:pt idx="15">
                  <c:v>1.5</c:v>
                </c:pt>
                <c:pt idx="16">
                  <c:v>1.3</c:v>
                </c:pt>
                <c:pt idx="17">
                  <c:v>1.4</c:v>
                </c:pt>
                <c:pt idx="18">
                  <c:v>1.7</c:v>
                </c:pt>
                <c:pt idx="19">
                  <c:v>1.5</c:v>
                </c:pt>
                <c:pt idx="20">
                  <c:v>1.7</c:v>
                </c:pt>
                <c:pt idx="21">
                  <c:v>1.5</c:v>
                </c:pt>
                <c:pt idx="22">
                  <c:v>1</c:v>
                </c:pt>
                <c:pt idx="23">
                  <c:v>1.7</c:v>
                </c:pt>
                <c:pt idx="24">
                  <c:v>1.9</c:v>
                </c:pt>
                <c:pt idx="25">
                  <c:v>1.6</c:v>
                </c:pt>
                <c:pt idx="26">
                  <c:v>1.6</c:v>
                </c:pt>
                <c:pt idx="27">
                  <c:v>1.5</c:v>
                </c:pt>
                <c:pt idx="28">
                  <c:v>1.4</c:v>
                </c:pt>
                <c:pt idx="29">
                  <c:v>1.6</c:v>
                </c:pt>
                <c:pt idx="30">
                  <c:v>1.6</c:v>
                </c:pt>
                <c:pt idx="31">
                  <c:v>1.5</c:v>
                </c:pt>
                <c:pt idx="32">
                  <c:v>1.5</c:v>
                </c:pt>
                <c:pt idx="33">
                  <c:v>1.4</c:v>
                </c:pt>
                <c:pt idx="34">
                  <c:v>1.5</c:v>
                </c:pt>
                <c:pt idx="35">
                  <c:v>1.2</c:v>
                </c:pt>
                <c:pt idx="36">
                  <c:v>1.3</c:v>
                </c:pt>
                <c:pt idx="37">
                  <c:v>1.5</c:v>
                </c:pt>
                <c:pt idx="38">
                  <c:v>1.3</c:v>
                </c:pt>
                <c:pt idx="39">
                  <c:v>1.5</c:v>
                </c:pt>
                <c:pt idx="40">
                  <c:v>1.3</c:v>
                </c:pt>
                <c:pt idx="41">
                  <c:v>1.3</c:v>
                </c:pt>
                <c:pt idx="42">
                  <c:v>1.3</c:v>
                </c:pt>
                <c:pt idx="43">
                  <c:v>1.6</c:v>
                </c:pt>
                <c:pt idx="44">
                  <c:v>1.9</c:v>
                </c:pt>
                <c:pt idx="45">
                  <c:v>1.4</c:v>
                </c:pt>
                <c:pt idx="46">
                  <c:v>1.6</c:v>
                </c:pt>
                <c:pt idx="47">
                  <c:v>1.4</c:v>
                </c:pt>
                <c:pt idx="48">
                  <c:v>1.5</c:v>
                </c:pt>
                <c:pt idx="49">
                  <c:v>1.4</c:v>
                </c:pt>
                <c:pt idx="50">
                  <c:v>4.7</c:v>
                </c:pt>
                <c:pt idx="51">
                  <c:v>4.5</c:v>
                </c:pt>
                <c:pt idx="52">
                  <c:v>4.9000000000000004</c:v>
                </c:pt>
                <c:pt idx="53">
                  <c:v>4</c:v>
                </c:pt>
                <c:pt idx="54">
                  <c:v>4.5999999999999996</c:v>
                </c:pt>
                <c:pt idx="55">
                  <c:v>4.5</c:v>
                </c:pt>
                <c:pt idx="56">
                  <c:v>4.7</c:v>
                </c:pt>
                <c:pt idx="57">
                  <c:v>3.3</c:v>
                </c:pt>
                <c:pt idx="58">
                  <c:v>4.5999999999999996</c:v>
                </c:pt>
                <c:pt idx="59">
                  <c:v>3.9</c:v>
                </c:pt>
                <c:pt idx="60">
                  <c:v>3.5</c:v>
                </c:pt>
                <c:pt idx="61">
                  <c:v>4.2</c:v>
                </c:pt>
                <c:pt idx="62">
                  <c:v>4</c:v>
                </c:pt>
                <c:pt idx="63">
                  <c:v>4.7</c:v>
                </c:pt>
                <c:pt idx="64">
                  <c:v>3.6</c:v>
                </c:pt>
                <c:pt idx="65">
                  <c:v>4.4000000000000004</c:v>
                </c:pt>
                <c:pt idx="66">
                  <c:v>4.5</c:v>
                </c:pt>
                <c:pt idx="67">
                  <c:v>4.0999999999999996</c:v>
                </c:pt>
                <c:pt idx="68">
                  <c:v>4.5</c:v>
                </c:pt>
                <c:pt idx="69">
                  <c:v>3.9</c:v>
                </c:pt>
                <c:pt idx="70">
                  <c:v>4.8</c:v>
                </c:pt>
                <c:pt idx="71">
                  <c:v>4</c:v>
                </c:pt>
                <c:pt idx="72">
                  <c:v>4.9000000000000004</c:v>
                </c:pt>
                <c:pt idx="73">
                  <c:v>4.7</c:v>
                </c:pt>
                <c:pt idx="74">
                  <c:v>4.3</c:v>
                </c:pt>
                <c:pt idx="75">
                  <c:v>4.4000000000000004</c:v>
                </c:pt>
                <c:pt idx="76">
                  <c:v>4.8</c:v>
                </c:pt>
                <c:pt idx="77">
                  <c:v>5</c:v>
                </c:pt>
                <c:pt idx="78">
                  <c:v>4.5</c:v>
                </c:pt>
                <c:pt idx="79">
                  <c:v>3.5</c:v>
                </c:pt>
                <c:pt idx="80">
                  <c:v>3.8</c:v>
                </c:pt>
                <c:pt idx="81">
                  <c:v>3.7</c:v>
                </c:pt>
                <c:pt idx="82">
                  <c:v>3.9</c:v>
                </c:pt>
                <c:pt idx="83">
                  <c:v>5.0999999999999996</c:v>
                </c:pt>
                <c:pt idx="84">
                  <c:v>4.5</c:v>
                </c:pt>
                <c:pt idx="85">
                  <c:v>4.5</c:v>
                </c:pt>
                <c:pt idx="86">
                  <c:v>4.7</c:v>
                </c:pt>
                <c:pt idx="87">
                  <c:v>4.4000000000000004</c:v>
                </c:pt>
                <c:pt idx="88">
                  <c:v>4.0999999999999996</c:v>
                </c:pt>
                <c:pt idx="89">
                  <c:v>4</c:v>
                </c:pt>
                <c:pt idx="90">
                  <c:v>4.4000000000000004</c:v>
                </c:pt>
                <c:pt idx="91">
                  <c:v>4.5999999999999996</c:v>
                </c:pt>
                <c:pt idx="92">
                  <c:v>4</c:v>
                </c:pt>
                <c:pt idx="93">
                  <c:v>3.3</c:v>
                </c:pt>
                <c:pt idx="94">
                  <c:v>4.2</c:v>
                </c:pt>
                <c:pt idx="95">
                  <c:v>4.2</c:v>
                </c:pt>
                <c:pt idx="96">
                  <c:v>4.2</c:v>
                </c:pt>
                <c:pt idx="97">
                  <c:v>4.3</c:v>
                </c:pt>
                <c:pt idx="98">
                  <c:v>3</c:v>
                </c:pt>
                <c:pt idx="99">
                  <c:v>4.0999999999999996</c:v>
                </c:pt>
                <c:pt idx="100">
                  <c:v>6</c:v>
                </c:pt>
                <c:pt idx="101">
                  <c:v>5.0999999999999996</c:v>
                </c:pt>
                <c:pt idx="102">
                  <c:v>5.9</c:v>
                </c:pt>
                <c:pt idx="103">
                  <c:v>5.6</c:v>
                </c:pt>
                <c:pt idx="104">
                  <c:v>5.8</c:v>
                </c:pt>
                <c:pt idx="105">
                  <c:v>6.6</c:v>
                </c:pt>
                <c:pt idx="106">
                  <c:v>4.5</c:v>
                </c:pt>
                <c:pt idx="107">
                  <c:v>6.3</c:v>
                </c:pt>
                <c:pt idx="108">
                  <c:v>5.8</c:v>
                </c:pt>
                <c:pt idx="109">
                  <c:v>6.1</c:v>
                </c:pt>
                <c:pt idx="110">
                  <c:v>5.0999999999999996</c:v>
                </c:pt>
                <c:pt idx="111">
                  <c:v>5.3</c:v>
                </c:pt>
                <c:pt idx="112">
                  <c:v>5.5</c:v>
                </c:pt>
                <c:pt idx="113">
                  <c:v>5</c:v>
                </c:pt>
                <c:pt idx="114">
                  <c:v>5.0999999999999996</c:v>
                </c:pt>
                <c:pt idx="115">
                  <c:v>5.3</c:v>
                </c:pt>
                <c:pt idx="116">
                  <c:v>5.5</c:v>
                </c:pt>
                <c:pt idx="117">
                  <c:v>6.7</c:v>
                </c:pt>
                <c:pt idx="118">
                  <c:v>6.9</c:v>
                </c:pt>
                <c:pt idx="119">
                  <c:v>5</c:v>
                </c:pt>
                <c:pt idx="120">
                  <c:v>5.7</c:v>
                </c:pt>
                <c:pt idx="121">
                  <c:v>4.9000000000000004</c:v>
                </c:pt>
                <c:pt idx="122">
                  <c:v>6.7</c:v>
                </c:pt>
                <c:pt idx="123">
                  <c:v>4.9000000000000004</c:v>
                </c:pt>
                <c:pt idx="124">
                  <c:v>5.7</c:v>
                </c:pt>
                <c:pt idx="125">
                  <c:v>6</c:v>
                </c:pt>
                <c:pt idx="126">
                  <c:v>4.8</c:v>
                </c:pt>
                <c:pt idx="127">
                  <c:v>4.9000000000000004</c:v>
                </c:pt>
                <c:pt idx="128">
                  <c:v>5.6</c:v>
                </c:pt>
                <c:pt idx="129">
                  <c:v>5.8</c:v>
                </c:pt>
                <c:pt idx="130">
                  <c:v>6.1</c:v>
                </c:pt>
                <c:pt idx="131">
                  <c:v>6.4</c:v>
                </c:pt>
                <c:pt idx="132">
                  <c:v>5.6</c:v>
                </c:pt>
                <c:pt idx="133">
                  <c:v>5.0999999999999996</c:v>
                </c:pt>
                <c:pt idx="134">
                  <c:v>5.6</c:v>
                </c:pt>
                <c:pt idx="135">
                  <c:v>6.1</c:v>
                </c:pt>
                <c:pt idx="136">
                  <c:v>5.6</c:v>
                </c:pt>
                <c:pt idx="137">
                  <c:v>5.5</c:v>
                </c:pt>
                <c:pt idx="138">
                  <c:v>4.8</c:v>
                </c:pt>
                <c:pt idx="139">
                  <c:v>5.4</c:v>
                </c:pt>
                <c:pt idx="140">
                  <c:v>5.6</c:v>
                </c:pt>
                <c:pt idx="141">
                  <c:v>5.0999999999999996</c:v>
                </c:pt>
                <c:pt idx="142">
                  <c:v>5.0999999999999996</c:v>
                </c:pt>
                <c:pt idx="143">
                  <c:v>5.9</c:v>
                </c:pt>
                <c:pt idx="144">
                  <c:v>5.7</c:v>
                </c:pt>
                <c:pt idx="145">
                  <c:v>5.2</c:v>
                </c:pt>
                <c:pt idx="146">
                  <c:v>5</c:v>
                </c:pt>
                <c:pt idx="147">
                  <c:v>5.2</c:v>
                </c:pt>
                <c:pt idx="148">
                  <c:v>5.4</c:v>
                </c:pt>
                <c:pt idx="149">
                  <c:v>5.0999999999999996</c:v>
                </c:pt>
              </c:numCache>
            </c:numRef>
          </c:xVal>
          <c:yVal>
            <c:numRef>
              <c:f>'[Worksheet in Principal Component Analysis.pptx]Sheet1'!$C$2:$C$151</c:f>
              <c:numCache>
                <c:formatCode>General</c:formatCode>
                <c:ptCount val="150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0.2</c:v>
                </c:pt>
                <c:pt idx="9">
                  <c:v>0.1</c:v>
                </c:pt>
                <c:pt idx="10">
                  <c:v>0.2</c:v>
                </c:pt>
                <c:pt idx="11">
                  <c:v>0.2</c:v>
                </c:pt>
                <c:pt idx="12">
                  <c:v>0.1</c:v>
                </c:pt>
                <c:pt idx="13">
                  <c:v>0.1</c:v>
                </c:pt>
                <c:pt idx="14">
                  <c:v>0.2</c:v>
                </c:pt>
                <c:pt idx="15">
                  <c:v>0.4</c:v>
                </c:pt>
                <c:pt idx="16">
                  <c:v>0.4</c:v>
                </c:pt>
                <c:pt idx="17">
                  <c:v>0.3</c:v>
                </c:pt>
                <c:pt idx="18">
                  <c:v>0.3</c:v>
                </c:pt>
                <c:pt idx="19">
                  <c:v>0.3</c:v>
                </c:pt>
                <c:pt idx="20">
                  <c:v>0.2</c:v>
                </c:pt>
                <c:pt idx="21">
                  <c:v>0.4</c:v>
                </c:pt>
                <c:pt idx="22">
                  <c:v>0.2</c:v>
                </c:pt>
                <c:pt idx="23">
                  <c:v>0.5</c:v>
                </c:pt>
                <c:pt idx="24">
                  <c:v>0.2</c:v>
                </c:pt>
                <c:pt idx="25">
                  <c:v>0.2</c:v>
                </c:pt>
                <c:pt idx="26">
                  <c:v>0.4</c:v>
                </c:pt>
                <c:pt idx="27">
                  <c:v>0.2</c:v>
                </c:pt>
                <c:pt idx="28">
                  <c:v>0.2</c:v>
                </c:pt>
                <c:pt idx="29">
                  <c:v>0.2</c:v>
                </c:pt>
                <c:pt idx="30">
                  <c:v>0.2</c:v>
                </c:pt>
                <c:pt idx="31">
                  <c:v>0.4</c:v>
                </c:pt>
                <c:pt idx="32">
                  <c:v>0.1</c:v>
                </c:pt>
                <c:pt idx="33">
                  <c:v>0.2</c:v>
                </c:pt>
                <c:pt idx="34">
                  <c:v>0.1</c:v>
                </c:pt>
                <c:pt idx="35">
                  <c:v>0.2</c:v>
                </c:pt>
                <c:pt idx="36">
                  <c:v>0.2</c:v>
                </c:pt>
                <c:pt idx="37">
                  <c:v>0.1</c:v>
                </c:pt>
                <c:pt idx="38">
                  <c:v>0.2</c:v>
                </c:pt>
                <c:pt idx="39">
                  <c:v>0.2</c:v>
                </c:pt>
                <c:pt idx="40">
                  <c:v>0.3</c:v>
                </c:pt>
                <c:pt idx="41">
                  <c:v>0.3</c:v>
                </c:pt>
                <c:pt idx="42">
                  <c:v>0.2</c:v>
                </c:pt>
                <c:pt idx="43">
                  <c:v>0.6</c:v>
                </c:pt>
                <c:pt idx="44">
                  <c:v>0.4</c:v>
                </c:pt>
                <c:pt idx="45">
                  <c:v>0.3</c:v>
                </c:pt>
                <c:pt idx="46">
                  <c:v>0.2</c:v>
                </c:pt>
                <c:pt idx="47">
                  <c:v>0.2</c:v>
                </c:pt>
                <c:pt idx="48">
                  <c:v>0.2</c:v>
                </c:pt>
                <c:pt idx="49">
                  <c:v>0.2</c:v>
                </c:pt>
                <c:pt idx="50">
                  <c:v>1.4</c:v>
                </c:pt>
                <c:pt idx="51">
                  <c:v>1.5</c:v>
                </c:pt>
                <c:pt idx="52">
                  <c:v>1.5</c:v>
                </c:pt>
                <c:pt idx="53">
                  <c:v>1.3</c:v>
                </c:pt>
                <c:pt idx="54">
                  <c:v>1.5</c:v>
                </c:pt>
                <c:pt idx="55">
                  <c:v>1.3</c:v>
                </c:pt>
                <c:pt idx="56">
                  <c:v>1.6</c:v>
                </c:pt>
                <c:pt idx="57">
                  <c:v>1</c:v>
                </c:pt>
                <c:pt idx="58">
                  <c:v>1.3</c:v>
                </c:pt>
                <c:pt idx="59">
                  <c:v>1.4</c:v>
                </c:pt>
                <c:pt idx="60">
                  <c:v>1</c:v>
                </c:pt>
                <c:pt idx="61">
                  <c:v>1.5</c:v>
                </c:pt>
                <c:pt idx="62">
                  <c:v>1</c:v>
                </c:pt>
                <c:pt idx="63">
                  <c:v>1.4</c:v>
                </c:pt>
                <c:pt idx="64">
                  <c:v>1.3</c:v>
                </c:pt>
                <c:pt idx="65">
                  <c:v>1.4</c:v>
                </c:pt>
                <c:pt idx="66">
                  <c:v>1.5</c:v>
                </c:pt>
                <c:pt idx="67">
                  <c:v>1</c:v>
                </c:pt>
                <c:pt idx="68">
                  <c:v>1.5</c:v>
                </c:pt>
                <c:pt idx="69">
                  <c:v>1.1000000000000001</c:v>
                </c:pt>
                <c:pt idx="70">
                  <c:v>1.8</c:v>
                </c:pt>
                <c:pt idx="71">
                  <c:v>1.3</c:v>
                </c:pt>
                <c:pt idx="72">
                  <c:v>1.5</c:v>
                </c:pt>
                <c:pt idx="73">
                  <c:v>1.2</c:v>
                </c:pt>
                <c:pt idx="74">
                  <c:v>1.3</c:v>
                </c:pt>
                <c:pt idx="75">
                  <c:v>1.4</c:v>
                </c:pt>
                <c:pt idx="76">
                  <c:v>1.4</c:v>
                </c:pt>
                <c:pt idx="77">
                  <c:v>1.7</c:v>
                </c:pt>
                <c:pt idx="78">
                  <c:v>1.5</c:v>
                </c:pt>
                <c:pt idx="79">
                  <c:v>1</c:v>
                </c:pt>
                <c:pt idx="80">
                  <c:v>1.1000000000000001</c:v>
                </c:pt>
                <c:pt idx="81">
                  <c:v>1</c:v>
                </c:pt>
                <c:pt idx="82">
                  <c:v>1.2</c:v>
                </c:pt>
                <c:pt idx="83">
                  <c:v>1.6</c:v>
                </c:pt>
                <c:pt idx="84">
                  <c:v>1.5</c:v>
                </c:pt>
                <c:pt idx="85">
                  <c:v>1.6</c:v>
                </c:pt>
                <c:pt idx="86">
                  <c:v>1.5</c:v>
                </c:pt>
                <c:pt idx="87">
                  <c:v>1.3</c:v>
                </c:pt>
                <c:pt idx="88">
                  <c:v>1.3</c:v>
                </c:pt>
                <c:pt idx="89">
                  <c:v>1.3</c:v>
                </c:pt>
                <c:pt idx="90">
                  <c:v>1.2</c:v>
                </c:pt>
                <c:pt idx="91">
                  <c:v>1.4</c:v>
                </c:pt>
                <c:pt idx="92">
                  <c:v>1.2</c:v>
                </c:pt>
                <c:pt idx="93">
                  <c:v>1</c:v>
                </c:pt>
                <c:pt idx="94">
                  <c:v>1.3</c:v>
                </c:pt>
                <c:pt idx="95">
                  <c:v>1.2</c:v>
                </c:pt>
                <c:pt idx="96">
                  <c:v>1.3</c:v>
                </c:pt>
                <c:pt idx="97">
                  <c:v>1.3</c:v>
                </c:pt>
                <c:pt idx="98">
                  <c:v>1.1000000000000001</c:v>
                </c:pt>
                <c:pt idx="99">
                  <c:v>1.3</c:v>
                </c:pt>
                <c:pt idx="100">
                  <c:v>2.5</c:v>
                </c:pt>
                <c:pt idx="101">
                  <c:v>1.9</c:v>
                </c:pt>
                <c:pt idx="102">
                  <c:v>2.1</c:v>
                </c:pt>
                <c:pt idx="103">
                  <c:v>1.8</c:v>
                </c:pt>
                <c:pt idx="104">
                  <c:v>2.2000000000000002</c:v>
                </c:pt>
                <c:pt idx="105">
                  <c:v>2.1</c:v>
                </c:pt>
                <c:pt idx="106">
                  <c:v>1.7</c:v>
                </c:pt>
                <c:pt idx="107">
                  <c:v>1.8</c:v>
                </c:pt>
                <c:pt idx="108">
                  <c:v>1.8</c:v>
                </c:pt>
                <c:pt idx="109">
                  <c:v>2.5</c:v>
                </c:pt>
                <c:pt idx="110">
                  <c:v>2</c:v>
                </c:pt>
                <c:pt idx="111">
                  <c:v>1.9</c:v>
                </c:pt>
                <c:pt idx="112">
                  <c:v>2.1</c:v>
                </c:pt>
                <c:pt idx="113">
                  <c:v>2</c:v>
                </c:pt>
                <c:pt idx="114">
                  <c:v>2.4</c:v>
                </c:pt>
                <c:pt idx="115">
                  <c:v>2.2999999999999998</c:v>
                </c:pt>
                <c:pt idx="116">
                  <c:v>1.8</c:v>
                </c:pt>
                <c:pt idx="117">
                  <c:v>2.2000000000000002</c:v>
                </c:pt>
                <c:pt idx="118">
                  <c:v>2.2999999999999998</c:v>
                </c:pt>
                <c:pt idx="119">
                  <c:v>1.5</c:v>
                </c:pt>
                <c:pt idx="120">
                  <c:v>2.2999999999999998</c:v>
                </c:pt>
                <c:pt idx="121">
                  <c:v>2</c:v>
                </c:pt>
                <c:pt idx="122">
                  <c:v>2</c:v>
                </c:pt>
                <c:pt idx="123">
                  <c:v>1.8</c:v>
                </c:pt>
                <c:pt idx="124">
                  <c:v>2.1</c:v>
                </c:pt>
                <c:pt idx="125">
                  <c:v>1.8</c:v>
                </c:pt>
                <c:pt idx="126">
                  <c:v>1.8</c:v>
                </c:pt>
                <c:pt idx="127">
                  <c:v>1.8</c:v>
                </c:pt>
                <c:pt idx="128">
                  <c:v>2.1</c:v>
                </c:pt>
                <c:pt idx="129">
                  <c:v>1.6</c:v>
                </c:pt>
                <c:pt idx="130">
                  <c:v>1.9</c:v>
                </c:pt>
                <c:pt idx="131">
                  <c:v>2</c:v>
                </c:pt>
                <c:pt idx="132">
                  <c:v>2.2000000000000002</c:v>
                </c:pt>
                <c:pt idx="133">
                  <c:v>1.5</c:v>
                </c:pt>
                <c:pt idx="134">
                  <c:v>1.4</c:v>
                </c:pt>
                <c:pt idx="135">
                  <c:v>2.2999999999999998</c:v>
                </c:pt>
                <c:pt idx="136">
                  <c:v>2.4</c:v>
                </c:pt>
                <c:pt idx="137">
                  <c:v>1.8</c:v>
                </c:pt>
                <c:pt idx="138">
                  <c:v>1.8</c:v>
                </c:pt>
                <c:pt idx="139">
                  <c:v>2.1</c:v>
                </c:pt>
                <c:pt idx="140">
                  <c:v>2.4</c:v>
                </c:pt>
                <c:pt idx="141">
                  <c:v>2.2999999999999998</c:v>
                </c:pt>
                <c:pt idx="142">
                  <c:v>1.9</c:v>
                </c:pt>
                <c:pt idx="143">
                  <c:v>2.2999999999999998</c:v>
                </c:pt>
                <c:pt idx="144">
                  <c:v>2.5</c:v>
                </c:pt>
                <c:pt idx="145">
                  <c:v>2.2999999999999998</c:v>
                </c:pt>
                <c:pt idx="146">
                  <c:v>1.9</c:v>
                </c:pt>
                <c:pt idx="147">
                  <c:v>2</c:v>
                </c:pt>
                <c:pt idx="148">
                  <c:v>2.2999999999999998</c:v>
                </c:pt>
                <c:pt idx="149">
                  <c:v>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9E3-4D2B-8F00-A7728FAF0F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697328"/>
        <c:axId val="470697968"/>
      </c:scatterChart>
      <c:valAx>
        <c:axId val="470697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697968"/>
        <c:crosses val="autoZero"/>
        <c:crossBetween val="midCat"/>
      </c:valAx>
      <c:valAx>
        <c:axId val="47069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697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352975826927272E-2"/>
          <c:y val="7.3782944520454433E-2"/>
          <c:w val="0.89106707141055674"/>
          <c:h val="0.84229694439845115"/>
        </c:manualLayout>
      </c:layout>
      <c:scatterChart>
        <c:scatterStyle val="lineMarker"/>
        <c:varyColors val="0"/>
        <c:ser>
          <c:idx val="0"/>
          <c:order val="0"/>
          <c:tx>
            <c:strRef>
              <c:f>'[Worksheet in Principal Component Analysis.pptx]Sheet1'!$C$1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'[Worksheet in Principal Component Analysis.pptx]Sheet1'!$B$2:$B$151</c:f>
              <c:numCache>
                <c:formatCode>General</c:formatCode>
                <c:ptCount val="150"/>
                <c:pt idx="0">
                  <c:v>1.4</c:v>
                </c:pt>
                <c:pt idx="1">
                  <c:v>1.4</c:v>
                </c:pt>
                <c:pt idx="2">
                  <c:v>1.3</c:v>
                </c:pt>
                <c:pt idx="3">
                  <c:v>1.5</c:v>
                </c:pt>
                <c:pt idx="4">
                  <c:v>1.4</c:v>
                </c:pt>
                <c:pt idx="5">
                  <c:v>1.7</c:v>
                </c:pt>
                <c:pt idx="6">
                  <c:v>1.4</c:v>
                </c:pt>
                <c:pt idx="7">
                  <c:v>1.5</c:v>
                </c:pt>
                <c:pt idx="8">
                  <c:v>1.4</c:v>
                </c:pt>
                <c:pt idx="9">
                  <c:v>1.5</c:v>
                </c:pt>
                <c:pt idx="10">
                  <c:v>1.5</c:v>
                </c:pt>
                <c:pt idx="11">
                  <c:v>1.6</c:v>
                </c:pt>
                <c:pt idx="12">
                  <c:v>1.4</c:v>
                </c:pt>
                <c:pt idx="13">
                  <c:v>1.1000000000000001</c:v>
                </c:pt>
                <c:pt idx="14">
                  <c:v>1.2</c:v>
                </c:pt>
                <c:pt idx="15">
                  <c:v>1.5</c:v>
                </c:pt>
                <c:pt idx="16">
                  <c:v>1.3</c:v>
                </c:pt>
                <c:pt idx="17">
                  <c:v>1.4</c:v>
                </c:pt>
                <c:pt idx="18">
                  <c:v>1.7</c:v>
                </c:pt>
                <c:pt idx="19">
                  <c:v>1.5</c:v>
                </c:pt>
                <c:pt idx="20">
                  <c:v>1.7</c:v>
                </c:pt>
                <c:pt idx="21">
                  <c:v>1.5</c:v>
                </c:pt>
                <c:pt idx="22">
                  <c:v>1</c:v>
                </c:pt>
                <c:pt idx="23">
                  <c:v>1.7</c:v>
                </c:pt>
                <c:pt idx="24">
                  <c:v>1.9</c:v>
                </c:pt>
                <c:pt idx="25">
                  <c:v>1.6</c:v>
                </c:pt>
                <c:pt idx="26">
                  <c:v>1.6</c:v>
                </c:pt>
                <c:pt idx="27">
                  <c:v>1.5</c:v>
                </c:pt>
                <c:pt idx="28">
                  <c:v>1.4</c:v>
                </c:pt>
                <c:pt idx="29">
                  <c:v>1.6</c:v>
                </c:pt>
                <c:pt idx="30">
                  <c:v>1.6</c:v>
                </c:pt>
                <c:pt idx="31">
                  <c:v>1.5</c:v>
                </c:pt>
                <c:pt idx="32">
                  <c:v>1.5</c:v>
                </c:pt>
                <c:pt idx="33">
                  <c:v>1.4</c:v>
                </c:pt>
                <c:pt idx="34">
                  <c:v>1.5</c:v>
                </c:pt>
                <c:pt idx="35">
                  <c:v>1.2</c:v>
                </c:pt>
                <c:pt idx="36">
                  <c:v>1.3</c:v>
                </c:pt>
                <c:pt idx="37">
                  <c:v>1.5</c:v>
                </c:pt>
                <c:pt idx="38">
                  <c:v>1.3</c:v>
                </c:pt>
                <c:pt idx="39">
                  <c:v>1.5</c:v>
                </c:pt>
                <c:pt idx="40">
                  <c:v>1.3</c:v>
                </c:pt>
                <c:pt idx="41">
                  <c:v>1.3</c:v>
                </c:pt>
                <c:pt idx="42">
                  <c:v>1.3</c:v>
                </c:pt>
                <c:pt idx="43">
                  <c:v>1.6</c:v>
                </c:pt>
                <c:pt idx="44">
                  <c:v>1.9</c:v>
                </c:pt>
                <c:pt idx="45">
                  <c:v>1.4</c:v>
                </c:pt>
                <c:pt idx="46">
                  <c:v>1.6</c:v>
                </c:pt>
                <c:pt idx="47">
                  <c:v>1.4</c:v>
                </c:pt>
                <c:pt idx="48">
                  <c:v>1.5</c:v>
                </c:pt>
                <c:pt idx="49">
                  <c:v>1.4</c:v>
                </c:pt>
                <c:pt idx="50">
                  <c:v>4.7</c:v>
                </c:pt>
                <c:pt idx="51">
                  <c:v>4.5</c:v>
                </c:pt>
                <c:pt idx="52">
                  <c:v>4.9000000000000004</c:v>
                </c:pt>
                <c:pt idx="53">
                  <c:v>4</c:v>
                </c:pt>
                <c:pt idx="54">
                  <c:v>4.5999999999999996</c:v>
                </c:pt>
                <c:pt idx="55">
                  <c:v>4.5</c:v>
                </c:pt>
                <c:pt idx="56">
                  <c:v>4.7</c:v>
                </c:pt>
                <c:pt idx="57">
                  <c:v>3.3</c:v>
                </c:pt>
                <c:pt idx="58">
                  <c:v>4.5999999999999996</c:v>
                </c:pt>
                <c:pt idx="59">
                  <c:v>3.9</c:v>
                </c:pt>
                <c:pt idx="60">
                  <c:v>3.5</c:v>
                </c:pt>
                <c:pt idx="61">
                  <c:v>4.2</c:v>
                </c:pt>
                <c:pt idx="62">
                  <c:v>4</c:v>
                </c:pt>
                <c:pt idx="63">
                  <c:v>4.7</c:v>
                </c:pt>
                <c:pt idx="64">
                  <c:v>3.6</c:v>
                </c:pt>
                <c:pt idx="65">
                  <c:v>4.4000000000000004</c:v>
                </c:pt>
                <c:pt idx="66">
                  <c:v>4.5</c:v>
                </c:pt>
                <c:pt idx="67">
                  <c:v>4.0999999999999996</c:v>
                </c:pt>
                <c:pt idx="68">
                  <c:v>4.5</c:v>
                </c:pt>
                <c:pt idx="69">
                  <c:v>3.9</c:v>
                </c:pt>
                <c:pt idx="70">
                  <c:v>4.8</c:v>
                </c:pt>
                <c:pt idx="71">
                  <c:v>4</c:v>
                </c:pt>
                <c:pt idx="72">
                  <c:v>4.9000000000000004</c:v>
                </c:pt>
                <c:pt idx="73">
                  <c:v>4.7</c:v>
                </c:pt>
                <c:pt idx="74">
                  <c:v>4.3</c:v>
                </c:pt>
                <c:pt idx="75">
                  <c:v>4.4000000000000004</c:v>
                </c:pt>
                <c:pt idx="76">
                  <c:v>4.8</c:v>
                </c:pt>
                <c:pt idx="77">
                  <c:v>5</c:v>
                </c:pt>
                <c:pt idx="78">
                  <c:v>4.5</c:v>
                </c:pt>
                <c:pt idx="79">
                  <c:v>3.5</c:v>
                </c:pt>
                <c:pt idx="80">
                  <c:v>3.8</c:v>
                </c:pt>
                <c:pt idx="81">
                  <c:v>3.7</c:v>
                </c:pt>
                <c:pt idx="82">
                  <c:v>3.9</c:v>
                </c:pt>
                <c:pt idx="83">
                  <c:v>5.0999999999999996</c:v>
                </c:pt>
                <c:pt idx="84">
                  <c:v>4.5</c:v>
                </c:pt>
                <c:pt idx="85">
                  <c:v>4.5</c:v>
                </c:pt>
                <c:pt idx="86">
                  <c:v>4.7</c:v>
                </c:pt>
                <c:pt idx="87">
                  <c:v>4.4000000000000004</c:v>
                </c:pt>
                <c:pt idx="88">
                  <c:v>4.0999999999999996</c:v>
                </c:pt>
                <c:pt idx="89">
                  <c:v>4</c:v>
                </c:pt>
                <c:pt idx="90">
                  <c:v>4.4000000000000004</c:v>
                </c:pt>
                <c:pt idx="91">
                  <c:v>4.5999999999999996</c:v>
                </c:pt>
                <c:pt idx="92">
                  <c:v>4</c:v>
                </c:pt>
                <c:pt idx="93">
                  <c:v>3.3</c:v>
                </c:pt>
                <c:pt idx="94">
                  <c:v>4.2</c:v>
                </c:pt>
                <c:pt idx="95">
                  <c:v>4.2</c:v>
                </c:pt>
                <c:pt idx="96">
                  <c:v>4.2</c:v>
                </c:pt>
                <c:pt idx="97">
                  <c:v>4.3</c:v>
                </c:pt>
                <c:pt idx="98">
                  <c:v>3</c:v>
                </c:pt>
                <c:pt idx="99">
                  <c:v>4.0999999999999996</c:v>
                </c:pt>
                <c:pt idx="100">
                  <c:v>6</c:v>
                </c:pt>
                <c:pt idx="101">
                  <c:v>5.0999999999999996</c:v>
                </c:pt>
                <c:pt idx="102">
                  <c:v>5.9</c:v>
                </c:pt>
                <c:pt idx="103">
                  <c:v>5.6</c:v>
                </c:pt>
                <c:pt idx="104">
                  <c:v>5.8</c:v>
                </c:pt>
                <c:pt idx="105">
                  <c:v>6.6</c:v>
                </c:pt>
                <c:pt idx="106">
                  <c:v>4.5</c:v>
                </c:pt>
                <c:pt idx="107">
                  <c:v>6.3</c:v>
                </c:pt>
                <c:pt idx="108">
                  <c:v>5.8</c:v>
                </c:pt>
                <c:pt idx="109">
                  <c:v>6.1</c:v>
                </c:pt>
                <c:pt idx="110">
                  <c:v>5.0999999999999996</c:v>
                </c:pt>
                <c:pt idx="111">
                  <c:v>5.3</c:v>
                </c:pt>
                <c:pt idx="112">
                  <c:v>5.5</c:v>
                </c:pt>
                <c:pt idx="113">
                  <c:v>5</c:v>
                </c:pt>
                <c:pt idx="114">
                  <c:v>5.0999999999999996</c:v>
                </c:pt>
                <c:pt idx="115">
                  <c:v>5.3</c:v>
                </c:pt>
                <c:pt idx="116">
                  <c:v>5.5</c:v>
                </c:pt>
                <c:pt idx="117">
                  <c:v>6.7</c:v>
                </c:pt>
                <c:pt idx="118">
                  <c:v>6.9</c:v>
                </c:pt>
                <c:pt idx="119">
                  <c:v>5</c:v>
                </c:pt>
                <c:pt idx="120">
                  <c:v>5.7</c:v>
                </c:pt>
                <c:pt idx="121">
                  <c:v>4.9000000000000004</c:v>
                </c:pt>
                <c:pt idx="122">
                  <c:v>6.7</c:v>
                </c:pt>
                <c:pt idx="123">
                  <c:v>4.9000000000000004</c:v>
                </c:pt>
                <c:pt idx="124">
                  <c:v>5.7</c:v>
                </c:pt>
                <c:pt idx="125">
                  <c:v>6</c:v>
                </c:pt>
                <c:pt idx="126">
                  <c:v>4.8</c:v>
                </c:pt>
                <c:pt idx="127">
                  <c:v>4.9000000000000004</c:v>
                </c:pt>
                <c:pt idx="128">
                  <c:v>5.6</c:v>
                </c:pt>
                <c:pt idx="129">
                  <c:v>5.8</c:v>
                </c:pt>
                <c:pt idx="130">
                  <c:v>6.1</c:v>
                </c:pt>
                <c:pt idx="131">
                  <c:v>6.4</c:v>
                </c:pt>
                <c:pt idx="132">
                  <c:v>5.6</c:v>
                </c:pt>
                <c:pt idx="133">
                  <c:v>5.0999999999999996</c:v>
                </c:pt>
                <c:pt idx="134">
                  <c:v>5.6</c:v>
                </c:pt>
                <c:pt idx="135">
                  <c:v>6.1</c:v>
                </c:pt>
                <c:pt idx="136">
                  <c:v>5.6</c:v>
                </c:pt>
                <c:pt idx="137">
                  <c:v>5.5</c:v>
                </c:pt>
                <c:pt idx="138">
                  <c:v>4.8</c:v>
                </c:pt>
                <c:pt idx="139">
                  <c:v>5.4</c:v>
                </c:pt>
                <c:pt idx="140">
                  <c:v>5.6</c:v>
                </c:pt>
                <c:pt idx="141">
                  <c:v>5.0999999999999996</c:v>
                </c:pt>
                <c:pt idx="142">
                  <c:v>5.0999999999999996</c:v>
                </c:pt>
                <c:pt idx="143">
                  <c:v>5.9</c:v>
                </c:pt>
                <c:pt idx="144">
                  <c:v>5.7</c:v>
                </c:pt>
                <c:pt idx="145">
                  <c:v>5.2</c:v>
                </c:pt>
                <c:pt idx="146">
                  <c:v>5</c:v>
                </c:pt>
                <c:pt idx="147">
                  <c:v>5.2</c:v>
                </c:pt>
                <c:pt idx="148">
                  <c:v>5.4</c:v>
                </c:pt>
                <c:pt idx="149">
                  <c:v>5.0999999999999996</c:v>
                </c:pt>
              </c:numCache>
            </c:numRef>
          </c:xVal>
          <c:yVal>
            <c:numRef>
              <c:f>'[Worksheet in Principal Component Analysis.pptx]Sheet1'!$C$2:$C$151</c:f>
              <c:numCache>
                <c:formatCode>General</c:formatCode>
                <c:ptCount val="150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0.2</c:v>
                </c:pt>
                <c:pt idx="9">
                  <c:v>0.1</c:v>
                </c:pt>
                <c:pt idx="10">
                  <c:v>0.2</c:v>
                </c:pt>
                <c:pt idx="11">
                  <c:v>0.2</c:v>
                </c:pt>
                <c:pt idx="12">
                  <c:v>0.1</c:v>
                </c:pt>
                <c:pt idx="13">
                  <c:v>0.1</c:v>
                </c:pt>
                <c:pt idx="14">
                  <c:v>0.2</c:v>
                </c:pt>
                <c:pt idx="15">
                  <c:v>0.4</c:v>
                </c:pt>
                <c:pt idx="16">
                  <c:v>0.4</c:v>
                </c:pt>
                <c:pt idx="17">
                  <c:v>0.3</c:v>
                </c:pt>
                <c:pt idx="18">
                  <c:v>0.3</c:v>
                </c:pt>
                <c:pt idx="19">
                  <c:v>0.3</c:v>
                </c:pt>
                <c:pt idx="20">
                  <c:v>0.2</c:v>
                </c:pt>
                <c:pt idx="21">
                  <c:v>0.4</c:v>
                </c:pt>
                <c:pt idx="22">
                  <c:v>0.2</c:v>
                </c:pt>
                <c:pt idx="23">
                  <c:v>0.5</c:v>
                </c:pt>
                <c:pt idx="24">
                  <c:v>0.2</c:v>
                </c:pt>
                <c:pt idx="25">
                  <c:v>0.2</c:v>
                </c:pt>
                <c:pt idx="26">
                  <c:v>0.4</c:v>
                </c:pt>
                <c:pt idx="27">
                  <c:v>0.2</c:v>
                </c:pt>
                <c:pt idx="28">
                  <c:v>0.2</c:v>
                </c:pt>
                <c:pt idx="29">
                  <c:v>0.2</c:v>
                </c:pt>
                <c:pt idx="30">
                  <c:v>0.2</c:v>
                </c:pt>
                <c:pt idx="31">
                  <c:v>0.4</c:v>
                </c:pt>
                <c:pt idx="32">
                  <c:v>0.1</c:v>
                </c:pt>
                <c:pt idx="33">
                  <c:v>0.2</c:v>
                </c:pt>
                <c:pt idx="34">
                  <c:v>0.1</c:v>
                </c:pt>
                <c:pt idx="35">
                  <c:v>0.2</c:v>
                </c:pt>
                <c:pt idx="36">
                  <c:v>0.2</c:v>
                </c:pt>
                <c:pt idx="37">
                  <c:v>0.1</c:v>
                </c:pt>
                <c:pt idx="38">
                  <c:v>0.2</c:v>
                </c:pt>
                <c:pt idx="39">
                  <c:v>0.2</c:v>
                </c:pt>
                <c:pt idx="40">
                  <c:v>0.3</c:v>
                </c:pt>
                <c:pt idx="41">
                  <c:v>0.3</c:v>
                </c:pt>
                <c:pt idx="42">
                  <c:v>0.2</c:v>
                </c:pt>
                <c:pt idx="43">
                  <c:v>0.6</c:v>
                </c:pt>
                <c:pt idx="44">
                  <c:v>0.4</c:v>
                </c:pt>
                <c:pt idx="45">
                  <c:v>0.3</c:v>
                </c:pt>
                <c:pt idx="46">
                  <c:v>0.2</c:v>
                </c:pt>
                <c:pt idx="47">
                  <c:v>0.2</c:v>
                </c:pt>
                <c:pt idx="48">
                  <c:v>0.2</c:v>
                </c:pt>
                <c:pt idx="49">
                  <c:v>0.2</c:v>
                </c:pt>
                <c:pt idx="50">
                  <c:v>1.4</c:v>
                </c:pt>
                <c:pt idx="51">
                  <c:v>1.5</c:v>
                </c:pt>
                <c:pt idx="52">
                  <c:v>1.5</c:v>
                </c:pt>
                <c:pt idx="53">
                  <c:v>1.3</c:v>
                </c:pt>
                <c:pt idx="54">
                  <c:v>1.5</c:v>
                </c:pt>
                <c:pt idx="55">
                  <c:v>1.3</c:v>
                </c:pt>
                <c:pt idx="56">
                  <c:v>1.6</c:v>
                </c:pt>
                <c:pt idx="57">
                  <c:v>1</c:v>
                </c:pt>
                <c:pt idx="58">
                  <c:v>1.3</c:v>
                </c:pt>
                <c:pt idx="59">
                  <c:v>1.4</c:v>
                </c:pt>
                <c:pt idx="60">
                  <c:v>1</c:v>
                </c:pt>
                <c:pt idx="61">
                  <c:v>1.5</c:v>
                </c:pt>
                <c:pt idx="62">
                  <c:v>1</c:v>
                </c:pt>
                <c:pt idx="63">
                  <c:v>1.4</c:v>
                </c:pt>
                <c:pt idx="64">
                  <c:v>1.3</c:v>
                </c:pt>
                <c:pt idx="65">
                  <c:v>1.4</c:v>
                </c:pt>
                <c:pt idx="66">
                  <c:v>1.5</c:v>
                </c:pt>
                <c:pt idx="67">
                  <c:v>1</c:v>
                </c:pt>
                <c:pt idx="68">
                  <c:v>1.5</c:v>
                </c:pt>
                <c:pt idx="69">
                  <c:v>1.1000000000000001</c:v>
                </c:pt>
                <c:pt idx="70">
                  <c:v>1.8</c:v>
                </c:pt>
                <c:pt idx="71">
                  <c:v>1.3</c:v>
                </c:pt>
                <c:pt idx="72">
                  <c:v>1.5</c:v>
                </c:pt>
                <c:pt idx="73">
                  <c:v>1.2</c:v>
                </c:pt>
                <c:pt idx="74">
                  <c:v>1.3</c:v>
                </c:pt>
                <c:pt idx="75">
                  <c:v>1.4</c:v>
                </c:pt>
                <c:pt idx="76">
                  <c:v>1.4</c:v>
                </c:pt>
                <c:pt idx="77">
                  <c:v>1.7</c:v>
                </c:pt>
                <c:pt idx="78">
                  <c:v>1.5</c:v>
                </c:pt>
                <c:pt idx="79">
                  <c:v>1</c:v>
                </c:pt>
                <c:pt idx="80">
                  <c:v>1.1000000000000001</c:v>
                </c:pt>
                <c:pt idx="81">
                  <c:v>1</c:v>
                </c:pt>
                <c:pt idx="82">
                  <c:v>1.2</c:v>
                </c:pt>
                <c:pt idx="83">
                  <c:v>1.6</c:v>
                </c:pt>
                <c:pt idx="84">
                  <c:v>1.5</c:v>
                </c:pt>
                <c:pt idx="85">
                  <c:v>1.6</c:v>
                </c:pt>
                <c:pt idx="86">
                  <c:v>1.5</c:v>
                </c:pt>
                <c:pt idx="87">
                  <c:v>1.3</c:v>
                </c:pt>
                <c:pt idx="88">
                  <c:v>1.3</c:v>
                </c:pt>
                <c:pt idx="89">
                  <c:v>1.3</c:v>
                </c:pt>
                <c:pt idx="90">
                  <c:v>1.2</c:v>
                </c:pt>
                <c:pt idx="91">
                  <c:v>1.4</c:v>
                </c:pt>
                <c:pt idx="92">
                  <c:v>1.2</c:v>
                </c:pt>
                <c:pt idx="93">
                  <c:v>1</c:v>
                </c:pt>
                <c:pt idx="94">
                  <c:v>1.3</c:v>
                </c:pt>
                <c:pt idx="95">
                  <c:v>1.2</c:v>
                </c:pt>
                <c:pt idx="96">
                  <c:v>1.3</c:v>
                </c:pt>
                <c:pt idx="97">
                  <c:v>1.3</c:v>
                </c:pt>
                <c:pt idx="98">
                  <c:v>1.1000000000000001</c:v>
                </c:pt>
                <c:pt idx="99">
                  <c:v>1.3</c:v>
                </c:pt>
                <c:pt idx="100">
                  <c:v>2.5</c:v>
                </c:pt>
                <c:pt idx="101">
                  <c:v>1.9</c:v>
                </c:pt>
                <c:pt idx="102">
                  <c:v>2.1</c:v>
                </c:pt>
                <c:pt idx="103">
                  <c:v>1.8</c:v>
                </c:pt>
                <c:pt idx="104">
                  <c:v>2.2000000000000002</c:v>
                </c:pt>
                <c:pt idx="105">
                  <c:v>2.1</c:v>
                </c:pt>
                <c:pt idx="106">
                  <c:v>1.7</c:v>
                </c:pt>
                <c:pt idx="107">
                  <c:v>1.8</c:v>
                </c:pt>
                <c:pt idx="108">
                  <c:v>1.8</c:v>
                </c:pt>
                <c:pt idx="109">
                  <c:v>2.5</c:v>
                </c:pt>
                <c:pt idx="110">
                  <c:v>2</c:v>
                </c:pt>
                <c:pt idx="111">
                  <c:v>1.9</c:v>
                </c:pt>
                <c:pt idx="112">
                  <c:v>2.1</c:v>
                </c:pt>
                <c:pt idx="113">
                  <c:v>2</c:v>
                </c:pt>
                <c:pt idx="114">
                  <c:v>2.4</c:v>
                </c:pt>
                <c:pt idx="115">
                  <c:v>2.2999999999999998</c:v>
                </c:pt>
                <c:pt idx="116">
                  <c:v>1.8</c:v>
                </c:pt>
                <c:pt idx="117">
                  <c:v>2.2000000000000002</c:v>
                </c:pt>
                <c:pt idx="118">
                  <c:v>2.2999999999999998</c:v>
                </c:pt>
                <c:pt idx="119">
                  <c:v>1.5</c:v>
                </c:pt>
                <c:pt idx="120">
                  <c:v>2.2999999999999998</c:v>
                </c:pt>
                <c:pt idx="121">
                  <c:v>2</c:v>
                </c:pt>
                <c:pt idx="122">
                  <c:v>2</c:v>
                </c:pt>
                <c:pt idx="123">
                  <c:v>1.8</c:v>
                </c:pt>
                <c:pt idx="124">
                  <c:v>2.1</c:v>
                </c:pt>
                <c:pt idx="125">
                  <c:v>1.8</c:v>
                </c:pt>
                <c:pt idx="126">
                  <c:v>1.8</c:v>
                </c:pt>
                <c:pt idx="127">
                  <c:v>1.8</c:v>
                </c:pt>
                <c:pt idx="128">
                  <c:v>2.1</c:v>
                </c:pt>
                <c:pt idx="129">
                  <c:v>1.6</c:v>
                </c:pt>
                <c:pt idx="130">
                  <c:v>1.9</c:v>
                </c:pt>
                <c:pt idx="131">
                  <c:v>2</c:v>
                </c:pt>
                <c:pt idx="132">
                  <c:v>2.2000000000000002</c:v>
                </c:pt>
                <c:pt idx="133">
                  <c:v>1.5</c:v>
                </c:pt>
                <c:pt idx="134">
                  <c:v>1.4</c:v>
                </c:pt>
                <c:pt idx="135">
                  <c:v>2.2999999999999998</c:v>
                </c:pt>
                <c:pt idx="136">
                  <c:v>2.4</c:v>
                </c:pt>
                <c:pt idx="137">
                  <c:v>1.8</c:v>
                </c:pt>
                <c:pt idx="138">
                  <c:v>1.8</c:v>
                </c:pt>
                <c:pt idx="139">
                  <c:v>2.1</c:v>
                </c:pt>
                <c:pt idx="140">
                  <c:v>2.4</c:v>
                </c:pt>
                <c:pt idx="141">
                  <c:v>2.2999999999999998</c:v>
                </c:pt>
                <c:pt idx="142">
                  <c:v>1.9</c:v>
                </c:pt>
                <c:pt idx="143">
                  <c:v>2.2999999999999998</c:v>
                </c:pt>
                <c:pt idx="144">
                  <c:v>2.5</c:v>
                </c:pt>
                <c:pt idx="145">
                  <c:v>2.2999999999999998</c:v>
                </c:pt>
                <c:pt idx="146">
                  <c:v>1.9</c:v>
                </c:pt>
                <c:pt idx="147">
                  <c:v>2</c:v>
                </c:pt>
                <c:pt idx="148">
                  <c:v>2.2999999999999998</c:v>
                </c:pt>
                <c:pt idx="149">
                  <c:v>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32D-4813-BF1D-59CE684C35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697328"/>
        <c:axId val="470697968"/>
      </c:scatterChart>
      <c:valAx>
        <c:axId val="470697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697968"/>
        <c:crosses val="autoZero"/>
        <c:crossBetween val="midCat"/>
      </c:valAx>
      <c:valAx>
        <c:axId val="47069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697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4-04T23:40:11.50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t>07-04-2019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t>07-04-2019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2549" y="860945"/>
            <a:ext cx="3321392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791" y="2006084"/>
            <a:ext cx="3640180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81411" y="3640998"/>
            <a:ext cx="3640754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 spc="225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791" y="2006084"/>
            <a:ext cx="3640180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81411" y="3640998"/>
            <a:ext cx="3640754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 spc="225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477993" y="3588176"/>
            <a:ext cx="289512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338943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2" y="1987421"/>
            <a:ext cx="3683725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12882" y="3792046"/>
            <a:ext cx="3683725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0" i="0" spc="225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5815584" y="1"/>
            <a:ext cx="1693926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4946515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5266944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04276" y="3407045"/>
            <a:ext cx="10787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07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5653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975868" y="0"/>
            <a:ext cx="1231531" cy="1967344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3129530" y="6550223"/>
            <a:ext cx="3080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INNOMATICS RESEARCH LAB</a:t>
            </a:r>
            <a:endParaRPr lang="en-IN" sz="1400" b="1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30"/>
            <a:ext cx="7971221" cy="934246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08" y="1380011"/>
            <a:ext cx="8404010" cy="4796953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58BC8-DF6C-4C77-914B-98CA9A354D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0643"/>
          <a:stretch/>
        </p:blipFill>
        <p:spPr>
          <a:xfrm>
            <a:off x="8408280" y="86324"/>
            <a:ext cx="693423" cy="5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6935" y="3633968"/>
            <a:ext cx="1434464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135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7265" y="1651045"/>
            <a:ext cx="38862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651045"/>
            <a:ext cx="38862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6935" y="3633968"/>
            <a:ext cx="1434464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135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009" y="1681163"/>
            <a:ext cx="403687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171450" lvl="0" indent="-17145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9009" y="2505075"/>
            <a:ext cx="4043812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378" y="4374037"/>
            <a:ext cx="3983637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378" y="5701070"/>
            <a:ext cx="3983637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987" y="2290713"/>
            <a:ext cx="4352754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1800"/>
            </a:lvl1pPr>
            <a:lvl2pPr>
              <a:buClr>
                <a:schemeClr val="accent2"/>
              </a:buClr>
              <a:defRPr sz="1500"/>
            </a:lvl2pPr>
            <a:lvl3pPr>
              <a:buClr>
                <a:schemeClr val="accent2"/>
              </a:buClr>
              <a:defRPr sz="1350"/>
            </a:lvl3pPr>
            <a:lvl4pPr>
              <a:buClr>
                <a:schemeClr val="accent2"/>
              </a:buClr>
              <a:defRPr sz="1200"/>
            </a:lvl4pPr>
            <a:lvl5pPr>
              <a:buClr>
                <a:schemeClr val="accent2"/>
              </a:buCl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378" y="4374037"/>
            <a:ext cx="3983637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378" y="5701070"/>
            <a:ext cx="3983637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87478" y="2271860"/>
            <a:ext cx="4286263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B6BFEC-8BF2-495D-BE25-FB3F55F23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0643"/>
          <a:stretch/>
        </p:blipFill>
        <p:spPr>
          <a:xfrm>
            <a:off x="4225288" y="6201626"/>
            <a:ext cx="693423" cy="5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8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135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8"/>
            <a:ext cx="6249917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8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477993" y="3588176"/>
            <a:ext cx="289512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338943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2" y="1987421"/>
            <a:ext cx="3683725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12882" y="3792046"/>
            <a:ext cx="3683725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0" i="0" spc="225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5815584" y="1"/>
            <a:ext cx="1693926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4946515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2549" y="860945"/>
            <a:ext cx="3321392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5266944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04276" y="3407045"/>
            <a:ext cx="10787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07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5653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34" y="3196916"/>
            <a:ext cx="3707122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15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35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379764" y="-6"/>
            <a:ext cx="7764236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233612" y="-5"/>
            <a:ext cx="3090863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4781550" y="5047077"/>
            <a:ext cx="1143431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8535" y="2563478"/>
            <a:ext cx="5506973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98533" y="1308484"/>
            <a:ext cx="5506967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3000" y="1"/>
            <a:ext cx="4191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379764" y="-6"/>
            <a:ext cx="7764236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7633" y="1435100"/>
            <a:ext cx="4516366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34" y="3196916"/>
            <a:ext cx="3707122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15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35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233612" y="-5"/>
            <a:ext cx="3090863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7764236" y="1185452"/>
            <a:ext cx="1379764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8535" y="2563478"/>
            <a:ext cx="550696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8305038" y="237744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33" y="1308484"/>
            <a:ext cx="5506967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1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6935" y="3633968"/>
            <a:ext cx="1434464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90523" y="2104888"/>
            <a:ext cx="4106468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390523" y="2886077"/>
            <a:ext cx="4106468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640035" y="2104888"/>
            <a:ext cx="41067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4640035" y="2886077"/>
            <a:ext cx="41067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90370" y="1376933"/>
            <a:ext cx="5526447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135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135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0370" y="1376933"/>
            <a:ext cx="5526447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8861" y="2005762"/>
            <a:ext cx="3919323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8700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347086" y="2005762"/>
            <a:ext cx="4289548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15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8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98534" y="2664803"/>
            <a:ext cx="8245031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0370" y="1376933"/>
            <a:ext cx="5526447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8810625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9422" y="326571"/>
            <a:ext cx="8605157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825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177165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422" y="558802"/>
            <a:ext cx="6249917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27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791" y="1821022"/>
            <a:ext cx="3640180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7197" y="3461163"/>
            <a:ext cx="2584337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17197" y="3839451"/>
            <a:ext cx="2584337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17197" y="4216669"/>
            <a:ext cx="2584337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7197" y="4594957"/>
            <a:ext cx="2584337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4844204" y="3505248"/>
            <a:ext cx="194156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225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4880717" y="3897986"/>
            <a:ext cx="121130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225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4844204" y="4327946"/>
            <a:ext cx="194156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225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4853787" y="4650082"/>
            <a:ext cx="174989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225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2549" y="860945"/>
            <a:ext cx="3321392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3898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60229" y="6356351"/>
            <a:ext cx="555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08" y="209029"/>
            <a:ext cx="812634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IN" sz="33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E7A40"/>
        </a:buClr>
        <a:buFont typeface="Arial" panose="020B0604020202020204" pitchFamily="34" charset="0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E7A40"/>
        </a:buClr>
        <a:buFont typeface="Arial" panose="020B0604020202020204" pitchFamily="34" charset="0"/>
        <a:buChar char="•"/>
        <a:defRPr lang="en-US" sz="135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E7A40"/>
        </a:buClr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E7A40"/>
        </a:buClr>
        <a:buFont typeface="Arial" panose="020B0604020202020204" pitchFamily="34" charset="0"/>
        <a:buChar char="•"/>
        <a:defRPr lang="en-IN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Excel_Worksheet5.xlsx"/><Relationship Id="rId5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Excel_Worksheet6.xlsx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7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Wine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chart" Target="../charts/chart2.x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Excel_Worksheet3.xlsx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2.xls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package" Target="../embeddings/Microsoft_Excel_Worksheet4.xlsx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829" y="3097763"/>
            <a:ext cx="5631171" cy="1660850"/>
          </a:xfrm>
        </p:spPr>
        <p:txBody>
          <a:bodyPr>
            <a:normAutofit/>
          </a:bodyPr>
          <a:lstStyle/>
          <a:p>
            <a:r>
              <a:rPr lang="en-US" sz="4400" dirty="0"/>
              <a:t>PCA USE-CASE</a:t>
            </a:r>
            <a:endParaRPr lang="en-IN" sz="4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466A3-E67A-409E-8590-8FEE1341A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291" y="1133522"/>
            <a:ext cx="2295478" cy="229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476110-2AB4-4325-A8FF-C38B784E9C8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24F30C-C73B-46D8-B32D-B8850EC978C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10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D5B72C-51A6-49E6-80C1-7AEC0673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Methodology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0B177-D28E-4AD9-9B92-447AC0AE9A07}"/>
              </a:ext>
            </a:extLst>
          </p:cNvPr>
          <p:cNvSpPr txBox="1"/>
          <p:nvPr/>
        </p:nvSpPr>
        <p:spPr>
          <a:xfrm>
            <a:off x="2632251" y="1571348"/>
            <a:ext cx="6461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Starts with analyzing covariance matrix of features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FA15A2-4BB1-47F4-AFD0-DB752426D343}"/>
                  </a:ext>
                </a:extLst>
              </p:cNvPr>
              <p:cNvSpPr txBox="1"/>
              <p:nvPr/>
            </p:nvSpPr>
            <p:spPr>
              <a:xfrm>
                <a:off x="3657599" y="2599975"/>
                <a:ext cx="3727239" cy="594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FA15A2-4BB1-47F4-AFD0-DB752426D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9" y="2599975"/>
                <a:ext cx="3727239" cy="5944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DE54EC3-43A0-42F7-A948-D57B8212D827}"/>
              </a:ext>
            </a:extLst>
          </p:cNvPr>
          <p:cNvSpPr txBox="1"/>
          <p:nvPr/>
        </p:nvSpPr>
        <p:spPr>
          <a:xfrm>
            <a:off x="2675759" y="5552050"/>
            <a:ext cx="5690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covariance matrix contains information about both </a:t>
            </a:r>
          </a:p>
          <a:p>
            <a:r>
              <a:rPr lang="en-US" i="1" dirty="0"/>
              <a:t>correlation and the “</a:t>
            </a:r>
            <a:r>
              <a:rPr lang="en-US" i="1" dirty="0">
                <a:solidFill>
                  <a:srgbClr val="00B050"/>
                </a:solidFill>
              </a:rPr>
              <a:t>special direction</a:t>
            </a:r>
            <a:r>
              <a:rPr lang="en-US" i="1" dirty="0"/>
              <a:t>” of maximal variance</a:t>
            </a:r>
            <a:endParaRPr lang="en-IN" i="1" dirty="0"/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DBDC2475-F7B9-4CED-B2ED-8FE91E77538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151960"/>
              </p:ext>
            </p:extLst>
          </p:nvPr>
        </p:nvGraphicFramePr>
        <p:xfrm>
          <a:off x="689392" y="1354528"/>
          <a:ext cx="1498600" cy="492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Worksheet" r:id="rId6" imgW="1226997" imgH="4030798" progId="Excel.Sheet.12">
                  <p:embed/>
                </p:oleObj>
              </mc:Choice>
              <mc:Fallback>
                <p:oleObj name="Worksheet" r:id="rId6" imgW="1226997" imgH="4030798" progId="Excel.Sheet.12">
                  <p:embed/>
                  <p:pic>
                    <p:nvPicPr>
                      <p:cNvPr id="12" name="Content Placeholder 5">
                        <a:extLst>
                          <a:ext uri="{FF2B5EF4-FFF2-40B4-BE49-F238E27FC236}">
                            <a16:creationId xmlns:a16="http://schemas.microsoft.com/office/drawing/2014/main" id="{A4FE6FCD-5716-4A85-A700-E773735D02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9392" y="1354528"/>
                        <a:ext cx="1498600" cy="4922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7B6497F8-EF32-4579-BBB7-04532A7BC8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6151" y="3427211"/>
            <a:ext cx="2621507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44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5B0088-D40B-4145-8390-CD33EA47ABF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CB9DCA-E7BC-4F10-964C-197107DBEB4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11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3F03D3-8EDE-4FC5-BAD6-7C035F36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as a transformation on a vector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ADC3B5-E23C-48AD-B5BC-B8E5A913BA78}"/>
              </a:ext>
            </a:extLst>
          </p:cNvPr>
          <p:cNvGrpSpPr/>
          <p:nvPr/>
        </p:nvGrpSpPr>
        <p:grpSpPr>
          <a:xfrm>
            <a:off x="701336" y="1961964"/>
            <a:ext cx="2849733" cy="2050742"/>
            <a:chOff x="1029809" y="1713390"/>
            <a:chExt cx="2849733" cy="205074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514005E-00FB-416E-8FDD-F5DF7A4255E2}"/>
                </a:ext>
              </a:extLst>
            </p:cNvPr>
            <p:cNvCxnSpPr>
              <a:cxnSpLocks/>
            </p:cNvCxnSpPr>
            <p:nvPr/>
          </p:nvCxnSpPr>
          <p:spPr>
            <a:xfrm>
              <a:off x="1029809" y="3429000"/>
              <a:ext cx="284973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9A0775-D0A6-4EDF-A78D-3070C06D2088}"/>
                </a:ext>
              </a:extLst>
            </p:cNvPr>
            <p:cNvCxnSpPr/>
            <p:nvPr/>
          </p:nvCxnSpPr>
          <p:spPr>
            <a:xfrm flipV="1">
              <a:off x="1384917" y="1713390"/>
              <a:ext cx="0" cy="20507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A3D06702-7222-4347-A99D-4C0E53BB6637}"/>
              </a:ext>
            </a:extLst>
          </p:cNvPr>
          <p:cNvSpPr/>
          <p:nvPr/>
        </p:nvSpPr>
        <p:spPr>
          <a:xfrm>
            <a:off x="1594659" y="3011750"/>
            <a:ext cx="227149" cy="22194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1F0C2F-45DF-4ADC-9453-933A2440CE2C}"/>
              </a:ext>
            </a:extLst>
          </p:cNvPr>
          <p:cNvCxnSpPr>
            <a:cxnSpLocks/>
          </p:cNvCxnSpPr>
          <p:nvPr/>
        </p:nvCxnSpPr>
        <p:spPr>
          <a:xfrm flipV="1">
            <a:off x="1056444" y="3188228"/>
            <a:ext cx="577148" cy="4893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05FBF5-4A0E-4671-B287-9502A5C84BAF}"/>
              </a:ext>
            </a:extLst>
          </p:cNvPr>
          <p:cNvCxnSpPr>
            <a:cxnSpLocks/>
          </p:cNvCxnSpPr>
          <p:nvPr/>
        </p:nvCxnSpPr>
        <p:spPr>
          <a:xfrm>
            <a:off x="1918546" y="3121616"/>
            <a:ext cx="1057172" cy="111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E30DD7-A226-4499-8295-F9EAC1A448B0}"/>
              </a:ext>
            </a:extLst>
          </p:cNvPr>
          <p:cNvSpPr txBox="1"/>
          <p:nvPr/>
        </p:nvSpPr>
        <p:spPr>
          <a:xfrm>
            <a:off x="655372" y="1825217"/>
            <a:ext cx="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B495CA-245D-4BAD-B939-A4CB25F791BF}"/>
              </a:ext>
            </a:extLst>
          </p:cNvPr>
          <p:cNvSpPr txBox="1"/>
          <p:nvPr/>
        </p:nvSpPr>
        <p:spPr>
          <a:xfrm>
            <a:off x="3149997" y="3729644"/>
            <a:ext cx="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0F0E9D-A5AA-4BBD-861A-CF17A4E54754}"/>
              </a:ext>
            </a:extLst>
          </p:cNvPr>
          <p:cNvSpPr txBox="1"/>
          <p:nvPr/>
        </p:nvSpPr>
        <p:spPr>
          <a:xfrm>
            <a:off x="1730330" y="3011749"/>
            <a:ext cx="2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DF07B3-F8D0-45C2-AFB0-BD977CF24963}"/>
                  </a:ext>
                </a:extLst>
              </p:cNvPr>
              <p:cNvSpPr txBox="1"/>
              <p:nvPr/>
            </p:nvSpPr>
            <p:spPr>
              <a:xfrm>
                <a:off x="2947763" y="4355642"/>
                <a:ext cx="877228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>     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DF07B3-F8D0-45C2-AFB0-BD977CF24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763" y="4355642"/>
                <a:ext cx="877228" cy="613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7AB70F-2E4B-44E9-BA78-984665A5F7F7}"/>
                  </a:ext>
                </a:extLst>
              </p:cNvPr>
              <p:cNvSpPr txBox="1"/>
              <p:nvPr/>
            </p:nvSpPr>
            <p:spPr>
              <a:xfrm>
                <a:off x="855908" y="4363119"/>
                <a:ext cx="2220170" cy="941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3.11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1.29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1.29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0.58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7AB70F-2E4B-44E9-BA78-984665A5F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08" y="4363119"/>
                <a:ext cx="2220170" cy="941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FD2CFC-4BE7-4829-B6F5-4C6A657BBFE9}"/>
                  </a:ext>
                </a:extLst>
              </p:cNvPr>
              <p:cNvSpPr txBox="1"/>
              <p:nvPr/>
            </p:nvSpPr>
            <p:spPr>
              <a:xfrm>
                <a:off x="3598916" y="4340788"/>
                <a:ext cx="1157753" cy="614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400" dirty="0"/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4.4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1.87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FD2CFC-4BE7-4829-B6F5-4C6A657BB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916" y="4340788"/>
                <a:ext cx="1157753" cy="614464"/>
              </a:xfrm>
              <a:prstGeom prst="rect">
                <a:avLst/>
              </a:prstGeom>
              <a:blipFill>
                <a:blip r:embed="rId4"/>
                <a:stretch>
                  <a:fillRect l="-15789" b="-108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03D3A7B0-C82F-448C-8D36-DDEA15265A5C}"/>
              </a:ext>
            </a:extLst>
          </p:cNvPr>
          <p:cNvSpPr/>
          <p:nvPr/>
        </p:nvSpPr>
        <p:spPr>
          <a:xfrm>
            <a:off x="2092222" y="1335766"/>
            <a:ext cx="227149" cy="22194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77217E-1287-4541-A590-5EA07AD83A54}"/>
              </a:ext>
            </a:extLst>
          </p:cNvPr>
          <p:cNvSpPr txBox="1"/>
          <p:nvPr/>
        </p:nvSpPr>
        <p:spPr>
          <a:xfrm>
            <a:off x="2177448" y="1538789"/>
            <a:ext cx="23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BDE759-BA05-4C07-810E-D950C528A6E2}"/>
              </a:ext>
            </a:extLst>
          </p:cNvPr>
          <p:cNvCxnSpPr>
            <a:cxnSpLocks/>
          </p:cNvCxnSpPr>
          <p:nvPr/>
        </p:nvCxnSpPr>
        <p:spPr>
          <a:xfrm flipV="1">
            <a:off x="1055569" y="1604167"/>
            <a:ext cx="1036653" cy="20734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C03ADD-7222-406C-AF1F-E0181437EEE2}"/>
              </a:ext>
            </a:extLst>
          </p:cNvPr>
          <p:cNvCxnSpPr>
            <a:cxnSpLocks/>
          </p:cNvCxnSpPr>
          <p:nvPr/>
        </p:nvCxnSpPr>
        <p:spPr>
          <a:xfrm>
            <a:off x="2492419" y="1669002"/>
            <a:ext cx="2003952" cy="249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/>
      <p:bldP spid="9" grpId="0"/>
      <p:bldP spid="13" grpId="0"/>
      <p:bldP spid="21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A6F788-AC01-45C9-A94E-CE86331313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B61F1-6737-4D81-B693-18CF9A382FF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12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B914FE-AC91-49C1-B03F-5277A7EB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Matrix as a transformation on a vector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098FC-4A77-4A96-AF5F-2EEBA71E9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Vectors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8AEF2C-138A-4316-9022-804019A6B7FB}"/>
              </a:ext>
            </a:extLst>
          </p:cNvPr>
          <p:cNvGrpSpPr/>
          <p:nvPr/>
        </p:nvGrpSpPr>
        <p:grpSpPr>
          <a:xfrm>
            <a:off x="754602" y="2022959"/>
            <a:ext cx="3994951" cy="2812082"/>
            <a:chOff x="1029809" y="1713390"/>
            <a:chExt cx="2849733" cy="205074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613AF24-DB61-4423-B200-CBCDD381FE39}"/>
                </a:ext>
              </a:extLst>
            </p:cNvPr>
            <p:cNvCxnSpPr>
              <a:cxnSpLocks/>
            </p:cNvCxnSpPr>
            <p:nvPr/>
          </p:nvCxnSpPr>
          <p:spPr>
            <a:xfrm>
              <a:off x="1029809" y="3429000"/>
              <a:ext cx="284973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C0C22E5-7D43-4A7C-AA09-4733D2F19A83}"/>
                </a:ext>
              </a:extLst>
            </p:cNvPr>
            <p:cNvCxnSpPr/>
            <p:nvPr/>
          </p:nvCxnSpPr>
          <p:spPr>
            <a:xfrm flipV="1">
              <a:off x="1384917" y="1713390"/>
              <a:ext cx="0" cy="20507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E35B30-1322-49FA-B39B-1CC3F5244616}"/>
                  </a:ext>
                </a:extLst>
              </p:cNvPr>
              <p:cNvSpPr txBox="1"/>
              <p:nvPr/>
            </p:nvSpPr>
            <p:spPr>
              <a:xfrm>
                <a:off x="3196338" y="4904293"/>
                <a:ext cx="1135966" cy="6233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.9215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0.3882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>     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E35B30-1322-49FA-B39B-1CC3F5244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338" y="4904293"/>
                <a:ext cx="1135966" cy="6233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FF312A-A1E9-4115-AC49-D15365ECDA05}"/>
              </a:ext>
            </a:extLst>
          </p:cNvPr>
          <p:cNvCxnSpPr/>
          <p:nvPr/>
        </p:nvCxnSpPr>
        <p:spPr>
          <a:xfrm flipV="1">
            <a:off x="1252417" y="3685247"/>
            <a:ext cx="528189" cy="69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D7577D-9BC1-4D97-8ADA-E117CC3D83E2}"/>
              </a:ext>
            </a:extLst>
          </p:cNvPr>
          <p:cNvCxnSpPr>
            <a:cxnSpLocks/>
          </p:cNvCxnSpPr>
          <p:nvPr/>
        </p:nvCxnSpPr>
        <p:spPr>
          <a:xfrm flipV="1">
            <a:off x="1233102" y="2254928"/>
            <a:ext cx="1661018" cy="213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C1B865D-FA69-4F75-AF11-37733EA3AC09}"/>
              </a:ext>
            </a:extLst>
          </p:cNvPr>
          <p:cNvSpPr/>
          <p:nvPr/>
        </p:nvSpPr>
        <p:spPr>
          <a:xfrm>
            <a:off x="1747341" y="3495808"/>
            <a:ext cx="227149" cy="2219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4D9596-6E1C-4622-A19D-6DE09FE1AF64}"/>
              </a:ext>
            </a:extLst>
          </p:cNvPr>
          <p:cNvSpPr/>
          <p:nvPr/>
        </p:nvSpPr>
        <p:spPr>
          <a:xfrm>
            <a:off x="2848115" y="2075541"/>
            <a:ext cx="227149" cy="2219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CE6831-0118-41C2-8930-8FB291CFEDDC}"/>
              </a:ext>
            </a:extLst>
          </p:cNvPr>
          <p:cNvCxnSpPr/>
          <p:nvPr/>
        </p:nvCxnSpPr>
        <p:spPr>
          <a:xfrm>
            <a:off x="2041864" y="3717750"/>
            <a:ext cx="1298134" cy="111729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2D3FAD-1129-4C0D-889E-1BAFB88A7A06}"/>
              </a:ext>
            </a:extLst>
          </p:cNvPr>
          <p:cNvCxnSpPr>
            <a:cxnSpLocks/>
          </p:cNvCxnSpPr>
          <p:nvPr/>
        </p:nvCxnSpPr>
        <p:spPr>
          <a:xfrm>
            <a:off x="3146662" y="2336058"/>
            <a:ext cx="2259446" cy="242605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209B4B-7792-4206-977D-B019B5BD1D98}"/>
                  </a:ext>
                </a:extLst>
              </p:cNvPr>
              <p:cNvSpPr txBox="1"/>
              <p:nvPr/>
            </p:nvSpPr>
            <p:spPr>
              <a:xfrm>
                <a:off x="1119828" y="4924888"/>
                <a:ext cx="2220170" cy="941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3.11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1.29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1.29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0.58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209B4B-7792-4206-977D-B019B5BD1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828" y="4924888"/>
                <a:ext cx="2220170" cy="941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4DDCB7-5133-400F-9F6A-7F7AC12A2EDE}"/>
                  </a:ext>
                </a:extLst>
              </p:cNvPr>
              <p:cNvSpPr txBox="1"/>
              <p:nvPr/>
            </p:nvSpPr>
            <p:spPr>
              <a:xfrm>
                <a:off x="4572000" y="4863525"/>
                <a:ext cx="3676456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400" dirty="0"/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.3722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1.4208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> = 3.66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.3722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1.4208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> 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4DDCB7-5133-400F-9F6A-7F7AC12A2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863525"/>
                <a:ext cx="3676456" cy="615810"/>
              </a:xfrm>
              <a:prstGeom prst="rect">
                <a:avLst/>
              </a:prstGeom>
              <a:blipFill>
                <a:blip r:embed="rId4"/>
                <a:stretch>
                  <a:fillRect l="-4975" b="-9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F7CE6C4E-0DF7-4D5A-A068-45900D454840}"/>
              </a:ext>
            </a:extLst>
          </p:cNvPr>
          <p:cNvSpPr txBox="1"/>
          <p:nvPr/>
        </p:nvSpPr>
        <p:spPr>
          <a:xfrm>
            <a:off x="450306" y="5751964"/>
            <a:ext cx="784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given matrix there are special directions, along which its effect only to stretch </a:t>
            </a:r>
          </a:p>
          <a:p>
            <a:r>
              <a:rPr lang="en-US" dirty="0"/>
              <a:t>(without rotation). Such direction is called </a:t>
            </a:r>
            <a:r>
              <a:rPr lang="en-US" b="1" dirty="0"/>
              <a:t>Eigen direction or Eigen vectors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09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animBg="1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0D2456-3CCE-4CDE-94E6-4C91E3AC39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DDC5E-21AC-4C87-9A86-90781A4FBF0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13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351513-5998-48D8-B374-0D5A40812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vectors mathematics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B5AC8C4-A092-4C6F-8F0C-6BD15D2427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eigenvectors and eigenvalues of matrix </a:t>
                </a:r>
                <a:r>
                  <a:rPr lang="en-US" sz="2800" b="1" dirty="0"/>
                  <a:t>A</a:t>
                </a:r>
                <a:r>
                  <a:rPr lang="en-US" dirty="0"/>
                  <a:t> are defined to be the nonzero </a:t>
                </a:r>
                <a:r>
                  <a:rPr lang="en-US" sz="2800" b="1" dirty="0"/>
                  <a:t>x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IN" dirty="0"/>
                  <a:t> values that solve</a:t>
                </a: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4000" dirty="0"/>
                  <a:t> (A is just stretching)</a:t>
                </a:r>
              </a:p>
              <a:p>
                <a:endParaRPr lang="en-IN" dirty="0"/>
              </a:p>
              <a:p>
                <a:r>
                  <a:rPr lang="en-IN" dirty="0"/>
                  <a:t>For a n-dim square matrix, there are </a:t>
                </a:r>
                <a:r>
                  <a:rPr lang="en-IN" dirty="0" err="1"/>
                  <a:t>atmost</a:t>
                </a:r>
                <a:r>
                  <a:rPr lang="en-IN" dirty="0"/>
                  <a:t> n eigen-vectors and eigen-values.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B5AC8C4-A092-4C6F-8F0C-6BD15D2427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6" t="-2033" r="-1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366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47C98B-15F6-42CF-A22C-B63ADAB9A3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A7524-9D84-4D5B-825A-060E1DBF40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14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B67FE6-7A9A-4F01-B9F4-60372C04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vectors &amp; PCA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CF9D78-14F9-4A92-8DAC-83BA48950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Eigenvectors are the principal component directions</a:t>
            </a:r>
          </a:p>
          <a:p>
            <a:endParaRPr lang="en-US" dirty="0"/>
          </a:p>
          <a:p>
            <a:r>
              <a:rPr lang="en-US" dirty="0"/>
              <a:t>Eigenvalues are the magnitude of stretch</a:t>
            </a:r>
          </a:p>
          <a:p>
            <a:endParaRPr lang="en-US" dirty="0"/>
          </a:p>
          <a:p>
            <a:r>
              <a:rPr lang="en-US" dirty="0"/>
              <a:t>Eigenvalues represent the magnitude of variance of those directions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695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0BC731-0603-47E1-88D5-08C833F3AD8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24B8CB-D27C-4714-8380-FDB6BB9626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15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D3E255-5429-45D3-A92D-2EEC6537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values and Eigen vectors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1961363-9E7D-4EA2-BE10-6D9A7C4CE5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389" y="4261282"/>
                <a:ext cx="7971221" cy="19423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.9215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0.3882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=3.6593</m:t>
                    </m:r>
                  </m:oMath>
                </a14:m>
                <a:r>
                  <a:rPr lang="en-IN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−0.3882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0.9215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0.0362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1961363-9E7D-4EA2-BE10-6D9A7C4CE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389" y="4261282"/>
                <a:ext cx="7971221" cy="19423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20D9DC2-3FC3-4F96-8C71-E545B8593482}"/>
              </a:ext>
            </a:extLst>
          </p:cNvPr>
          <p:cNvSpPr txBox="1"/>
          <p:nvPr/>
        </p:nvSpPr>
        <p:spPr>
          <a:xfrm>
            <a:off x="6205985" y="5376830"/>
            <a:ext cx="21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Dominant </a:t>
            </a:r>
          </a:p>
          <a:p>
            <a:pPr algn="ctr"/>
            <a:r>
              <a:rPr lang="en-US" dirty="0"/>
              <a:t>Principal Component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4683AE-4996-4430-A70D-5C78C190CB20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847207" y="4621708"/>
            <a:ext cx="1358778" cy="107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271FF97-5B16-4DEC-BFA4-22B5DC7FC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90" y="1440940"/>
            <a:ext cx="5296359" cy="2270957"/>
          </a:xfrm>
          <a:prstGeom prst="rect">
            <a:avLst/>
          </a:prstGeom>
        </p:spPr>
      </p:pic>
      <p:sp>
        <p:nvSpPr>
          <p:cNvPr id="16" name="Left Brace 15">
            <a:extLst>
              <a:ext uri="{FF2B5EF4-FFF2-40B4-BE49-F238E27FC236}">
                <a16:creationId xmlns:a16="http://schemas.microsoft.com/office/drawing/2014/main" id="{9D036012-1485-4C40-90DD-71BB2B36DC17}"/>
              </a:ext>
            </a:extLst>
          </p:cNvPr>
          <p:cNvSpPr/>
          <p:nvPr/>
        </p:nvSpPr>
        <p:spPr>
          <a:xfrm rot="16200000">
            <a:off x="1443845" y="2671182"/>
            <a:ext cx="246355" cy="1269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51B3985D-9496-456F-8E4A-B31659B271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217095"/>
              </p:ext>
            </p:extLst>
          </p:nvPr>
        </p:nvGraphicFramePr>
        <p:xfrm>
          <a:off x="5382018" y="2230236"/>
          <a:ext cx="3930692" cy="2270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3D1EF1E3-7868-455F-BC7F-A7889120006F}"/>
              </a:ext>
            </a:extLst>
          </p:cNvPr>
          <p:cNvGrpSpPr/>
          <p:nvPr/>
        </p:nvGrpSpPr>
        <p:grpSpPr>
          <a:xfrm rot="18556249">
            <a:off x="5571828" y="3362425"/>
            <a:ext cx="1261277" cy="1022107"/>
            <a:chOff x="5859262" y="2405849"/>
            <a:chExt cx="1261277" cy="102210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D14947F-A0EB-4B35-8D2A-5134966C94B5}"/>
                </a:ext>
              </a:extLst>
            </p:cNvPr>
            <p:cNvCxnSpPr>
              <a:cxnSpLocks/>
            </p:cNvCxnSpPr>
            <p:nvPr/>
          </p:nvCxnSpPr>
          <p:spPr>
            <a:xfrm>
              <a:off x="5859262" y="2784242"/>
              <a:ext cx="1261277" cy="6437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C78231-C53E-48F5-9CA8-6058CCD2FE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9262" y="2405849"/>
              <a:ext cx="204187" cy="38430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414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1BEB9B-CBBF-4FFC-B80F-0FE4C69AAC0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2208F-5E84-4284-BA1F-C70C5CACB5F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16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B716E2-89B0-4B65-B903-D79F5458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vector and Eigen values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28B1E-3C80-4C3D-B5C0-E4B8255663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Remember, in the other example when we transformed the data points from original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into new transformed variables, X1 and X2, we could reduce the dimensions ?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 The matrix of eigen-vectors as a whole also allows you to transform each one of our data-points into new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28B1E-3C80-4C3D-B5C0-E4B825566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6" t="-1779" r="-8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672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66769E-994F-417D-A167-7E0957C1C53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D51FE7-4961-4E73-9DEE-C3202973D70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17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AF9303-D8CB-46F9-9D50-E94A7C5F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into Principal Component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9CB0BD1-2B3B-4561-AC47-084ED7BB4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Any record in our data set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IN" dirty="0"/>
                  <a:t>When multiplied by the matrix of eigenvector, we get the new coordinates in the rotated principal component axis.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0.9215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−0.3882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0.3882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0.9215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⌈"/>
                          <m:endChr m:val="⌉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 =</m:t>
                      </m:r>
                      <m:d>
                        <m:dPr>
                          <m:begChr m:val="⌈"/>
                          <m:endChr m:val="⌉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0.9215 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−0.388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0.3882∗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+0.9215 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9CB0BD1-2B3B-4561-AC47-084ED7BB4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6" t="-1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57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AD902E-9941-4C5A-A2CF-16650E68FB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405A36-313C-4020-B366-E00531B8E3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18</a:t>
            </a:fld>
            <a:endParaRPr lang="en-IN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B7F88B37-84A9-4598-9221-74C2C9CE28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839909"/>
              </p:ext>
            </p:extLst>
          </p:nvPr>
        </p:nvGraphicFramePr>
        <p:xfrm>
          <a:off x="288345" y="635437"/>
          <a:ext cx="1498600" cy="492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Worksheet" r:id="rId3" imgW="1226997" imgH="4030798" progId="Excel.Sheet.12">
                  <p:embed/>
                </p:oleObj>
              </mc:Choice>
              <mc:Fallback>
                <p:oleObj name="Worksheet" r:id="rId3" imgW="1226997" imgH="4030798" progId="Excel.Sheet.12">
                  <p:embed/>
                  <p:pic>
                    <p:nvPicPr>
                      <p:cNvPr id="13" name="Content Placeholder 5">
                        <a:extLst>
                          <a:ext uri="{FF2B5EF4-FFF2-40B4-BE49-F238E27FC236}">
                            <a16:creationId xmlns:a16="http://schemas.microsoft.com/office/drawing/2014/main" id="{DBDC2475-F7B9-4CED-B2ED-8FE91E7753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345" y="635437"/>
                        <a:ext cx="1498600" cy="4922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8A6E5C6A-DEB7-4A7C-99C5-DE37218351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67329"/>
              </p:ext>
            </p:extLst>
          </p:nvPr>
        </p:nvGraphicFramePr>
        <p:xfrm>
          <a:off x="2777123" y="587978"/>
          <a:ext cx="1697222" cy="492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Worksheet" r:id="rId5" imgW="1226997" imgH="4030798" progId="Excel.Sheet.12">
                  <p:embed/>
                </p:oleObj>
              </mc:Choice>
              <mc:Fallback>
                <p:oleObj name="Worksheet" r:id="rId5" imgW="1226997" imgH="4030798" progId="Excel.Sheet.12">
                  <p:embed/>
                  <p:pic>
                    <p:nvPicPr>
                      <p:cNvPr id="4" name="Content Placeholder 5">
                        <a:extLst>
                          <a:ext uri="{FF2B5EF4-FFF2-40B4-BE49-F238E27FC236}">
                            <a16:creationId xmlns:a16="http://schemas.microsoft.com/office/drawing/2014/main" id="{B7F88B37-84A9-4598-9221-74C2C9CE28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7123" y="587978"/>
                        <a:ext cx="1697222" cy="4922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6159DF0C-C5DE-4C7C-8CFE-6390D643F1C6}"/>
              </a:ext>
            </a:extLst>
          </p:cNvPr>
          <p:cNvSpPr/>
          <p:nvPr/>
        </p:nvSpPr>
        <p:spPr>
          <a:xfrm>
            <a:off x="1869222" y="2493174"/>
            <a:ext cx="825624" cy="60368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FB4AF-5EC2-452A-B1BF-8A2D28047FC9}"/>
              </a:ext>
            </a:extLst>
          </p:cNvPr>
          <p:cNvSpPr txBox="1"/>
          <p:nvPr/>
        </p:nvSpPr>
        <p:spPr>
          <a:xfrm>
            <a:off x="1999506" y="5686431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Var(X1) = 3.65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7B960-CC08-4417-BF67-C456A406141D}"/>
              </a:ext>
            </a:extLst>
          </p:cNvPr>
          <p:cNvSpPr txBox="1"/>
          <p:nvPr/>
        </p:nvSpPr>
        <p:spPr>
          <a:xfrm>
            <a:off x="3918562" y="5667036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Var(X2) = 0.0362 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3C4872-733D-4A83-832A-CAB53D008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9658" y="1006298"/>
            <a:ext cx="4457266" cy="274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30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CBC3C4-36BA-4619-B49B-650822982C2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B03437-B90D-4BC8-A5EF-0CE088DA16A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19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BB6DA5-1917-4044-A1CF-2608E876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transformed into basis of Principal Component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DE1381-BE19-4362-8B21-FB9FC2167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97" y="5164826"/>
            <a:ext cx="8481729" cy="774928"/>
          </a:xfrm>
        </p:spPr>
        <p:txBody>
          <a:bodyPr/>
          <a:lstStyle/>
          <a:p>
            <a:r>
              <a:rPr lang="en-US" sz="2000" dirty="0"/>
              <a:t>X2 variable has small variance, we can now drop it by setting it to zero</a:t>
            </a:r>
            <a:endParaRPr lang="en-IN" sz="20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76E7C48-C7DE-4410-9DD6-40DD8534D9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412038"/>
              </p:ext>
            </p:extLst>
          </p:nvPr>
        </p:nvGraphicFramePr>
        <p:xfrm>
          <a:off x="104923" y="2113338"/>
          <a:ext cx="3930692" cy="2270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774875CE-E100-4848-84C0-5C4A2FA7926D}"/>
              </a:ext>
            </a:extLst>
          </p:cNvPr>
          <p:cNvSpPr/>
          <p:nvPr/>
        </p:nvSpPr>
        <p:spPr>
          <a:xfrm>
            <a:off x="4279037" y="3019549"/>
            <a:ext cx="577048" cy="4372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0D996E-1474-4E28-8F49-6E16340A9424}"/>
              </a:ext>
            </a:extLst>
          </p:cNvPr>
          <p:cNvCxnSpPr/>
          <p:nvPr/>
        </p:nvCxnSpPr>
        <p:spPr>
          <a:xfrm>
            <a:off x="253898" y="4156229"/>
            <a:ext cx="3888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6FAF40-E06E-4C67-B5C7-EB4F4B03FEEB}"/>
              </a:ext>
            </a:extLst>
          </p:cNvPr>
          <p:cNvCxnSpPr/>
          <p:nvPr/>
        </p:nvCxnSpPr>
        <p:spPr>
          <a:xfrm flipV="1">
            <a:off x="408243" y="2046887"/>
            <a:ext cx="0" cy="231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EED66F-85B4-47CF-81C4-78A869A55D3C}"/>
                  </a:ext>
                </a:extLst>
              </p:cNvPr>
              <p:cNvSpPr txBox="1"/>
              <p:nvPr/>
            </p:nvSpPr>
            <p:spPr>
              <a:xfrm>
                <a:off x="4679422" y="1296926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EED66F-85B4-47CF-81C4-78A869A55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422" y="1296926"/>
                <a:ext cx="4838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8CEC88-C69C-412F-AA2D-AE16F52393B1}"/>
                  </a:ext>
                </a:extLst>
              </p:cNvPr>
              <p:cNvSpPr txBox="1"/>
              <p:nvPr/>
            </p:nvSpPr>
            <p:spPr>
              <a:xfrm>
                <a:off x="8581516" y="4518394"/>
                <a:ext cx="478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8CEC88-C69C-412F-AA2D-AE16F5239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516" y="4518394"/>
                <a:ext cx="4785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64D170-4EF5-4732-9159-B7577E495CB4}"/>
                  </a:ext>
                </a:extLst>
              </p:cNvPr>
              <p:cNvSpPr txBox="1"/>
              <p:nvPr/>
            </p:nvSpPr>
            <p:spPr>
              <a:xfrm>
                <a:off x="3738196" y="435997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64D170-4EF5-4732-9159-B7577E495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196" y="4359973"/>
                <a:ext cx="4660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A1901A-210B-42DB-AC6F-3A0A26CA80BD}"/>
                  </a:ext>
                </a:extLst>
              </p:cNvPr>
              <p:cNvSpPr txBox="1"/>
              <p:nvPr/>
            </p:nvSpPr>
            <p:spPr>
              <a:xfrm>
                <a:off x="389008" y="1654313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A1901A-210B-42DB-AC6F-3A0A26CA8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8" y="1654313"/>
                <a:ext cx="4607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7B3D825-139B-4B37-830D-8E78B2602193}"/>
              </a:ext>
            </a:extLst>
          </p:cNvPr>
          <p:cNvGrpSpPr/>
          <p:nvPr/>
        </p:nvGrpSpPr>
        <p:grpSpPr>
          <a:xfrm>
            <a:off x="4742730" y="1748045"/>
            <a:ext cx="4296347" cy="2901341"/>
            <a:chOff x="5185966" y="1838979"/>
            <a:chExt cx="4057090" cy="275235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C3BA5BD-BDA3-4B0A-ABBC-72ECA5D46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85966" y="1951371"/>
              <a:ext cx="3918045" cy="2639966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85BFAD2-2C86-4886-9D6C-632D6C52B3B9}"/>
                </a:ext>
              </a:extLst>
            </p:cNvPr>
            <p:cNvGrpSpPr/>
            <p:nvPr/>
          </p:nvGrpSpPr>
          <p:grpSpPr>
            <a:xfrm>
              <a:off x="5354636" y="1838979"/>
              <a:ext cx="3888420" cy="2567074"/>
              <a:chOff x="5255580" y="1817221"/>
              <a:chExt cx="3888420" cy="2567074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1B4A3B5-F0E8-4FBD-AA77-0E920F8455C5}"/>
                  </a:ext>
                </a:extLst>
              </p:cNvPr>
              <p:cNvCxnSpPr/>
              <p:nvPr/>
            </p:nvCxnSpPr>
            <p:spPr>
              <a:xfrm>
                <a:off x="5255580" y="4306707"/>
                <a:ext cx="38884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E608E7B-8AF7-4C01-96C5-DE3BC2024D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0990" y="1817221"/>
                <a:ext cx="0" cy="2567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692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A6ABE-2E3A-468F-8BE2-7973854DE7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00960-D03F-4372-B580-28AAF502E11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2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7AEB92-A64F-46F2-B766-77C52793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Chemical Analysis of Wine</a:t>
            </a:r>
            <a:endParaRPr lang="en-IN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AFF87E-3A06-4213-ACB9-641E7C28F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have chemical analysis of 178 different wines produced by vineyards from the same region of Italy.</a:t>
            </a:r>
          </a:p>
          <a:p>
            <a:r>
              <a:rPr lang="en-US" sz="2800" dirty="0"/>
              <a:t>The wines comes from 3 different grapes – Barolo, </a:t>
            </a:r>
            <a:r>
              <a:rPr lang="en-US" sz="2800" dirty="0" err="1"/>
              <a:t>Girgnolino</a:t>
            </a:r>
            <a:r>
              <a:rPr lang="en-US" sz="2800" dirty="0"/>
              <a:t>, </a:t>
            </a:r>
            <a:r>
              <a:rPr lang="en-US" sz="2800" dirty="0" err="1"/>
              <a:t>Barbera</a:t>
            </a:r>
            <a:r>
              <a:rPr lang="en-US" sz="2800" dirty="0"/>
              <a:t>.</a:t>
            </a:r>
          </a:p>
          <a:p>
            <a:r>
              <a:rPr lang="en-US" sz="2800" dirty="0"/>
              <a:t>We are trying to identify the type of grape from 13 features from chemical analysis.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Ref: </a:t>
            </a:r>
            <a:r>
              <a:rPr lang="en-IN" sz="2800" dirty="0">
                <a:hlinkClick r:id="rId2"/>
              </a:rPr>
              <a:t>https://archive.ics.uci.edu/ml/datasets/Wine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420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F74DBD-4DC4-47F5-BFAE-6842226309D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4B531-3677-40A9-A471-5A815CB9870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20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7342CD-D748-4DC0-AB1A-A556D74A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1B5AAEA-FC8D-47B9-AE6D-338072CA83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has been set to zero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1B5AAEA-FC8D-47B9-AE6D-338072CA83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6" t="-1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9C5AC07-9439-4BF1-A27D-DEFC4A9F61B6}"/>
              </a:ext>
            </a:extLst>
          </p:cNvPr>
          <p:cNvSpPr txBox="1"/>
          <p:nvPr/>
        </p:nvSpPr>
        <p:spPr>
          <a:xfrm>
            <a:off x="4278221" y="529332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2A8863-B5E1-49AB-B3E6-9659FB444CB7}"/>
              </a:ext>
            </a:extLst>
          </p:cNvPr>
          <p:cNvSpPr txBox="1"/>
          <p:nvPr/>
        </p:nvSpPr>
        <p:spPr>
          <a:xfrm>
            <a:off x="1061870" y="306368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DD9869-A1C3-47CC-B610-163BFF741F73}"/>
                  </a:ext>
                </a:extLst>
              </p:cNvPr>
              <p:cNvSpPr txBox="1"/>
              <p:nvPr/>
            </p:nvSpPr>
            <p:spPr>
              <a:xfrm>
                <a:off x="528167" y="5720528"/>
                <a:ext cx="83872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So, now instead of doing regression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dirty="0"/>
                  <a:t> PCA allows to do regression only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.</a:t>
                </a:r>
              </a:p>
              <a:p>
                <a:r>
                  <a:rPr lang="en-IN" dirty="0"/>
                  <a:t> This is point of doing PCA. It allows us to ignore variable with low variance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DD9869-A1C3-47CC-B610-163BFF741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67" y="5720528"/>
                <a:ext cx="8387232" cy="646331"/>
              </a:xfrm>
              <a:prstGeom prst="rect">
                <a:avLst/>
              </a:prstGeom>
              <a:blipFill>
                <a:blip r:embed="rId3"/>
                <a:stretch>
                  <a:fillRect l="-655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4" name="Picture 6">
            <a:extLst>
              <a:ext uri="{FF2B5EF4-FFF2-40B4-BE49-F238E27FC236}">
                <a16:creationId xmlns:a16="http://schemas.microsoft.com/office/drawing/2014/main" id="{51C7B390-DCE9-4FA9-8BA7-AC22671D1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780" y="1854798"/>
            <a:ext cx="578167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479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8B2058-1BB8-4A7A-B4FB-8A3DE8EBE80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918626-E683-403E-8C48-D4B15031190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21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C28B4F-A4CB-4CE1-BA69-578E6CFF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35C33C-4F80-4601-AA4D-E11C1B789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42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EB4458-37D4-45D3-AED2-D937884D441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8F244D-355E-468F-83A5-F885053E456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3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B02F0C-B9CA-471C-BC60-D97E8615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Variable is relevant variable ?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53812B-93F8-4469-800E-A77B224E090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710256"/>
              </p:ext>
            </p:extLst>
          </p:nvPr>
        </p:nvGraphicFramePr>
        <p:xfrm>
          <a:off x="605933" y="1294264"/>
          <a:ext cx="2734065" cy="4911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Worksheet" r:id="rId3" imgW="1836455" imgH="3299515" progId="Excel.Sheet.12">
                  <p:embed/>
                </p:oleObj>
              </mc:Choice>
              <mc:Fallback>
                <p:oleObj name="Worksheet" r:id="rId3" imgW="1836455" imgH="32995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5933" y="1294264"/>
                        <a:ext cx="2734065" cy="4911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43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FB7219-13AD-4C7E-9777-76931415B95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B0C298-F303-4ED4-81DC-851465012D0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4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E85D1CD-B789-4D8D-8BF8-AE237AA61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043" y="3867538"/>
                <a:ext cx="8404010" cy="1418352"/>
              </a:xfrm>
            </p:spPr>
            <p:txBody>
              <a:bodyPr/>
              <a:lstStyle/>
              <a:p>
                <a:r>
                  <a:rPr lang="en-US" sz="2400" dirty="0"/>
                  <a:t>All the variation in the explanatory variable is in x1, direction only</a:t>
                </a:r>
              </a:p>
              <a:p>
                <a:r>
                  <a:rPr lang="en-US" sz="2400" dirty="0"/>
                  <a:t>This direction is called dominant </a:t>
                </a:r>
                <a:r>
                  <a:rPr lang="en-US" sz="2400" b="1" dirty="0"/>
                  <a:t>Principal Component </a:t>
                </a:r>
                <a:r>
                  <a:rPr lang="en-US" sz="2400" dirty="0"/>
                  <a:t>of explanatory variables</a:t>
                </a:r>
              </a:p>
              <a:p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 direction is </a:t>
                </a:r>
                <a:r>
                  <a:rPr lang="en-IN" sz="2400" b="1" dirty="0"/>
                  <a:t>redundant</a:t>
                </a:r>
                <a:r>
                  <a:rPr lang="en-IN" sz="2400" dirty="0"/>
                  <a:t>, since not variance along that axis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E85D1CD-B789-4D8D-8BF8-AE237AA61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043" y="3867538"/>
                <a:ext cx="8404010" cy="1418352"/>
              </a:xfrm>
              <a:blipFill>
                <a:blip r:embed="rId2"/>
                <a:stretch>
                  <a:fillRect l="-943" t="-6009" r="-73" b="-463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2D6439E-2C67-44DE-B872-B9C2638355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339867"/>
              </p:ext>
            </p:extLst>
          </p:nvPr>
        </p:nvGraphicFramePr>
        <p:xfrm>
          <a:off x="526282" y="737119"/>
          <a:ext cx="8111532" cy="2463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6BB75A-9020-40CA-9ACB-F198AA2DAAA6}"/>
              </a:ext>
            </a:extLst>
          </p:cNvPr>
          <p:cNvCxnSpPr/>
          <p:nvPr/>
        </p:nvCxnSpPr>
        <p:spPr>
          <a:xfrm>
            <a:off x="478912" y="2827177"/>
            <a:ext cx="8158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1C538D-3EEC-4D2A-B43F-A4C5669B8831}"/>
              </a:ext>
            </a:extLst>
          </p:cNvPr>
          <p:cNvCxnSpPr/>
          <p:nvPr/>
        </p:nvCxnSpPr>
        <p:spPr>
          <a:xfrm flipV="1">
            <a:off x="821095" y="606490"/>
            <a:ext cx="0" cy="245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9C3750-23E5-41B9-A0EE-AC02DF2645CB}"/>
              </a:ext>
            </a:extLst>
          </p:cNvPr>
          <p:cNvSpPr txBox="1"/>
          <p:nvPr/>
        </p:nvSpPr>
        <p:spPr>
          <a:xfrm>
            <a:off x="8529939" y="287577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915CC3-FE9D-4D60-809E-18A2CFB90ECA}"/>
              </a:ext>
            </a:extLst>
          </p:cNvPr>
          <p:cNvSpPr txBox="1"/>
          <p:nvPr/>
        </p:nvSpPr>
        <p:spPr>
          <a:xfrm>
            <a:off x="620559" y="13652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13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F0540B-2A9A-4F9A-B387-3E708799DCC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FA2C6E-451E-46BB-ADA7-5F726231F5C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5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17D1DC-5688-4C54-9A53-A8D233C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relevant features are here 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1F16528-0118-4824-936D-E5FCFD59A5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0" y="4719184"/>
                <a:ext cx="3493230" cy="1558311"/>
              </a:xfrm>
            </p:spPr>
            <p:txBody>
              <a:bodyPr/>
              <a:lstStyle/>
              <a:p>
                <a:r>
                  <a:rPr lang="en-US" sz="2400" dirty="0"/>
                  <a:t>This seems variations are both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both are correlated </a:t>
                </a:r>
                <a:endParaRPr lang="en-IN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1F16528-0118-4824-936D-E5FCFD59A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0" y="4719184"/>
                <a:ext cx="3493230" cy="1558311"/>
              </a:xfrm>
              <a:blipFill>
                <a:blip r:embed="rId3"/>
                <a:stretch>
                  <a:fillRect l="-2269" t="-5469" r="-34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C9581EF-00E2-42DA-8522-317312E3CD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53496"/>
              </p:ext>
            </p:extLst>
          </p:nvPr>
        </p:nvGraphicFramePr>
        <p:xfrm>
          <a:off x="605933" y="1265865"/>
          <a:ext cx="2734065" cy="4911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Worksheet" r:id="rId4" imgW="1836455" imgH="3299515" progId="Excel.Sheet.12">
                  <p:embed/>
                </p:oleObj>
              </mc:Choice>
              <mc:Fallback>
                <p:oleObj name="Worksheet" r:id="rId4" imgW="1836455" imgH="3299515" progId="Excel.Sheet.12">
                  <p:embed/>
                  <p:pic>
                    <p:nvPicPr>
                      <p:cNvPr id="6" name="Content Placeholder 5">
                        <a:extLst>
                          <a:ext uri="{FF2B5EF4-FFF2-40B4-BE49-F238E27FC236}">
                            <a16:creationId xmlns:a16="http://schemas.microsoft.com/office/drawing/2014/main" id="{2E53812B-93F8-4469-800E-A77B224E09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5933" y="1265865"/>
                        <a:ext cx="2734065" cy="4911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7F4E6957-04D8-41E7-9B0C-BF0A63B56263}"/>
              </a:ext>
            </a:extLst>
          </p:cNvPr>
          <p:cNvGrpSpPr/>
          <p:nvPr/>
        </p:nvGrpSpPr>
        <p:grpSpPr>
          <a:xfrm>
            <a:off x="3678970" y="1045029"/>
            <a:ext cx="5348953" cy="3349689"/>
            <a:chOff x="3678970" y="1045029"/>
            <a:chExt cx="5348953" cy="33496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6037DB-29A7-4036-818B-42DCB6BD0DBE}"/>
                </a:ext>
              </a:extLst>
            </p:cNvPr>
            <p:cNvSpPr/>
            <p:nvPr/>
          </p:nvSpPr>
          <p:spPr>
            <a:xfrm>
              <a:off x="8538067" y="3721414"/>
              <a:ext cx="489856" cy="261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x1</a:t>
              </a:r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AF1E74-07B3-4A30-851E-FE57A02B6376}"/>
                </a:ext>
              </a:extLst>
            </p:cNvPr>
            <p:cNvSpPr/>
            <p:nvPr/>
          </p:nvSpPr>
          <p:spPr>
            <a:xfrm>
              <a:off x="3678970" y="1135236"/>
              <a:ext cx="489856" cy="261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x2</a:t>
              </a:r>
              <a:endParaRPr lang="en-IN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5B583F2-2A5B-4007-926A-A41CFAECAC3F}"/>
                </a:ext>
              </a:extLst>
            </p:cNvPr>
            <p:cNvGrpSpPr/>
            <p:nvPr/>
          </p:nvGrpSpPr>
          <p:grpSpPr>
            <a:xfrm>
              <a:off x="3923898" y="1045029"/>
              <a:ext cx="5067702" cy="3349689"/>
              <a:chOff x="3923898" y="1045029"/>
              <a:chExt cx="5067702" cy="3349689"/>
            </a:xfrm>
          </p:grpSpPr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D2F17F8F-A001-404B-8B30-D681FCE190E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82922761"/>
                  </p:ext>
                </p:extLst>
              </p:nvPr>
            </p:nvGraphicFramePr>
            <p:xfrm>
              <a:off x="3966066" y="1143276"/>
              <a:ext cx="4692741" cy="325144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C576AEC-76A6-4F03-B08C-A323E5A17DE7}"/>
                  </a:ext>
                </a:extLst>
              </p:cNvPr>
              <p:cNvCxnSpPr/>
              <p:nvPr/>
            </p:nvCxnSpPr>
            <p:spPr>
              <a:xfrm flipV="1">
                <a:off x="4398320" y="1045029"/>
                <a:ext cx="0" cy="28070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C153F81-1E15-471C-8409-821A84B909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23898" y="3429000"/>
                <a:ext cx="5067702" cy="217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5044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F0540B-2A9A-4F9A-B387-3E708799DCC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FA2C6E-451E-46BB-ADA7-5F726231F5C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6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17D1DC-5688-4C54-9A53-A8D233C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relevant features are here 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1F16528-0118-4824-936D-E5FCFD59A5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39998" y="1870689"/>
                <a:ext cx="2503286" cy="1558311"/>
              </a:xfrm>
            </p:spPr>
            <p:txBody>
              <a:bodyPr/>
              <a:lstStyle/>
              <a:p>
                <a:r>
                  <a:rPr lang="en-US" sz="2000" dirty="0"/>
                  <a:t>If we create new variable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 =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 =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In terms of new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it clear that there is only one true relevant feature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1F16528-0118-4824-936D-E5FCFD59A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9998" y="1870689"/>
                <a:ext cx="2503286" cy="1558311"/>
              </a:xfrm>
              <a:blipFill>
                <a:blip r:embed="rId3"/>
                <a:stretch>
                  <a:fillRect l="-2676" t="-4297" r="-4136" b="-1015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C9581EF-00E2-42DA-8522-317312E3CD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536443"/>
              </p:ext>
            </p:extLst>
          </p:nvPr>
        </p:nvGraphicFramePr>
        <p:xfrm>
          <a:off x="253898" y="1294264"/>
          <a:ext cx="2734065" cy="4911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Worksheet" r:id="rId4" imgW="1836455" imgH="3299515" progId="Excel.Sheet.12">
                  <p:embed/>
                </p:oleObj>
              </mc:Choice>
              <mc:Fallback>
                <p:oleObj name="Worksheet" r:id="rId4" imgW="1836455" imgH="3299515" progId="Excel.Sheet.12">
                  <p:embed/>
                  <p:pic>
                    <p:nvPicPr>
                      <p:cNvPr id="6" name="Content Placeholder 5">
                        <a:extLst>
                          <a:ext uri="{FF2B5EF4-FFF2-40B4-BE49-F238E27FC236}">
                            <a16:creationId xmlns:a16="http://schemas.microsoft.com/office/drawing/2014/main" id="{6C9581EF-00E2-42DA-8522-317312E3CD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3898" y="1294264"/>
                        <a:ext cx="2734065" cy="4911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5CBBED56-7682-4EB9-AB06-3CC5424B31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486989"/>
              </p:ext>
            </p:extLst>
          </p:nvPr>
        </p:nvGraphicFramePr>
        <p:xfrm>
          <a:off x="6020929" y="1235589"/>
          <a:ext cx="2734065" cy="4911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Worksheet" r:id="rId6" imgW="1836455" imgH="3299515" progId="Excel.Sheet.12">
                  <p:embed/>
                </p:oleObj>
              </mc:Choice>
              <mc:Fallback>
                <p:oleObj name="Worksheet" r:id="rId6" imgW="1836455" imgH="3299515" progId="Excel.Sheet.12">
                  <p:embed/>
                  <p:pic>
                    <p:nvPicPr>
                      <p:cNvPr id="6" name="Content Placeholder 5">
                        <a:extLst>
                          <a:ext uri="{FF2B5EF4-FFF2-40B4-BE49-F238E27FC236}">
                            <a16:creationId xmlns:a16="http://schemas.microsoft.com/office/drawing/2014/main" id="{6C9581EF-00E2-42DA-8522-317312E3CD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20929" y="1235589"/>
                        <a:ext cx="2734065" cy="4911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74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DAC403-31B2-4B42-99AD-6538B02B717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AE59FA-B0F8-428A-A878-82D3908C48C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7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35425F-77EA-4CAF-A8DC-962278D3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Transformed variables: Interpretation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049E9-F5C2-4946-A0B3-D33422A82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transformation we did is equivalent to viewing from the data points from a rotated co-ordinate system.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Green = X1</a:t>
            </a:r>
          </a:p>
          <a:p>
            <a:r>
              <a:rPr lang="en-US" sz="2400" dirty="0"/>
              <a:t>Red =  X2</a:t>
            </a:r>
          </a:p>
          <a:p>
            <a:endParaRPr lang="en-US" sz="2400" dirty="0"/>
          </a:p>
          <a:p>
            <a:r>
              <a:rPr lang="en-US" sz="2400" dirty="0"/>
              <a:t>The dominant</a:t>
            </a:r>
          </a:p>
          <a:p>
            <a:pPr marL="0" indent="0">
              <a:buNone/>
            </a:pPr>
            <a:r>
              <a:rPr lang="en-US" sz="2400" dirty="0"/>
              <a:t>principal component</a:t>
            </a:r>
          </a:p>
          <a:p>
            <a:pPr marL="0" indent="0">
              <a:buNone/>
            </a:pPr>
            <a:r>
              <a:rPr lang="en-US" sz="2400" dirty="0"/>
              <a:t>is X1 axis</a:t>
            </a:r>
            <a:endParaRPr lang="en-IN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D07494-5993-4398-84FC-F7047023F30E}"/>
              </a:ext>
            </a:extLst>
          </p:cNvPr>
          <p:cNvGrpSpPr/>
          <p:nvPr/>
        </p:nvGrpSpPr>
        <p:grpSpPr>
          <a:xfrm>
            <a:off x="3795047" y="2916968"/>
            <a:ext cx="5348953" cy="3349689"/>
            <a:chOff x="3678970" y="1045029"/>
            <a:chExt cx="5348953" cy="334968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76B313-7E10-4461-ACB5-058469781C63}"/>
                </a:ext>
              </a:extLst>
            </p:cNvPr>
            <p:cNvSpPr/>
            <p:nvPr/>
          </p:nvSpPr>
          <p:spPr>
            <a:xfrm>
              <a:off x="8538067" y="3721414"/>
              <a:ext cx="489856" cy="261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x1</a:t>
              </a:r>
              <a:endParaRPr lang="en-IN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2E51B8-5FDB-471C-82B2-9706DC587AD3}"/>
                </a:ext>
              </a:extLst>
            </p:cNvPr>
            <p:cNvSpPr/>
            <p:nvPr/>
          </p:nvSpPr>
          <p:spPr>
            <a:xfrm>
              <a:off x="3678970" y="1135236"/>
              <a:ext cx="489856" cy="261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x2</a:t>
              </a:r>
              <a:endParaRPr lang="en-IN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6446F28-5BAF-4305-A04B-FEF4FC866251}"/>
                </a:ext>
              </a:extLst>
            </p:cNvPr>
            <p:cNvGrpSpPr/>
            <p:nvPr/>
          </p:nvGrpSpPr>
          <p:grpSpPr>
            <a:xfrm>
              <a:off x="3923898" y="1045029"/>
              <a:ext cx="5067702" cy="3349689"/>
              <a:chOff x="3923898" y="1045029"/>
              <a:chExt cx="5067702" cy="3349689"/>
            </a:xfrm>
          </p:grpSpPr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CE683864-B8DE-4D62-8284-CC729207CBF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64472582"/>
                  </p:ext>
                </p:extLst>
              </p:nvPr>
            </p:nvGraphicFramePr>
            <p:xfrm>
              <a:off x="3966066" y="1143276"/>
              <a:ext cx="4692741" cy="325144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F4A9F6E-F294-4E61-8D7A-A762AA95D70E}"/>
                  </a:ext>
                </a:extLst>
              </p:cNvPr>
              <p:cNvCxnSpPr/>
              <p:nvPr/>
            </p:nvCxnSpPr>
            <p:spPr>
              <a:xfrm flipV="1">
                <a:off x="4398320" y="1045029"/>
                <a:ext cx="0" cy="28070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4127F6E-D4A0-4026-B63D-1075C454C7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23898" y="3429000"/>
                <a:ext cx="5067702" cy="217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4507C1-C464-4679-A391-63F6205D336B}"/>
              </a:ext>
            </a:extLst>
          </p:cNvPr>
          <p:cNvCxnSpPr/>
          <p:nvPr/>
        </p:nvCxnSpPr>
        <p:spPr>
          <a:xfrm flipV="1">
            <a:off x="4212236" y="2893102"/>
            <a:ext cx="4425578" cy="278817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13599A-723A-4582-A002-4A571BC56479}"/>
              </a:ext>
            </a:extLst>
          </p:cNvPr>
          <p:cNvCxnSpPr/>
          <p:nvPr/>
        </p:nvCxnSpPr>
        <p:spPr>
          <a:xfrm>
            <a:off x="6269955" y="3778487"/>
            <a:ext cx="607741" cy="87956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45B94DA-DB40-414D-9FAD-16754CED22C7}"/>
              </a:ext>
            </a:extLst>
          </p:cNvPr>
          <p:cNvSpPr/>
          <p:nvPr/>
        </p:nvSpPr>
        <p:spPr>
          <a:xfrm>
            <a:off x="8145626" y="2534541"/>
            <a:ext cx="489856" cy="2612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6E6AE6-AA35-49C0-9BB1-E67C50474461}"/>
              </a:ext>
            </a:extLst>
          </p:cNvPr>
          <p:cNvSpPr/>
          <p:nvPr/>
        </p:nvSpPr>
        <p:spPr>
          <a:xfrm>
            <a:off x="7027637" y="4530368"/>
            <a:ext cx="489856" cy="2612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88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438A17-2702-4A99-BEED-C14A14B0CA4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13359B-AB21-4ECF-B688-D2591092475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8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95856-7133-4010-9B0C-404F151F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B1461C-A877-4301-90C9-4B9B5E84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is the method which allows you to identify the “directions” in which most of the variations in the data is present.</a:t>
            </a:r>
          </a:p>
          <a:p>
            <a:endParaRPr lang="en-US" dirty="0"/>
          </a:p>
          <a:p>
            <a:r>
              <a:rPr lang="en-US" dirty="0"/>
              <a:t>Equivalently, it can be thought as method to identify the “directions ” along which there is least variations (or least useful information). Identifying this would allow us to drop this irrelevant direction in our regression/model building.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95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476110-2AB4-4325-A8FF-C38B784E9C8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24F30C-C73B-46D8-B32D-B8850EC978C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9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D5B72C-51A6-49E6-80C1-7AEC0673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directions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5CEF0B-DEF9-438F-A39F-80233DD7575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854203"/>
              </p:ext>
            </p:extLst>
          </p:nvPr>
        </p:nvGraphicFramePr>
        <p:xfrm>
          <a:off x="703954" y="1258240"/>
          <a:ext cx="2185987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Worksheet" r:id="rId3" imgW="1836455" imgH="4030798" progId="Excel.Sheet.12">
                  <p:embed/>
                </p:oleObj>
              </mc:Choice>
              <mc:Fallback>
                <p:oleObj name="Worksheet" r:id="rId3" imgW="1836455" imgH="403079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954" y="1258240"/>
                        <a:ext cx="2185987" cy="479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0B92E834-9C8C-4F33-9F80-9E7804618AA0}"/>
              </a:ext>
            </a:extLst>
          </p:cNvPr>
          <p:cNvGrpSpPr/>
          <p:nvPr/>
        </p:nvGrpSpPr>
        <p:grpSpPr>
          <a:xfrm>
            <a:off x="3109179" y="4769489"/>
            <a:ext cx="4570174" cy="1762508"/>
            <a:chOff x="3339998" y="4593843"/>
            <a:chExt cx="4570174" cy="176250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722B5D-563A-44F0-ADD3-E4B50575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39998" y="4593843"/>
              <a:ext cx="4570174" cy="80095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5633AE4-5241-496E-99E7-11D0CF1B9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80780" y="5550973"/>
              <a:ext cx="4529392" cy="80537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9DA4831-CB23-43C0-93AD-E4653B5D6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46283" y="5154529"/>
              <a:ext cx="4563889" cy="517783"/>
            </a:xfrm>
            <a:prstGeom prst="rect">
              <a:avLst/>
            </a:prstGeom>
          </p:spPr>
        </p:pic>
      </p:grp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89AEDB9C-9D0B-4C1D-9427-4738F69907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868130"/>
              </p:ext>
            </p:extLst>
          </p:nvPr>
        </p:nvGraphicFramePr>
        <p:xfrm>
          <a:off x="3524788" y="1481424"/>
          <a:ext cx="4607358" cy="2754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FE3BEABA-24B3-4C52-91F2-70A20B0F9DC7}"/>
              </a:ext>
            </a:extLst>
          </p:cNvPr>
          <p:cNvGrpSpPr/>
          <p:nvPr/>
        </p:nvGrpSpPr>
        <p:grpSpPr>
          <a:xfrm rot="17577326">
            <a:off x="5352974" y="2242448"/>
            <a:ext cx="1261277" cy="1022107"/>
            <a:chOff x="5859262" y="2405849"/>
            <a:chExt cx="1261277" cy="1022107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3893447-B898-4ED9-A976-BE53A47DEADD}"/>
                </a:ext>
              </a:extLst>
            </p:cNvPr>
            <p:cNvCxnSpPr>
              <a:cxnSpLocks/>
            </p:cNvCxnSpPr>
            <p:nvPr/>
          </p:nvCxnSpPr>
          <p:spPr>
            <a:xfrm>
              <a:off x="5859262" y="2784242"/>
              <a:ext cx="1261277" cy="6437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830F0D7-5A2D-461C-A6E9-9827293163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9262" y="2405849"/>
              <a:ext cx="204187" cy="38430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524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-03 Presentation Layout_CA - v6" id="{E989BABB-6CAC-4B7A-BEDD-AC8E941209AD}" vid="{8EB46C3B-1734-4DB1-861E-420A63F4C2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4D15D6-87BC-477C-8E91-9F90829C2FC8}">
  <ds:schemaRefs>
    <ds:schemaRef ds:uri="http://purl.org/dc/dcmitype/"/>
    <ds:schemaRef ds:uri="fb0879af-3eba-417a-a55a-ffe6dcd6ca77"/>
    <ds:schemaRef ds:uri="http://schemas.microsoft.com/office/2006/documentManagement/types"/>
    <ds:schemaRef ds:uri="http://schemas.microsoft.com/sharepoint/v3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6dc4bcd6-49db-4c07-9060-8acfc67cef9f"/>
  </ds:schemaRefs>
</ds:datastoreItem>
</file>

<file path=customXml/itemProps3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744</Words>
  <Application>Microsoft Office PowerPoint</Application>
  <PresentationFormat>On-screen Show (4:3)</PresentationFormat>
  <Paragraphs>147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Calibri</vt:lpstr>
      <vt:lpstr>Cambria Math</vt:lpstr>
      <vt:lpstr>Gill Sans SemiBold</vt:lpstr>
      <vt:lpstr>Times New Roman</vt:lpstr>
      <vt:lpstr>Office Theme</vt:lpstr>
      <vt:lpstr>Worksheet</vt:lpstr>
      <vt:lpstr>PCA USE-CASE</vt:lpstr>
      <vt:lpstr>Chemical Analysis of Wine</vt:lpstr>
      <vt:lpstr>Which Variable is relevant variable ?</vt:lpstr>
      <vt:lpstr>PowerPoint Presentation</vt:lpstr>
      <vt:lpstr>How many relevant features are here ?</vt:lpstr>
      <vt:lpstr>How many relevant features are here ?</vt:lpstr>
      <vt:lpstr>Transformed variables: Interpretation</vt:lpstr>
      <vt:lpstr>Principal Component Analysis</vt:lpstr>
      <vt:lpstr>Principal Component directions</vt:lpstr>
      <vt:lpstr>PCA Methodology</vt:lpstr>
      <vt:lpstr>Matrix as a transformation on a vector</vt:lpstr>
      <vt:lpstr> Matrix as a transformation on a vector</vt:lpstr>
      <vt:lpstr>Eigen vectors mathematics</vt:lpstr>
      <vt:lpstr>Eigen vectors &amp; PCA</vt:lpstr>
      <vt:lpstr>Eigen values and Eigen vectors</vt:lpstr>
      <vt:lpstr>Eigen vector and Eigen values</vt:lpstr>
      <vt:lpstr>Transform into Principal Component</vt:lpstr>
      <vt:lpstr>PowerPoint Presentation</vt:lpstr>
      <vt:lpstr>Data transformed into basis of Principal Component</vt:lpstr>
      <vt:lpstr>Dimensionality Reduction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2019-04-04T17:39:22Z</dcterms:created>
  <dcterms:modified xsi:type="dcterms:W3CDTF">2019-04-07T11:57:22Z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