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2"/>
  </p:notesMasterIdLst>
  <p:handoutMasterIdLst>
    <p:handoutMasterId r:id="rId53"/>
  </p:handoutMasterIdLst>
  <p:sldIdLst>
    <p:sldId id="504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29" r:id="rId27"/>
    <p:sldId id="530" r:id="rId28"/>
    <p:sldId id="531" r:id="rId29"/>
    <p:sldId id="532" r:id="rId30"/>
    <p:sldId id="533" r:id="rId31"/>
    <p:sldId id="534" r:id="rId32"/>
    <p:sldId id="535" r:id="rId33"/>
    <p:sldId id="536" r:id="rId34"/>
    <p:sldId id="537" r:id="rId35"/>
    <p:sldId id="538" r:id="rId36"/>
    <p:sldId id="539" r:id="rId37"/>
    <p:sldId id="540" r:id="rId38"/>
    <p:sldId id="541" r:id="rId39"/>
    <p:sldId id="542" r:id="rId40"/>
    <p:sldId id="543" r:id="rId41"/>
    <p:sldId id="544" r:id="rId42"/>
    <p:sldId id="545" r:id="rId43"/>
    <p:sldId id="546" r:id="rId44"/>
    <p:sldId id="547" r:id="rId45"/>
    <p:sldId id="548" r:id="rId46"/>
    <p:sldId id="549" r:id="rId47"/>
    <p:sldId id="550" r:id="rId48"/>
    <p:sldId id="551" r:id="rId49"/>
    <p:sldId id="552" r:id="rId50"/>
    <p:sldId id="553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kanth D" initials="sD" lastIdx="1" clrIdx="0">
    <p:extLst>
      <p:ext uri="{19B8F6BF-5375-455C-9EA6-DF929625EA0E}">
        <p15:presenceInfo xmlns:p15="http://schemas.microsoft.com/office/powerpoint/2012/main" userId="d180ca02a5bc65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C82004"/>
    <a:srgbClr val="FCF234"/>
    <a:srgbClr val="F9F925"/>
    <a:srgbClr val="32DAEC"/>
    <a:srgbClr val="FFFFCC"/>
    <a:srgbClr val="EBD7D1"/>
    <a:srgbClr val="F8FBCD"/>
    <a:srgbClr val="FAFAF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94533" autoAdjust="0"/>
  </p:normalViewPr>
  <p:slideViewPr>
    <p:cSldViewPr snapToGrid="0">
      <p:cViewPr varScale="1">
        <p:scale>
          <a:sx n="72" d="100"/>
          <a:sy n="72" d="100"/>
        </p:scale>
        <p:origin x="114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B41D4-3C6F-4DB9-90A4-276262AE9EF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D5A84-51C1-4796-9E84-1D3CAFCBF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95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A2C82-55A5-416F-A3AD-CDAA5EE25A86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EC1EE-E1E2-412A-850A-7DFC2C004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2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4BB0-DBA0-4C13-9094-7DFF684416A2}" type="datetime1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lowchart: Manual Input 6"/>
          <p:cNvSpPr/>
          <p:nvPr userDrawn="1"/>
        </p:nvSpPr>
        <p:spPr>
          <a:xfrm rot="5400000">
            <a:off x="-1381726" y="1372892"/>
            <a:ext cx="6581116" cy="3838769"/>
          </a:xfrm>
          <a:prstGeom prst="flowChartManualInpu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3854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5C1-9D11-4944-909A-C315236AD8FF}" type="datetime1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8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9B48-8709-4234-A4A7-5E03FBF1654F}" type="datetime1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4BB0-DBA0-4C13-9094-7DFF684416A2}" type="datetime1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06992" y="3934674"/>
            <a:ext cx="8648700" cy="1858394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337" y="641023"/>
            <a:ext cx="4744917" cy="195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0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57" y="84109"/>
            <a:ext cx="8822592" cy="1063094"/>
          </a:xfrm>
          <a:ln w="38100">
            <a:solidFill>
              <a:schemeClr val="accent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algn="l">
              <a:defRPr b="1" spc="300">
                <a:solidFill>
                  <a:schemeClr val="tx1"/>
                </a:solidFill>
                <a:latin typeface="+mn-lt"/>
                <a:ea typeface="Segoe UI Emoj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25" y="1281112"/>
            <a:ext cx="8799423" cy="4941330"/>
          </a:xfrm>
        </p:spPr>
        <p:txBody>
          <a:bodyPr/>
          <a:lstStyle>
            <a:lvl1pPr>
              <a:defRPr>
                <a:latin typeface="+mn-lt"/>
                <a:ea typeface="Segoe UI Emoji" panose="020B0502040204020203" pitchFamily="34" charset="0"/>
              </a:defRPr>
            </a:lvl1pPr>
            <a:lvl2pPr>
              <a:defRPr>
                <a:latin typeface="+mn-lt"/>
                <a:ea typeface="Segoe UI Emoji" panose="020B0502040204020203" pitchFamily="34" charset="0"/>
              </a:defRPr>
            </a:lvl2pPr>
            <a:lvl3pPr>
              <a:defRPr>
                <a:latin typeface="+mn-lt"/>
                <a:ea typeface="Segoe UI Emoji" panose="020B0502040204020203" pitchFamily="34" charset="0"/>
              </a:defRPr>
            </a:lvl3pPr>
            <a:lvl4pPr>
              <a:defRPr>
                <a:latin typeface="+mn-lt"/>
                <a:ea typeface="Segoe UI Emoji" panose="020B0502040204020203" pitchFamily="34" charset="0"/>
              </a:defRPr>
            </a:lvl4pPr>
            <a:lvl5pPr>
              <a:defRPr>
                <a:latin typeface="+mn-lt"/>
                <a:ea typeface="Segoe UI Emoj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A9D3-DCD2-49C2-A1E1-3E65F33E4E4B}" type="datetime1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78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4C57-D381-4745-91F7-590FA120D096}" type="datetime1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97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E48D-872A-47ED-AA53-CC85933D70EF}" type="datetime1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0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54FC-53C7-424B-893D-BB60664E7501}" type="datetime1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9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8D43-BBE6-4BC5-8DA4-BB82E3D3D1E6}" type="datetime1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32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1B3A-6585-4866-99EB-DC6B51B84C0B}" type="datetime1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57" y="6056044"/>
            <a:ext cx="2549993" cy="38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84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601E-E414-4ED6-A339-6111A00C6B0B}" type="datetime1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CE6B-0AF3-41CE-860D-EA12DAE379FB}" type="datetime1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9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2F2CC-F539-45DE-ACEF-762E7C023D91}" type="datetime1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10800000">
            <a:off x="-20990" y="6563567"/>
            <a:ext cx="9164990" cy="299954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767835" y="6569089"/>
            <a:ext cx="645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spc="225" dirty="0" smtClean="0">
                <a:solidFill>
                  <a:schemeClr val="bg1"/>
                </a:solidFill>
              </a:rPr>
              <a:t>INNOMATICS</a:t>
            </a:r>
            <a:r>
              <a:rPr lang="en-US" sz="1400" b="1" spc="225" baseline="0" dirty="0" smtClean="0">
                <a:solidFill>
                  <a:schemeClr val="bg1"/>
                </a:solidFill>
              </a:rPr>
              <a:t> TECHNOLOGY HUB</a:t>
            </a:r>
            <a:endParaRPr lang="en-US" sz="1400" b="1" spc="225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8754" y="6597744"/>
            <a:ext cx="1470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Innovation</a:t>
            </a:r>
            <a:r>
              <a:rPr lang="en-US" sz="900" b="1" baseline="0" dirty="0" smtClean="0"/>
              <a:t> is our Tradition</a:t>
            </a:r>
            <a:endParaRPr lang="en-US" sz="900" b="1" dirty="0"/>
          </a:p>
        </p:txBody>
      </p:sp>
      <p:sp>
        <p:nvSpPr>
          <p:cNvPr id="138" name="Slide Number Placeholder 5"/>
          <p:cNvSpPr txBox="1">
            <a:spLocks/>
          </p:cNvSpPr>
          <p:nvPr userDrawn="1"/>
        </p:nvSpPr>
        <p:spPr>
          <a:xfrm>
            <a:off x="3446175" y="6556429"/>
            <a:ext cx="2057400" cy="365125"/>
          </a:xfrm>
          <a:prstGeom prst="rect">
            <a:avLst/>
          </a:prstGeom>
        </p:spPr>
        <p:txBody>
          <a:bodyPr vert="horz" lIns="68580" tIns="34291" rIns="68580" bIns="34291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7B4EA3-4B71-4E37-9374-1C5FF894EE3F}" type="slidenum">
              <a:rPr lang="en-US" sz="1500" smtClean="0">
                <a:solidFill>
                  <a:schemeClr val="tx1"/>
                </a:solidFill>
              </a:rPr>
              <a:pPr algn="ctr"/>
              <a:t>‹#›</a:t>
            </a:fld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0" name="Oval 139"/>
          <p:cNvSpPr/>
          <p:nvPr userDrawn="1"/>
        </p:nvSpPr>
        <p:spPr>
          <a:xfrm>
            <a:off x="8195691" y="6139648"/>
            <a:ext cx="857770" cy="8542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75"/>
          <a:stretch/>
        </p:blipFill>
        <p:spPr>
          <a:xfrm>
            <a:off x="8296056" y="6297207"/>
            <a:ext cx="748014" cy="59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2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73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source:%20http://www.forsoc.net/2014/11/11/can-you-identify-additive-and-multiplicative-seasonality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hyperlink" Target="https://datamarket.com/data/set/281x/us-aircarrier-traffic-statistics-revenue-passenger-miles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ts.gov/xml/air_traffic/src/index.xml" TargetMode="Externa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828" y="1798836"/>
            <a:ext cx="8207921" cy="2677629"/>
          </a:xfrm>
        </p:spPr>
        <p:txBody>
          <a:bodyPr>
            <a:noAutofit/>
          </a:bodyPr>
          <a:lstStyle/>
          <a:p>
            <a:pPr algn="ctr"/>
            <a:r>
              <a:rPr lang="en-US" sz="6000" b="1" spc="300" dirty="0" smtClean="0">
                <a:latin typeface="+mn-lt"/>
              </a:rPr>
              <a:t>TIME SERIES</a:t>
            </a:r>
            <a:r>
              <a:rPr lang="en-US" sz="6000" b="1" dirty="0" smtClean="0">
                <a:latin typeface="+mn-lt"/>
              </a:rPr>
              <a:t/>
            </a:r>
            <a:br>
              <a:rPr lang="en-US" sz="6000" b="1" dirty="0" smtClean="0">
                <a:latin typeface="+mn-lt"/>
              </a:rPr>
            </a:br>
            <a:r>
              <a:rPr lang="en-US" sz="2400" b="1" dirty="0" smtClean="0">
                <a:latin typeface="+mn-lt"/>
              </a:rPr>
              <a:t>FORECASTING</a:t>
            </a:r>
            <a:endParaRPr lang="en-US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95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Use when trend is the most </a:t>
            </a:r>
            <a:r>
              <a:rPr lang="en-US" dirty="0" smtClean="0"/>
              <a:t>pronounced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ACF decays exponentially and PACF has very </a:t>
            </a:r>
            <a:r>
              <a:rPr lang="en-US" dirty="0" smtClean="0"/>
              <a:t>few </a:t>
            </a:r>
            <a:r>
              <a:rPr lang="en-US" dirty="0"/>
              <a:t>spikes</a:t>
            </a:r>
          </a:p>
        </p:txBody>
      </p:sp>
    </p:spTree>
    <p:extLst>
      <p:ext uri="{BB962C8B-B14F-4D97-AF65-F5344CB8AC3E}">
        <p14:creationId xmlns:p14="http://schemas.microsoft.com/office/powerpoint/2010/main" val="208942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021" y="1316972"/>
            <a:ext cx="8148663" cy="49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1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 – Linear fit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81" y="1370760"/>
            <a:ext cx="8148663" cy="49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0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Trend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175" y="1281113"/>
            <a:ext cx="8148663" cy="49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0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 Regression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 smtClean="0"/>
                  <a:t>Where,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96" y="1281112"/>
            <a:ext cx="7785714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1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 Regression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740" y="1352831"/>
            <a:ext cx="8148663" cy="49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9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fit with seasonality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Plotting the fitted data-points separately for each quarter, shows how R </a:t>
            </a:r>
            <a:r>
              <a:rPr lang="en-US" sz="2400" dirty="0" smtClean="0"/>
              <a:t>manages to </a:t>
            </a:r>
            <a:r>
              <a:rPr lang="en-US" sz="2400" dirty="0"/>
              <a:t>do such a good fit. Its basically fitting a quadratic line for each quarter with </a:t>
            </a:r>
            <a:r>
              <a:rPr lang="en-US" sz="2400" dirty="0" smtClean="0"/>
              <a:t>a different </a:t>
            </a:r>
            <a:r>
              <a:rPr lang="en-US" sz="2400" dirty="0"/>
              <a:t>intercept.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84" y="2326753"/>
            <a:ext cx="6998538" cy="424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 Regression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7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Seasonal Regression Models - Births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00914"/>
            <a:ext cx="5998185" cy="34089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57" y="1515401"/>
            <a:ext cx="3657543" cy="359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Seasonal Regression Models - Births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106" y="1515400"/>
            <a:ext cx="3657543" cy="3594482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057" y="1241659"/>
            <a:ext cx="4944952" cy="28103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60" y="3744135"/>
            <a:ext cx="4806149" cy="273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7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2"/>
          <p:cNvSpPr/>
          <p:nvPr/>
        </p:nvSpPr>
        <p:spPr>
          <a:xfrm>
            <a:off x="720505" y="145489"/>
            <a:ext cx="5457444" cy="4466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028661" y="5076160"/>
            <a:ext cx="50015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Prediction is very difficult, </a:t>
            </a:r>
          </a:p>
          <a:p>
            <a:pPr algn="ctr"/>
            <a:r>
              <a:rPr lang="en-US" sz="2800" b="1" dirty="0" smtClean="0"/>
              <a:t>especially if it’s about the future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0301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Crude Way of Incorporating Seasonality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Take the trend prediction and actual prediction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Depending on additive or multiplicative model </a:t>
            </a:r>
            <a:r>
              <a:rPr lang="en-US" dirty="0" smtClean="0"/>
              <a:t>compute </a:t>
            </a:r>
            <a:r>
              <a:rPr lang="en-US" dirty="0"/>
              <a:t>the deviation and map it as seasonality </a:t>
            </a:r>
            <a:r>
              <a:rPr lang="en-US" dirty="0" smtClean="0"/>
              <a:t>effect </a:t>
            </a:r>
            <a:r>
              <a:rPr lang="en-US" dirty="0"/>
              <a:t>for each prediction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Take averages of the seasonality value.  Use this to </a:t>
            </a:r>
            <a:r>
              <a:rPr lang="en-US" dirty="0" smtClean="0"/>
              <a:t>make </a:t>
            </a:r>
            <a:r>
              <a:rPr lang="en-US" dirty="0"/>
              <a:t>future predictions.</a:t>
            </a:r>
          </a:p>
        </p:txBody>
      </p:sp>
    </p:spTree>
    <p:extLst>
      <p:ext uri="{BB962C8B-B14F-4D97-AF65-F5344CB8AC3E}">
        <p14:creationId xmlns:p14="http://schemas.microsoft.com/office/powerpoint/2010/main" val="338621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endParaRPr lang="en-US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990974" y="1549027"/>
            <a:ext cx="6946900" cy="4813300"/>
            <a:chOff x="990974" y="1549027"/>
            <a:chExt cx="6946900" cy="4813300"/>
          </a:xfrm>
        </p:grpSpPr>
        <p:sp>
          <p:nvSpPr>
            <p:cNvPr id="55" name="object 48"/>
            <p:cNvSpPr/>
            <p:nvPr/>
          </p:nvSpPr>
          <p:spPr>
            <a:xfrm>
              <a:off x="2236717" y="1549027"/>
              <a:ext cx="0" cy="4813300"/>
            </a:xfrm>
            <a:custGeom>
              <a:avLst/>
              <a:gdLst/>
              <a:ahLst/>
              <a:cxnLst/>
              <a:rect l="l" t="t" r="r" b="b"/>
              <a:pathLst>
                <a:path h="4813300">
                  <a:moveTo>
                    <a:pt x="0" y="0"/>
                  </a:moveTo>
                  <a:lnTo>
                    <a:pt x="0" y="48133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" name="object 49"/>
            <p:cNvSpPr/>
            <p:nvPr/>
          </p:nvSpPr>
          <p:spPr>
            <a:xfrm>
              <a:off x="3476110" y="1549027"/>
              <a:ext cx="0" cy="4813300"/>
            </a:xfrm>
            <a:custGeom>
              <a:avLst/>
              <a:gdLst/>
              <a:ahLst/>
              <a:cxnLst/>
              <a:rect l="l" t="t" r="r" b="b"/>
              <a:pathLst>
                <a:path h="4813300">
                  <a:moveTo>
                    <a:pt x="0" y="0"/>
                  </a:moveTo>
                  <a:lnTo>
                    <a:pt x="0" y="48133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" name="object 50"/>
            <p:cNvSpPr/>
            <p:nvPr/>
          </p:nvSpPr>
          <p:spPr>
            <a:xfrm>
              <a:off x="5743187" y="1549027"/>
              <a:ext cx="0" cy="4813300"/>
            </a:xfrm>
            <a:custGeom>
              <a:avLst/>
              <a:gdLst/>
              <a:ahLst/>
              <a:cxnLst/>
              <a:rect l="l" t="t" r="r" b="b"/>
              <a:pathLst>
                <a:path h="4813300">
                  <a:moveTo>
                    <a:pt x="0" y="0"/>
                  </a:moveTo>
                  <a:lnTo>
                    <a:pt x="0" y="48133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" name="object 51"/>
            <p:cNvSpPr/>
            <p:nvPr/>
          </p:nvSpPr>
          <p:spPr>
            <a:xfrm>
              <a:off x="990974" y="2864619"/>
              <a:ext cx="6946900" cy="0"/>
            </a:xfrm>
            <a:custGeom>
              <a:avLst/>
              <a:gdLst/>
              <a:ahLst/>
              <a:cxnLst/>
              <a:rect l="l" t="t" r="r" b="b"/>
              <a:pathLst>
                <a:path w="6946900">
                  <a:moveTo>
                    <a:pt x="0" y="0"/>
                  </a:moveTo>
                  <a:lnTo>
                    <a:pt x="69469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" name="object 52"/>
            <p:cNvSpPr/>
            <p:nvPr/>
          </p:nvSpPr>
          <p:spPr>
            <a:xfrm>
              <a:off x="990974" y="3300992"/>
              <a:ext cx="6946900" cy="0"/>
            </a:xfrm>
            <a:custGeom>
              <a:avLst/>
              <a:gdLst/>
              <a:ahLst/>
              <a:cxnLst/>
              <a:rect l="l" t="t" r="r" b="b"/>
              <a:pathLst>
                <a:path w="6946900">
                  <a:moveTo>
                    <a:pt x="0" y="0"/>
                  </a:moveTo>
                  <a:lnTo>
                    <a:pt x="69469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" name="object 53"/>
            <p:cNvSpPr/>
            <p:nvPr/>
          </p:nvSpPr>
          <p:spPr>
            <a:xfrm>
              <a:off x="990974" y="3737491"/>
              <a:ext cx="6946900" cy="0"/>
            </a:xfrm>
            <a:custGeom>
              <a:avLst/>
              <a:gdLst/>
              <a:ahLst/>
              <a:cxnLst/>
              <a:rect l="l" t="t" r="r" b="b"/>
              <a:pathLst>
                <a:path w="6946900">
                  <a:moveTo>
                    <a:pt x="0" y="0"/>
                  </a:moveTo>
                  <a:lnTo>
                    <a:pt x="69469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" name="object 54"/>
            <p:cNvSpPr/>
            <p:nvPr/>
          </p:nvSpPr>
          <p:spPr>
            <a:xfrm>
              <a:off x="990974" y="4173863"/>
              <a:ext cx="6946900" cy="0"/>
            </a:xfrm>
            <a:custGeom>
              <a:avLst/>
              <a:gdLst/>
              <a:ahLst/>
              <a:cxnLst/>
              <a:rect l="l" t="t" r="r" b="b"/>
              <a:pathLst>
                <a:path w="6946900">
                  <a:moveTo>
                    <a:pt x="0" y="0"/>
                  </a:moveTo>
                  <a:lnTo>
                    <a:pt x="69469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" name="object 55"/>
            <p:cNvSpPr/>
            <p:nvPr/>
          </p:nvSpPr>
          <p:spPr>
            <a:xfrm>
              <a:off x="990974" y="4610362"/>
              <a:ext cx="6946900" cy="0"/>
            </a:xfrm>
            <a:custGeom>
              <a:avLst/>
              <a:gdLst/>
              <a:ahLst/>
              <a:cxnLst/>
              <a:rect l="l" t="t" r="r" b="b"/>
              <a:pathLst>
                <a:path w="6946900">
                  <a:moveTo>
                    <a:pt x="0" y="0"/>
                  </a:moveTo>
                  <a:lnTo>
                    <a:pt x="69469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" name="object 56"/>
            <p:cNvSpPr/>
            <p:nvPr/>
          </p:nvSpPr>
          <p:spPr>
            <a:xfrm>
              <a:off x="990974" y="5046734"/>
              <a:ext cx="6946900" cy="0"/>
            </a:xfrm>
            <a:custGeom>
              <a:avLst/>
              <a:gdLst/>
              <a:ahLst/>
              <a:cxnLst/>
              <a:rect l="l" t="t" r="r" b="b"/>
              <a:pathLst>
                <a:path w="6946900">
                  <a:moveTo>
                    <a:pt x="0" y="0"/>
                  </a:moveTo>
                  <a:lnTo>
                    <a:pt x="69469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" name="object 57"/>
            <p:cNvSpPr/>
            <p:nvPr/>
          </p:nvSpPr>
          <p:spPr>
            <a:xfrm>
              <a:off x="990974" y="5483106"/>
              <a:ext cx="6946900" cy="0"/>
            </a:xfrm>
            <a:custGeom>
              <a:avLst/>
              <a:gdLst/>
              <a:ahLst/>
              <a:cxnLst/>
              <a:rect l="l" t="t" r="r" b="b"/>
              <a:pathLst>
                <a:path w="6946900">
                  <a:moveTo>
                    <a:pt x="0" y="0"/>
                  </a:moveTo>
                  <a:lnTo>
                    <a:pt x="69469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" name="object 58"/>
            <p:cNvSpPr/>
            <p:nvPr/>
          </p:nvSpPr>
          <p:spPr>
            <a:xfrm>
              <a:off x="990974" y="5919605"/>
              <a:ext cx="6946900" cy="0"/>
            </a:xfrm>
            <a:custGeom>
              <a:avLst/>
              <a:gdLst/>
              <a:ahLst/>
              <a:cxnLst/>
              <a:rect l="l" t="t" r="r" b="b"/>
              <a:pathLst>
                <a:path w="6946900">
                  <a:moveTo>
                    <a:pt x="0" y="0"/>
                  </a:moveTo>
                  <a:lnTo>
                    <a:pt x="69469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" name="object 59"/>
            <p:cNvSpPr/>
            <p:nvPr/>
          </p:nvSpPr>
          <p:spPr>
            <a:xfrm>
              <a:off x="997324" y="1549027"/>
              <a:ext cx="0" cy="4813300"/>
            </a:xfrm>
            <a:custGeom>
              <a:avLst/>
              <a:gdLst/>
              <a:ahLst/>
              <a:cxnLst/>
              <a:rect l="l" t="t" r="r" b="b"/>
              <a:pathLst>
                <a:path h="4813300">
                  <a:moveTo>
                    <a:pt x="0" y="0"/>
                  </a:moveTo>
                  <a:lnTo>
                    <a:pt x="0" y="48133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" name="object 60"/>
            <p:cNvSpPr/>
            <p:nvPr/>
          </p:nvSpPr>
          <p:spPr>
            <a:xfrm>
              <a:off x="7931524" y="1549027"/>
              <a:ext cx="0" cy="4813300"/>
            </a:xfrm>
            <a:custGeom>
              <a:avLst/>
              <a:gdLst/>
              <a:ahLst/>
              <a:cxnLst/>
              <a:rect l="l" t="t" r="r" b="b"/>
              <a:pathLst>
                <a:path h="4813300">
                  <a:moveTo>
                    <a:pt x="0" y="0"/>
                  </a:moveTo>
                  <a:lnTo>
                    <a:pt x="0" y="48133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" name="object 61"/>
            <p:cNvSpPr/>
            <p:nvPr/>
          </p:nvSpPr>
          <p:spPr>
            <a:xfrm>
              <a:off x="990974" y="1555377"/>
              <a:ext cx="6946900" cy="0"/>
            </a:xfrm>
            <a:custGeom>
              <a:avLst/>
              <a:gdLst/>
              <a:ahLst/>
              <a:cxnLst/>
              <a:rect l="l" t="t" r="r" b="b"/>
              <a:pathLst>
                <a:path w="6946900">
                  <a:moveTo>
                    <a:pt x="0" y="0"/>
                  </a:moveTo>
                  <a:lnTo>
                    <a:pt x="69469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" name="object 62"/>
            <p:cNvSpPr/>
            <p:nvPr/>
          </p:nvSpPr>
          <p:spPr>
            <a:xfrm>
              <a:off x="990974" y="6355977"/>
              <a:ext cx="6946900" cy="0"/>
            </a:xfrm>
            <a:custGeom>
              <a:avLst/>
              <a:gdLst/>
              <a:ahLst/>
              <a:cxnLst/>
              <a:rect l="l" t="t" r="r" b="b"/>
              <a:pathLst>
                <a:path w="6946900">
                  <a:moveTo>
                    <a:pt x="0" y="0"/>
                  </a:moveTo>
                  <a:lnTo>
                    <a:pt x="69469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" name="object 37"/>
            <p:cNvSpPr txBox="1"/>
            <p:nvPr/>
          </p:nvSpPr>
          <p:spPr>
            <a:xfrm>
              <a:off x="997324" y="1555377"/>
              <a:ext cx="1239393" cy="130924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00"/>
                </a:lnSpc>
              </a:pPr>
              <a:endParaRPr sz="1000" dirty="0"/>
            </a:p>
            <a:p>
              <a:pPr marL="354203">
                <a:lnSpc>
                  <a:spcPct val="101725"/>
                </a:lnSpc>
                <a:spcBef>
                  <a:spcPts val="6199"/>
                </a:spcBef>
              </a:pPr>
              <a:r>
                <a:rPr sz="2400" spc="-175" dirty="0" smtClean="0">
                  <a:latin typeface="Calibri"/>
                  <a:cs typeface="Calibri"/>
                </a:rPr>
                <a:t>Y</a:t>
              </a:r>
              <a:r>
                <a:rPr sz="2400" spc="0" dirty="0" smtClean="0">
                  <a:latin typeface="Calibri"/>
                  <a:cs typeface="Calibri"/>
                </a:rPr>
                <a:t>e</a:t>
              </a:r>
              <a:r>
                <a:rPr sz="2400" spc="4" dirty="0" smtClean="0">
                  <a:latin typeface="Calibri"/>
                  <a:cs typeface="Calibri"/>
                </a:rPr>
                <a:t>a</a:t>
              </a:r>
              <a:r>
                <a:rPr sz="2400" spc="0" dirty="0" smtClean="0">
                  <a:latin typeface="Calibri"/>
                  <a:cs typeface="Calibri"/>
                </a:rPr>
                <a:t>r</a:t>
              </a:r>
              <a:endParaRPr sz="2400" dirty="0">
                <a:latin typeface="Calibri"/>
                <a:cs typeface="Calibri"/>
              </a:endParaRPr>
            </a:p>
          </p:txBody>
        </p:sp>
        <p:sp>
          <p:nvSpPr>
            <p:cNvPr id="71" name="object 36"/>
            <p:cNvSpPr txBox="1"/>
            <p:nvPr/>
          </p:nvSpPr>
          <p:spPr>
            <a:xfrm>
              <a:off x="2236717" y="1555377"/>
              <a:ext cx="1239393" cy="130924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00"/>
                </a:lnSpc>
              </a:pPr>
              <a:endParaRPr sz="1000"/>
            </a:p>
            <a:p>
              <a:pPr marL="131571">
                <a:lnSpc>
                  <a:spcPct val="101725"/>
                </a:lnSpc>
                <a:spcBef>
                  <a:spcPts val="6199"/>
                </a:spcBef>
              </a:pPr>
              <a:r>
                <a:rPr sz="2400" spc="0" dirty="0" smtClean="0">
                  <a:latin typeface="Calibri"/>
                  <a:cs typeface="Calibri"/>
                </a:rPr>
                <a:t>Qu</a:t>
              </a:r>
              <a:r>
                <a:rPr sz="2400" spc="4" dirty="0" smtClean="0">
                  <a:latin typeface="Calibri"/>
                  <a:cs typeface="Calibri"/>
                </a:rPr>
                <a:t>a</a:t>
              </a:r>
              <a:r>
                <a:rPr sz="2400" spc="0" dirty="0" smtClean="0">
                  <a:latin typeface="Calibri"/>
                  <a:cs typeface="Calibri"/>
                </a:rPr>
                <a:t>r</a:t>
              </a:r>
              <a:r>
                <a:rPr sz="2400" spc="-19" dirty="0" smtClean="0">
                  <a:latin typeface="Calibri"/>
                  <a:cs typeface="Calibri"/>
                </a:rPr>
                <a:t>t</a:t>
              </a:r>
              <a:r>
                <a:rPr sz="2400" spc="0" dirty="0" smtClean="0">
                  <a:latin typeface="Calibri"/>
                  <a:cs typeface="Calibri"/>
                </a:rPr>
                <a:t>er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72" name="object 35"/>
            <p:cNvSpPr txBox="1"/>
            <p:nvPr/>
          </p:nvSpPr>
          <p:spPr>
            <a:xfrm>
              <a:off x="3476110" y="1555377"/>
              <a:ext cx="2267077" cy="130924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9114" marR="260580" algn="ctr">
                <a:lnSpc>
                  <a:spcPct val="101725"/>
                </a:lnSpc>
                <a:spcBef>
                  <a:spcPts val="200"/>
                </a:spcBef>
              </a:pPr>
              <a:r>
                <a:rPr sz="2400" spc="0" dirty="0" smtClean="0">
                  <a:latin typeface="Calibri"/>
                  <a:cs typeface="Calibri"/>
                </a:rPr>
                <a:t>Time </a:t>
              </a:r>
              <a:r>
                <a:rPr sz="2400" spc="-39" dirty="0" smtClean="0">
                  <a:latin typeface="Calibri"/>
                  <a:cs typeface="Calibri"/>
                </a:rPr>
                <a:t>v</a:t>
              </a:r>
              <a:r>
                <a:rPr sz="2400" spc="0" dirty="0" smtClean="0">
                  <a:latin typeface="Calibri"/>
                  <a:cs typeface="Calibri"/>
                </a:rPr>
                <a:t>ari</a:t>
              </a:r>
              <a:r>
                <a:rPr sz="2400" spc="4" dirty="0" smtClean="0">
                  <a:latin typeface="Calibri"/>
                  <a:cs typeface="Calibri"/>
                </a:rPr>
                <a:t>a</a:t>
              </a:r>
              <a:r>
                <a:rPr sz="2400" spc="0" dirty="0" smtClean="0">
                  <a:latin typeface="Calibri"/>
                  <a:cs typeface="Calibri"/>
                </a:rPr>
                <a:t>ble</a:t>
              </a:r>
              <a:endParaRPr sz="2400">
                <a:latin typeface="Calibri"/>
                <a:cs typeface="Calibri"/>
              </a:endParaRPr>
            </a:p>
            <a:p>
              <a:pPr marL="148313" marR="147963" algn="ctr">
                <a:lnSpc>
                  <a:spcPct val="101725"/>
                </a:lnSpc>
                <a:spcBef>
                  <a:spcPts val="380"/>
                </a:spcBef>
              </a:pPr>
              <a:r>
                <a:rPr sz="2400" spc="0" dirty="0" smtClean="0">
                  <a:latin typeface="Calibri"/>
                  <a:cs typeface="Calibri"/>
                </a:rPr>
                <a:t>(this</a:t>
              </a:r>
              <a:r>
                <a:rPr sz="2400" spc="-14" dirty="0" smtClean="0">
                  <a:latin typeface="Calibri"/>
                  <a:cs typeface="Calibri"/>
                </a:rPr>
                <a:t> </a:t>
              </a:r>
              <a:r>
                <a:rPr sz="2400" spc="0" dirty="0" smtClean="0">
                  <a:latin typeface="Calibri"/>
                  <a:cs typeface="Calibri"/>
                </a:rPr>
                <a:t>is c</a:t>
              </a:r>
              <a:r>
                <a:rPr sz="2400" spc="-34" dirty="0" smtClean="0">
                  <a:latin typeface="Calibri"/>
                  <a:cs typeface="Calibri"/>
                </a:rPr>
                <a:t>r</a:t>
              </a:r>
              <a:r>
                <a:rPr sz="2400" spc="0" dirty="0" smtClean="0">
                  <a:latin typeface="Calibri"/>
                  <a:cs typeface="Calibri"/>
                </a:rPr>
                <a:t>e</a:t>
              </a:r>
              <a:r>
                <a:rPr sz="2400" spc="-19" dirty="0" smtClean="0">
                  <a:latin typeface="Calibri"/>
                  <a:cs typeface="Calibri"/>
                </a:rPr>
                <a:t>a</a:t>
              </a:r>
              <a:r>
                <a:rPr sz="2400" spc="-25" dirty="0" smtClean="0">
                  <a:latin typeface="Calibri"/>
                  <a:cs typeface="Calibri"/>
                </a:rPr>
                <a:t>t</a:t>
              </a:r>
              <a:r>
                <a:rPr sz="2400" spc="0" dirty="0" smtClean="0">
                  <a:latin typeface="Calibri"/>
                  <a:cs typeface="Calibri"/>
                </a:rPr>
                <a:t>ed)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73" name="object 34"/>
            <p:cNvSpPr txBox="1"/>
            <p:nvPr/>
          </p:nvSpPr>
          <p:spPr>
            <a:xfrm>
              <a:off x="5743187" y="1555377"/>
              <a:ext cx="2188337" cy="130924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850"/>
                </a:lnSpc>
                <a:spcBef>
                  <a:spcPts val="37"/>
                </a:spcBef>
              </a:pPr>
              <a:endParaRPr sz="850"/>
            </a:p>
            <a:p>
              <a:pPr marL="265269" marR="263129" algn="ctr">
                <a:lnSpc>
                  <a:spcPct val="101725"/>
                </a:lnSpc>
                <a:spcBef>
                  <a:spcPts val="3000"/>
                </a:spcBef>
              </a:pPr>
              <a:r>
                <a:rPr sz="2400" spc="-29" dirty="0" smtClean="0">
                  <a:latin typeface="Calibri"/>
                  <a:cs typeface="Calibri"/>
                </a:rPr>
                <a:t>R</a:t>
              </a:r>
              <a:r>
                <a:rPr sz="2400" spc="0" dirty="0" smtClean="0">
                  <a:latin typeface="Calibri"/>
                  <a:cs typeface="Calibri"/>
                </a:rPr>
                <a:t>e</a:t>
              </a:r>
              <a:r>
                <a:rPr sz="2400" spc="-34" dirty="0" smtClean="0">
                  <a:latin typeface="Calibri"/>
                  <a:cs typeface="Calibri"/>
                </a:rPr>
                <a:t>v</a:t>
              </a:r>
              <a:r>
                <a:rPr sz="2400" spc="0" dirty="0" smtClean="0">
                  <a:latin typeface="Calibri"/>
                  <a:cs typeface="Calibri"/>
                </a:rPr>
                <a:t>enu</a:t>
              </a:r>
              <a:r>
                <a:rPr sz="2400" spc="4" dirty="0" smtClean="0">
                  <a:latin typeface="Calibri"/>
                  <a:cs typeface="Calibri"/>
                </a:rPr>
                <a:t>e</a:t>
              </a:r>
              <a:r>
                <a:rPr sz="2400" spc="0" dirty="0" smtClean="0">
                  <a:latin typeface="Calibri"/>
                  <a:cs typeface="Calibri"/>
                </a:rPr>
                <a:t>s (in</a:t>
              </a:r>
              <a:endParaRPr sz="2400">
                <a:latin typeface="Calibri"/>
                <a:cs typeface="Calibri"/>
              </a:endParaRPr>
            </a:p>
            <a:p>
              <a:pPr marL="805307" marR="804406" algn="ctr">
                <a:lnSpc>
                  <a:spcPct val="101725"/>
                </a:lnSpc>
                <a:spcBef>
                  <a:spcPts val="380"/>
                </a:spcBef>
              </a:pPr>
              <a:r>
                <a:rPr sz="2400" spc="0" dirty="0" smtClean="0">
                  <a:latin typeface="Calibri"/>
                  <a:cs typeface="Calibri"/>
                </a:rPr>
                <a:t>$M)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74" name="object 33"/>
            <p:cNvSpPr txBox="1"/>
            <p:nvPr/>
          </p:nvSpPr>
          <p:spPr>
            <a:xfrm>
              <a:off x="997324" y="2864619"/>
              <a:ext cx="1239393" cy="43637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554989">
                <a:lnSpc>
                  <a:spcPct val="101725"/>
                </a:lnSpc>
                <a:spcBef>
                  <a:spcPts val="325"/>
                </a:spcBef>
              </a:pPr>
              <a:r>
                <a:rPr sz="2400" spc="-4" dirty="0" smtClean="0">
                  <a:latin typeface="Calibri"/>
                  <a:cs typeface="Calibri"/>
                </a:rPr>
                <a:t>2008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75" name="object 32"/>
            <p:cNvSpPr txBox="1"/>
            <p:nvPr/>
          </p:nvSpPr>
          <p:spPr>
            <a:xfrm>
              <a:off x="2236717" y="2864619"/>
              <a:ext cx="1239393" cy="43637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68833">
                <a:lnSpc>
                  <a:spcPct val="101725"/>
                </a:lnSpc>
                <a:spcBef>
                  <a:spcPts val="325"/>
                </a:spcBef>
              </a:pPr>
              <a:r>
                <a:rPr sz="2400" spc="0" dirty="0" smtClean="0">
                  <a:latin typeface="Calibri"/>
                  <a:cs typeface="Calibri"/>
                </a:rPr>
                <a:t>I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76" name="object 31"/>
            <p:cNvSpPr txBox="1"/>
            <p:nvPr/>
          </p:nvSpPr>
          <p:spPr>
            <a:xfrm>
              <a:off x="3476110" y="2864619"/>
              <a:ext cx="2267077" cy="43637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67992" algn="r">
                <a:lnSpc>
                  <a:spcPct val="101725"/>
                </a:lnSpc>
                <a:spcBef>
                  <a:spcPts val="200"/>
                </a:spcBef>
              </a:pPr>
              <a:r>
                <a:rPr sz="2400" spc="0" dirty="0" smtClean="0">
                  <a:latin typeface="Calibri"/>
                  <a:cs typeface="Calibri"/>
                </a:rPr>
                <a:t>1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77" name="object 30"/>
            <p:cNvSpPr txBox="1"/>
            <p:nvPr/>
          </p:nvSpPr>
          <p:spPr>
            <a:xfrm>
              <a:off x="5743187" y="2864619"/>
              <a:ext cx="2188337" cy="43637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67325" algn="r">
                <a:lnSpc>
                  <a:spcPct val="101725"/>
                </a:lnSpc>
                <a:spcBef>
                  <a:spcPts val="325"/>
                </a:spcBef>
              </a:pPr>
              <a:r>
                <a:rPr sz="2400" spc="-4" dirty="0" smtClean="0">
                  <a:latin typeface="Calibri"/>
                  <a:cs typeface="Calibri"/>
                </a:rPr>
                <a:t>10.2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78" name="object 29"/>
            <p:cNvSpPr txBox="1"/>
            <p:nvPr/>
          </p:nvSpPr>
          <p:spPr>
            <a:xfrm>
              <a:off x="997324" y="3300992"/>
              <a:ext cx="1239393" cy="4364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79" name="object 28"/>
            <p:cNvSpPr txBox="1"/>
            <p:nvPr/>
          </p:nvSpPr>
          <p:spPr>
            <a:xfrm>
              <a:off x="2236717" y="3300992"/>
              <a:ext cx="1239393" cy="4364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68833">
                <a:lnSpc>
                  <a:spcPct val="101725"/>
                </a:lnSpc>
                <a:spcBef>
                  <a:spcPts val="325"/>
                </a:spcBef>
              </a:pPr>
              <a:r>
                <a:rPr sz="2400" spc="-4" dirty="0" smtClean="0">
                  <a:latin typeface="Calibri"/>
                  <a:cs typeface="Calibri"/>
                </a:rPr>
                <a:t>II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80" name="object 27"/>
            <p:cNvSpPr txBox="1"/>
            <p:nvPr/>
          </p:nvSpPr>
          <p:spPr>
            <a:xfrm>
              <a:off x="3476110" y="3300992"/>
              <a:ext cx="2267077" cy="4364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68147" algn="r">
                <a:lnSpc>
                  <a:spcPct val="101725"/>
                </a:lnSpc>
                <a:spcBef>
                  <a:spcPts val="204"/>
                </a:spcBef>
              </a:pPr>
              <a:r>
                <a:rPr sz="2400" spc="0" dirty="0" smtClean="0">
                  <a:latin typeface="Calibri"/>
                  <a:cs typeface="Calibri"/>
                </a:rPr>
                <a:t>2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81" name="object 26"/>
            <p:cNvSpPr txBox="1"/>
            <p:nvPr/>
          </p:nvSpPr>
          <p:spPr>
            <a:xfrm>
              <a:off x="5743187" y="3300992"/>
              <a:ext cx="2188337" cy="4364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67404" algn="r">
                <a:lnSpc>
                  <a:spcPct val="101725"/>
                </a:lnSpc>
                <a:spcBef>
                  <a:spcPts val="325"/>
                </a:spcBef>
              </a:pPr>
              <a:r>
                <a:rPr sz="2400" spc="-4" dirty="0" smtClean="0">
                  <a:latin typeface="Calibri"/>
                  <a:cs typeface="Calibri"/>
                </a:rPr>
                <a:t>12.4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82" name="object 25"/>
            <p:cNvSpPr txBox="1"/>
            <p:nvPr/>
          </p:nvSpPr>
          <p:spPr>
            <a:xfrm>
              <a:off x="997324" y="3737491"/>
              <a:ext cx="1239393" cy="43637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83" name="object 24"/>
            <p:cNvSpPr txBox="1"/>
            <p:nvPr/>
          </p:nvSpPr>
          <p:spPr>
            <a:xfrm>
              <a:off x="2236717" y="3737491"/>
              <a:ext cx="1239393" cy="43637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68833">
                <a:lnSpc>
                  <a:spcPct val="101725"/>
                </a:lnSpc>
                <a:spcBef>
                  <a:spcPts val="325"/>
                </a:spcBef>
              </a:pPr>
              <a:r>
                <a:rPr sz="2400" spc="-4" dirty="0" smtClean="0">
                  <a:latin typeface="Calibri"/>
                  <a:cs typeface="Calibri"/>
                </a:rPr>
                <a:t>III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84" name="object 23"/>
            <p:cNvSpPr txBox="1"/>
            <p:nvPr/>
          </p:nvSpPr>
          <p:spPr>
            <a:xfrm>
              <a:off x="3476110" y="3737491"/>
              <a:ext cx="2267077" cy="43637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68147" algn="r">
                <a:lnSpc>
                  <a:spcPct val="101725"/>
                </a:lnSpc>
                <a:spcBef>
                  <a:spcPts val="204"/>
                </a:spcBef>
              </a:pPr>
              <a:r>
                <a:rPr sz="2400" spc="0" dirty="0" smtClean="0">
                  <a:latin typeface="Calibri"/>
                  <a:cs typeface="Calibri"/>
                </a:rPr>
                <a:t>3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85" name="object 22"/>
            <p:cNvSpPr txBox="1"/>
            <p:nvPr/>
          </p:nvSpPr>
          <p:spPr>
            <a:xfrm>
              <a:off x="5743187" y="3737491"/>
              <a:ext cx="2188337" cy="43637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67404" algn="r">
                <a:lnSpc>
                  <a:spcPct val="101725"/>
                </a:lnSpc>
                <a:spcBef>
                  <a:spcPts val="325"/>
                </a:spcBef>
              </a:pPr>
              <a:r>
                <a:rPr sz="2400" spc="-4" dirty="0" smtClean="0">
                  <a:latin typeface="Calibri"/>
                  <a:cs typeface="Calibri"/>
                </a:rPr>
                <a:t>14.8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86" name="object 21"/>
            <p:cNvSpPr txBox="1"/>
            <p:nvPr/>
          </p:nvSpPr>
          <p:spPr>
            <a:xfrm>
              <a:off x="997324" y="4173863"/>
              <a:ext cx="1239393" cy="4364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87" name="object 20"/>
            <p:cNvSpPr txBox="1"/>
            <p:nvPr/>
          </p:nvSpPr>
          <p:spPr>
            <a:xfrm>
              <a:off x="2236717" y="4173863"/>
              <a:ext cx="1239393" cy="4364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68833">
                <a:lnSpc>
                  <a:spcPct val="101725"/>
                </a:lnSpc>
                <a:spcBef>
                  <a:spcPts val="330"/>
                </a:spcBef>
              </a:pPr>
              <a:r>
                <a:rPr sz="2400" spc="-4" dirty="0" smtClean="0">
                  <a:latin typeface="Calibri"/>
                  <a:cs typeface="Calibri"/>
                </a:rPr>
                <a:t>IV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88" name="object 19"/>
            <p:cNvSpPr txBox="1"/>
            <p:nvPr/>
          </p:nvSpPr>
          <p:spPr>
            <a:xfrm>
              <a:off x="3476110" y="4173863"/>
              <a:ext cx="2267077" cy="4364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68147" algn="r">
                <a:lnSpc>
                  <a:spcPct val="101725"/>
                </a:lnSpc>
                <a:spcBef>
                  <a:spcPts val="204"/>
                </a:spcBef>
              </a:pPr>
              <a:r>
                <a:rPr sz="2400" spc="0" dirty="0" smtClean="0">
                  <a:latin typeface="Calibri"/>
                  <a:cs typeface="Calibri"/>
                </a:rPr>
                <a:t>4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89" name="object 18"/>
            <p:cNvSpPr txBox="1"/>
            <p:nvPr/>
          </p:nvSpPr>
          <p:spPr>
            <a:xfrm>
              <a:off x="5743187" y="4173863"/>
              <a:ext cx="2188337" cy="4364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67410" algn="r">
                <a:lnSpc>
                  <a:spcPct val="101725"/>
                </a:lnSpc>
                <a:spcBef>
                  <a:spcPts val="330"/>
                </a:spcBef>
              </a:pPr>
              <a:r>
                <a:rPr sz="2400" spc="-4" dirty="0" smtClean="0">
                  <a:latin typeface="Calibri"/>
                  <a:cs typeface="Calibri"/>
                </a:rPr>
                <a:t>15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90" name="object 17"/>
            <p:cNvSpPr txBox="1"/>
            <p:nvPr/>
          </p:nvSpPr>
          <p:spPr>
            <a:xfrm>
              <a:off x="997324" y="4610362"/>
              <a:ext cx="1239393" cy="4363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554989">
                <a:lnSpc>
                  <a:spcPct val="101725"/>
                </a:lnSpc>
                <a:spcBef>
                  <a:spcPts val="330"/>
                </a:spcBef>
              </a:pPr>
              <a:r>
                <a:rPr sz="2400" spc="-4" dirty="0" smtClean="0">
                  <a:latin typeface="Calibri"/>
                  <a:cs typeface="Calibri"/>
                </a:rPr>
                <a:t>2009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91" name="object 16"/>
            <p:cNvSpPr txBox="1"/>
            <p:nvPr/>
          </p:nvSpPr>
          <p:spPr>
            <a:xfrm>
              <a:off x="2236717" y="4610362"/>
              <a:ext cx="1239393" cy="4363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68833">
                <a:lnSpc>
                  <a:spcPct val="101725"/>
                </a:lnSpc>
                <a:spcBef>
                  <a:spcPts val="330"/>
                </a:spcBef>
              </a:pPr>
              <a:r>
                <a:rPr sz="2400" spc="0" dirty="0" smtClean="0">
                  <a:latin typeface="Calibri"/>
                  <a:cs typeface="Calibri"/>
                </a:rPr>
                <a:t>I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92" name="object 15"/>
            <p:cNvSpPr txBox="1"/>
            <p:nvPr/>
          </p:nvSpPr>
          <p:spPr>
            <a:xfrm>
              <a:off x="3476110" y="4610362"/>
              <a:ext cx="2267077" cy="4363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68147" algn="r">
                <a:lnSpc>
                  <a:spcPct val="101725"/>
                </a:lnSpc>
                <a:spcBef>
                  <a:spcPts val="204"/>
                </a:spcBef>
              </a:pPr>
              <a:r>
                <a:rPr sz="2400" spc="0" dirty="0" smtClean="0">
                  <a:latin typeface="Calibri"/>
                  <a:cs typeface="Calibri"/>
                </a:rPr>
                <a:t>5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93" name="object 14"/>
            <p:cNvSpPr txBox="1"/>
            <p:nvPr/>
          </p:nvSpPr>
          <p:spPr>
            <a:xfrm>
              <a:off x="5743187" y="4610362"/>
              <a:ext cx="2188337" cy="4363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67325" algn="r">
                <a:lnSpc>
                  <a:spcPct val="101725"/>
                </a:lnSpc>
                <a:spcBef>
                  <a:spcPts val="330"/>
                </a:spcBef>
              </a:pPr>
              <a:r>
                <a:rPr sz="2400" spc="-4" dirty="0" smtClean="0">
                  <a:latin typeface="Calibri"/>
                  <a:cs typeface="Calibri"/>
                </a:rPr>
                <a:t>11.2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94" name="object 13"/>
            <p:cNvSpPr txBox="1"/>
            <p:nvPr/>
          </p:nvSpPr>
          <p:spPr>
            <a:xfrm>
              <a:off x="997324" y="5046734"/>
              <a:ext cx="1239393" cy="43637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95" name="object 12"/>
            <p:cNvSpPr txBox="1"/>
            <p:nvPr/>
          </p:nvSpPr>
          <p:spPr>
            <a:xfrm>
              <a:off x="2236717" y="5046734"/>
              <a:ext cx="1239393" cy="43637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68833">
                <a:lnSpc>
                  <a:spcPct val="101725"/>
                </a:lnSpc>
                <a:spcBef>
                  <a:spcPts val="330"/>
                </a:spcBef>
              </a:pPr>
              <a:r>
                <a:rPr sz="2400" spc="-4" dirty="0" smtClean="0">
                  <a:latin typeface="Calibri"/>
                  <a:cs typeface="Calibri"/>
                </a:rPr>
                <a:t>II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96" name="object 11"/>
            <p:cNvSpPr txBox="1"/>
            <p:nvPr/>
          </p:nvSpPr>
          <p:spPr>
            <a:xfrm>
              <a:off x="3476110" y="5046734"/>
              <a:ext cx="2267077" cy="43637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68147" algn="r">
                <a:lnSpc>
                  <a:spcPct val="101725"/>
                </a:lnSpc>
                <a:spcBef>
                  <a:spcPts val="204"/>
                </a:spcBef>
              </a:pPr>
              <a:r>
                <a:rPr sz="2400" spc="0" dirty="0" smtClean="0">
                  <a:latin typeface="Calibri"/>
                  <a:cs typeface="Calibri"/>
                </a:rPr>
                <a:t>6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97" name="object 10"/>
            <p:cNvSpPr txBox="1"/>
            <p:nvPr/>
          </p:nvSpPr>
          <p:spPr>
            <a:xfrm>
              <a:off x="5743187" y="5046734"/>
              <a:ext cx="2188337" cy="43637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67325" algn="r">
                <a:lnSpc>
                  <a:spcPct val="101725"/>
                </a:lnSpc>
                <a:spcBef>
                  <a:spcPts val="330"/>
                </a:spcBef>
              </a:pPr>
              <a:r>
                <a:rPr sz="2400" spc="-4" dirty="0" smtClean="0">
                  <a:latin typeface="Calibri"/>
                  <a:cs typeface="Calibri"/>
                </a:rPr>
                <a:t>14.3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98" name="object 9"/>
            <p:cNvSpPr txBox="1"/>
            <p:nvPr/>
          </p:nvSpPr>
          <p:spPr>
            <a:xfrm>
              <a:off x="997324" y="5483106"/>
              <a:ext cx="1239393" cy="43649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99" name="object 8"/>
            <p:cNvSpPr txBox="1"/>
            <p:nvPr/>
          </p:nvSpPr>
          <p:spPr>
            <a:xfrm>
              <a:off x="2236717" y="5483106"/>
              <a:ext cx="1239393" cy="43649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68833">
                <a:lnSpc>
                  <a:spcPct val="101725"/>
                </a:lnSpc>
                <a:spcBef>
                  <a:spcPts val="330"/>
                </a:spcBef>
              </a:pPr>
              <a:r>
                <a:rPr sz="2400" spc="-4" dirty="0" smtClean="0">
                  <a:latin typeface="Calibri"/>
                  <a:cs typeface="Calibri"/>
                </a:rPr>
                <a:t>III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100" name="object 7"/>
            <p:cNvSpPr txBox="1"/>
            <p:nvPr/>
          </p:nvSpPr>
          <p:spPr>
            <a:xfrm>
              <a:off x="3476110" y="5483106"/>
              <a:ext cx="2267077" cy="43649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68147" algn="r">
                <a:lnSpc>
                  <a:spcPct val="101725"/>
                </a:lnSpc>
                <a:spcBef>
                  <a:spcPts val="204"/>
                </a:spcBef>
              </a:pPr>
              <a:r>
                <a:rPr sz="2400" spc="0" dirty="0" smtClean="0">
                  <a:latin typeface="Calibri"/>
                  <a:cs typeface="Calibri"/>
                </a:rPr>
                <a:t>7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101" name="object 6"/>
            <p:cNvSpPr txBox="1"/>
            <p:nvPr/>
          </p:nvSpPr>
          <p:spPr>
            <a:xfrm>
              <a:off x="5743187" y="5483106"/>
              <a:ext cx="2188337" cy="43649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67325" algn="r">
                <a:lnSpc>
                  <a:spcPct val="101725"/>
                </a:lnSpc>
                <a:spcBef>
                  <a:spcPts val="330"/>
                </a:spcBef>
              </a:pPr>
              <a:r>
                <a:rPr sz="2400" spc="-4" dirty="0" smtClean="0">
                  <a:latin typeface="Calibri"/>
                  <a:cs typeface="Calibri"/>
                </a:rPr>
                <a:t>18.4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102" name="object 5"/>
            <p:cNvSpPr txBox="1"/>
            <p:nvPr/>
          </p:nvSpPr>
          <p:spPr>
            <a:xfrm>
              <a:off x="997324" y="5919605"/>
              <a:ext cx="1239393" cy="43637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03" name="object 4"/>
            <p:cNvSpPr txBox="1"/>
            <p:nvPr/>
          </p:nvSpPr>
          <p:spPr>
            <a:xfrm>
              <a:off x="2236717" y="5919605"/>
              <a:ext cx="1239393" cy="43637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68833">
                <a:lnSpc>
                  <a:spcPct val="101725"/>
                </a:lnSpc>
                <a:spcBef>
                  <a:spcPts val="330"/>
                </a:spcBef>
              </a:pPr>
              <a:r>
                <a:rPr sz="2400" spc="-4" dirty="0" smtClean="0">
                  <a:latin typeface="Calibri"/>
                  <a:cs typeface="Calibri"/>
                </a:rPr>
                <a:t>IV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104" name="object 3"/>
            <p:cNvSpPr txBox="1"/>
            <p:nvPr/>
          </p:nvSpPr>
          <p:spPr>
            <a:xfrm>
              <a:off x="3476110" y="5919605"/>
              <a:ext cx="2267077" cy="43637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68147" algn="r">
                <a:lnSpc>
                  <a:spcPct val="101725"/>
                </a:lnSpc>
                <a:spcBef>
                  <a:spcPts val="204"/>
                </a:spcBef>
              </a:pPr>
              <a:r>
                <a:rPr sz="2400" spc="0" dirty="0" smtClean="0">
                  <a:latin typeface="Calibri"/>
                  <a:cs typeface="Calibri"/>
                </a:rPr>
                <a:t>8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105" name="object 2"/>
            <p:cNvSpPr txBox="1"/>
            <p:nvPr/>
          </p:nvSpPr>
          <p:spPr>
            <a:xfrm>
              <a:off x="5743187" y="5919605"/>
              <a:ext cx="2188337" cy="43637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67410" algn="r">
                <a:lnSpc>
                  <a:spcPct val="101725"/>
                </a:lnSpc>
                <a:spcBef>
                  <a:spcPts val="330"/>
                </a:spcBef>
              </a:pPr>
              <a:r>
                <a:rPr sz="2400" spc="-4" dirty="0" smtClean="0">
                  <a:latin typeface="Calibri"/>
                  <a:cs typeface="Calibri"/>
                </a:rPr>
                <a:t>18</a:t>
              </a:r>
              <a:endParaRPr sz="240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185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3" y="1032951"/>
            <a:ext cx="8889934" cy="47920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35506" y="5240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What is the Regression equation?</a:t>
            </a:r>
          </a:p>
          <a:p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</a:rPr>
              <a:t>𝑦 = 10.0393 + 0.9440𝑥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138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Seasonality: Multiplicative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-6350" y="1398380"/>
            <a:ext cx="9156700" cy="4916785"/>
            <a:chOff x="-6350" y="1398380"/>
            <a:chExt cx="9156700" cy="4916785"/>
          </a:xfrm>
        </p:grpSpPr>
        <p:sp>
          <p:nvSpPr>
            <p:cNvPr id="4" name="object 51"/>
            <p:cNvSpPr/>
            <p:nvPr/>
          </p:nvSpPr>
          <p:spPr>
            <a:xfrm>
              <a:off x="820077" y="1398380"/>
              <a:ext cx="0" cy="4356989"/>
            </a:xfrm>
            <a:custGeom>
              <a:avLst/>
              <a:gdLst/>
              <a:ahLst/>
              <a:cxnLst/>
              <a:rect l="l" t="t" r="r" b="b"/>
              <a:pathLst>
                <a:path h="4356989">
                  <a:moveTo>
                    <a:pt x="0" y="0"/>
                  </a:moveTo>
                  <a:lnTo>
                    <a:pt x="0" y="43569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" name="object 52"/>
            <p:cNvSpPr/>
            <p:nvPr/>
          </p:nvSpPr>
          <p:spPr>
            <a:xfrm>
              <a:off x="4267200" y="1398380"/>
              <a:ext cx="0" cy="4356989"/>
            </a:xfrm>
            <a:custGeom>
              <a:avLst/>
              <a:gdLst/>
              <a:ahLst/>
              <a:cxnLst/>
              <a:rect l="l" t="t" r="r" b="b"/>
              <a:pathLst>
                <a:path h="4356989">
                  <a:moveTo>
                    <a:pt x="0" y="0"/>
                  </a:moveTo>
                  <a:lnTo>
                    <a:pt x="0" y="43569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53"/>
            <p:cNvSpPr/>
            <p:nvPr/>
          </p:nvSpPr>
          <p:spPr>
            <a:xfrm>
              <a:off x="7162800" y="1398380"/>
              <a:ext cx="0" cy="4356989"/>
            </a:xfrm>
            <a:custGeom>
              <a:avLst/>
              <a:gdLst/>
              <a:ahLst/>
              <a:cxnLst/>
              <a:rect l="l" t="t" r="r" b="b"/>
              <a:pathLst>
                <a:path h="4356989">
                  <a:moveTo>
                    <a:pt x="0" y="0"/>
                  </a:moveTo>
                  <a:lnTo>
                    <a:pt x="0" y="43569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54"/>
            <p:cNvSpPr/>
            <p:nvPr/>
          </p:nvSpPr>
          <p:spPr>
            <a:xfrm>
              <a:off x="-6350" y="2776330"/>
              <a:ext cx="9156700" cy="0"/>
            </a:xfrm>
            <a:custGeom>
              <a:avLst/>
              <a:gdLst/>
              <a:ahLst/>
              <a:cxnLst/>
              <a:rect l="l" t="t" r="r" b="b"/>
              <a:pathLst>
                <a:path w="9156700">
                  <a:moveTo>
                    <a:pt x="0" y="0"/>
                  </a:moveTo>
                  <a:lnTo>
                    <a:pt x="9156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55"/>
            <p:cNvSpPr/>
            <p:nvPr/>
          </p:nvSpPr>
          <p:spPr>
            <a:xfrm>
              <a:off x="-6350" y="3147932"/>
              <a:ext cx="9156700" cy="0"/>
            </a:xfrm>
            <a:custGeom>
              <a:avLst/>
              <a:gdLst/>
              <a:ahLst/>
              <a:cxnLst/>
              <a:rect l="l" t="t" r="r" b="b"/>
              <a:pathLst>
                <a:path w="9156700">
                  <a:moveTo>
                    <a:pt x="0" y="0"/>
                  </a:moveTo>
                  <a:lnTo>
                    <a:pt x="9156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56"/>
            <p:cNvSpPr/>
            <p:nvPr/>
          </p:nvSpPr>
          <p:spPr>
            <a:xfrm>
              <a:off x="-6350" y="3519534"/>
              <a:ext cx="9156700" cy="0"/>
            </a:xfrm>
            <a:custGeom>
              <a:avLst/>
              <a:gdLst/>
              <a:ahLst/>
              <a:cxnLst/>
              <a:rect l="l" t="t" r="r" b="b"/>
              <a:pathLst>
                <a:path w="9156700">
                  <a:moveTo>
                    <a:pt x="0" y="0"/>
                  </a:moveTo>
                  <a:lnTo>
                    <a:pt x="9156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57"/>
            <p:cNvSpPr/>
            <p:nvPr/>
          </p:nvSpPr>
          <p:spPr>
            <a:xfrm>
              <a:off x="-6350" y="3891135"/>
              <a:ext cx="9156700" cy="0"/>
            </a:xfrm>
            <a:custGeom>
              <a:avLst/>
              <a:gdLst/>
              <a:ahLst/>
              <a:cxnLst/>
              <a:rect l="l" t="t" r="r" b="b"/>
              <a:pathLst>
                <a:path w="9156700">
                  <a:moveTo>
                    <a:pt x="0" y="0"/>
                  </a:moveTo>
                  <a:lnTo>
                    <a:pt x="9156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58"/>
            <p:cNvSpPr/>
            <p:nvPr/>
          </p:nvSpPr>
          <p:spPr>
            <a:xfrm>
              <a:off x="-6350" y="4262610"/>
              <a:ext cx="9156700" cy="0"/>
            </a:xfrm>
            <a:custGeom>
              <a:avLst/>
              <a:gdLst/>
              <a:ahLst/>
              <a:cxnLst/>
              <a:rect l="l" t="t" r="r" b="b"/>
              <a:pathLst>
                <a:path w="9156700">
                  <a:moveTo>
                    <a:pt x="0" y="0"/>
                  </a:moveTo>
                  <a:lnTo>
                    <a:pt x="9156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59"/>
            <p:cNvSpPr/>
            <p:nvPr/>
          </p:nvSpPr>
          <p:spPr>
            <a:xfrm>
              <a:off x="-6350" y="4634213"/>
              <a:ext cx="9156700" cy="0"/>
            </a:xfrm>
            <a:custGeom>
              <a:avLst/>
              <a:gdLst/>
              <a:ahLst/>
              <a:cxnLst/>
              <a:rect l="l" t="t" r="r" b="b"/>
              <a:pathLst>
                <a:path w="9156700">
                  <a:moveTo>
                    <a:pt x="0" y="0"/>
                  </a:moveTo>
                  <a:lnTo>
                    <a:pt x="9156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60"/>
            <p:cNvSpPr/>
            <p:nvPr/>
          </p:nvSpPr>
          <p:spPr>
            <a:xfrm>
              <a:off x="-6350" y="5005815"/>
              <a:ext cx="9156700" cy="0"/>
            </a:xfrm>
            <a:custGeom>
              <a:avLst/>
              <a:gdLst/>
              <a:ahLst/>
              <a:cxnLst/>
              <a:rect l="l" t="t" r="r" b="b"/>
              <a:pathLst>
                <a:path w="9156700">
                  <a:moveTo>
                    <a:pt x="0" y="0"/>
                  </a:moveTo>
                  <a:lnTo>
                    <a:pt x="9156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61"/>
            <p:cNvSpPr/>
            <p:nvPr/>
          </p:nvSpPr>
          <p:spPr>
            <a:xfrm>
              <a:off x="-6350" y="5377417"/>
              <a:ext cx="9156700" cy="0"/>
            </a:xfrm>
            <a:custGeom>
              <a:avLst/>
              <a:gdLst/>
              <a:ahLst/>
              <a:cxnLst/>
              <a:rect l="l" t="t" r="r" b="b"/>
              <a:pathLst>
                <a:path w="9156700">
                  <a:moveTo>
                    <a:pt x="0" y="0"/>
                  </a:moveTo>
                  <a:lnTo>
                    <a:pt x="9156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62"/>
            <p:cNvSpPr/>
            <p:nvPr/>
          </p:nvSpPr>
          <p:spPr>
            <a:xfrm>
              <a:off x="0" y="1398380"/>
              <a:ext cx="0" cy="4356989"/>
            </a:xfrm>
            <a:custGeom>
              <a:avLst/>
              <a:gdLst/>
              <a:ahLst/>
              <a:cxnLst/>
              <a:rect l="l" t="t" r="r" b="b"/>
              <a:pathLst>
                <a:path h="4356989">
                  <a:moveTo>
                    <a:pt x="0" y="0"/>
                  </a:moveTo>
                  <a:lnTo>
                    <a:pt x="0" y="43569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63"/>
            <p:cNvSpPr/>
            <p:nvPr/>
          </p:nvSpPr>
          <p:spPr>
            <a:xfrm>
              <a:off x="9144000" y="1398380"/>
              <a:ext cx="0" cy="4356989"/>
            </a:xfrm>
            <a:custGeom>
              <a:avLst/>
              <a:gdLst/>
              <a:ahLst/>
              <a:cxnLst/>
              <a:rect l="l" t="t" r="r" b="b"/>
              <a:pathLst>
                <a:path h="4356989">
                  <a:moveTo>
                    <a:pt x="0" y="0"/>
                  </a:moveTo>
                  <a:lnTo>
                    <a:pt x="0" y="43569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64"/>
            <p:cNvSpPr/>
            <p:nvPr/>
          </p:nvSpPr>
          <p:spPr>
            <a:xfrm>
              <a:off x="-6350" y="1404730"/>
              <a:ext cx="9156700" cy="0"/>
            </a:xfrm>
            <a:custGeom>
              <a:avLst/>
              <a:gdLst/>
              <a:ahLst/>
              <a:cxnLst/>
              <a:rect l="l" t="t" r="r" b="b"/>
              <a:pathLst>
                <a:path w="9156700">
                  <a:moveTo>
                    <a:pt x="0" y="0"/>
                  </a:moveTo>
                  <a:lnTo>
                    <a:pt x="9156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65"/>
            <p:cNvSpPr/>
            <p:nvPr/>
          </p:nvSpPr>
          <p:spPr>
            <a:xfrm>
              <a:off x="-6350" y="5749019"/>
              <a:ext cx="9156700" cy="0"/>
            </a:xfrm>
            <a:custGeom>
              <a:avLst/>
              <a:gdLst/>
              <a:ahLst/>
              <a:cxnLst/>
              <a:rect l="l" t="t" r="r" b="b"/>
              <a:pathLst>
                <a:path w="9156700">
                  <a:moveTo>
                    <a:pt x="0" y="0"/>
                  </a:moveTo>
                  <a:lnTo>
                    <a:pt x="9156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" name="object 48"/>
            <p:cNvSpPr txBox="1"/>
            <p:nvPr/>
          </p:nvSpPr>
          <p:spPr>
            <a:xfrm>
              <a:off x="2201926" y="5984965"/>
              <a:ext cx="1453083" cy="3302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555"/>
                </a:lnSpc>
                <a:spcBef>
                  <a:spcPts val="127"/>
                </a:spcBef>
              </a:pPr>
              <a:r>
                <a:rPr spc="0" dirty="0" smtClean="0">
                  <a:latin typeface="Arial"/>
                  <a:cs typeface="Arial"/>
                </a:rPr>
                <a:t>*</a:t>
              </a:r>
              <a:r>
                <a:rPr spc="-39" dirty="0" smtClean="0">
                  <a:latin typeface="Arial"/>
                  <a:cs typeface="Arial"/>
                </a:rPr>
                <a:t> </a:t>
              </a:r>
              <a:r>
                <a:rPr spc="-264" dirty="0" smtClean="0">
                  <a:latin typeface="Arial"/>
                  <a:cs typeface="Arial"/>
                </a:rPr>
                <a:t>T</a:t>
              </a:r>
              <a:r>
                <a:rPr spc="0" dirty="0" smtClean="0">
                  <a:latin typeface="Arial"/>
                  <a:cs typeface="Arial"/>
                </a:rPr>
                <a:t>:</a:t>
              </a:r>
              <a:r>
                <a:rPr spc="-59" dirty="0" smtClean="0">
                  <a:latin typeface="Arial"/>
                  <a:cs typeface="Arial"/>
                </a:rPr>
                <a:t> </a:t>
              </a:r>
              <a:r>
                <a:rPr spc="-84" dirty="0" smtClean="0">
                  <a:latin typeface="Arial"/>
                  <a:cs typeface="Arial"/>
                </a:rPr>
                <a:t>T</a:t>
              </a:r>
              <a:r>
                <a:rPr spc="0" dirty="0" smtClean="0">
                  <a:latin typeface="Arial"/>
                  <a:cs typeface="Arial"/>
                </a:rPr>
                <a:t>rend;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20" name="object 47"/>
            <p:cNvSpPr txBox="1"/>
            <p:nvPr/>
          </p:nvSpPr>
          <p:spPr>
            <a:xfrm>
              <a:off x="3668623" y="5984965"/>
              <a:ext cx="3269691" cy="3302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555"/>
                </a:lnSpc>
                <a:spcBef>
                  <a:spcPts val="127"/>
                </a:spcBef>
              </a:pPr>
              <a:r>
                <a:rPr spc="-9" dirty="0" smtClean="0">
                  <a:latin typeface="Arial"/>
                  <a:cs typeface="Arial"/>
                </a:rPr>
                <a:t>S</a:t>
              </a:r>
              <a:r>
                <a:rPr spc="0" dirty="0" smtClean="0">
                  <a:latin typeface="Arial"/>
                  <a:cs typeface="Arial"/>
                </a:rPr>
                <a:t>: </a:t>
              </a:r>
              <a:r>
                <a:rPr spc="-4" dirty="0" smtClean="0">
                  <a:latin typeface="Arial"/>
                  <a:cs typeface="Arial"/>
                </a:rPr>
                <a:t>S</a:t>
              </a:r>
              <a:r>
                <a:rPr spc="0" dirty="0" smtClean="0">
                  <a:latin typeface="Arial"/>
                  <a:cs typeface="Arial"/>
                </a:rPr>
                <a:t>eas</a:t>
              </a:r>
              <a:r>
                <a:rPr spc="-4" dirty="0" smtClean="0">
                  <a:latin typeface="Arial"/>
                  <a:cs typeface="Arial"/>
                </a:rPr>
                <a:t>o</a:t>
              </a:r>
              <a:r>
                <a:rPr spc="0" dirty="0" smtClean="0">
                  <a:latin typeface="Arial"/>
                  <a:cs typeface="Arial"/>
                </a:rPr>
                <a:t>na</a:t>
              </a:r>
              <a:r>
                <a:rPr spc="-9" dirty="0" smtClean="0">
                  <a:latin typeface="Arial"/>
                  <a:cs typeface="Arial"/>
                </a:rPr>
                <a:t>l</a:t>
              </a:r>
              <a:r>
                <a:rPr spc="0" dirty="0" smtClean="0">
                  <a:latin typeface="Arial"/>
                  <a:cs typeface="Arial"/>
                </a:rPr>
                <a:t>;</a:t>
              </a:r>
              <a:r>
                <a:rPr spc="34" dirty="0" smtClean="0">
                  <a:latin typeface="Arial"/>
                  <a:cs typeface="Arial"/>
                </a:rPr>
                <a:t> </a:t>
              </a:r>
              <a:r>
                <a:rPr spc="0" dirty="0" smtClean="0">
                  <a:latin typeface="Arial"/>
                  <a:cs typeface="Arial"/>
                </a:rPr>
                <a:t>I:</a:t>
              </a:r>
              <a:r>
                <a:rPr spc="-19" dirty="0" smtClean="0">
                  <a:latin typeface="Arial"/>
                  <a:cs typeface="Arial"/>
                </a:rPr>
                <a:t> </a:t>
              </a:r>
              <a:r>
                <a:rPr spc="0" dirty="0" smtClean="0">
                  <a:latin typeface="Arial"/>
                  <a:cs typeface="Arial"/>
                </a:rPr>
                <a:t>I</a:t>
              </a:r>
              <a:r>
                <a:rPr spc="4" dirty="0" smtClean="0">
                  <a:latin typeface="Arial"/>
                  <a:cs typeface="Arial"/>
                </a:rPr>
                <a:t>r</a:t>
              </a:r>
              <a:r>
                <a:rPr spc="0" dirty="0" smtClean="0">
                  <a:latin typeface="Arial"/>
                  <a:cs typeface="Arial"/>
                </a:rPr>
                <a:t>regu</a:t>
              </a:r>
              <a:r>
                <a:rPr spc="-4" dirty="0" smtClean="0">
                  <a:latin typeface="Arial"/>
                  <a:cs typeface="Arial"/>
                </a:rPr>
                <a:t>l</a:t>
              </a:r>
              <a:r>
                <a:rPr spc="0" dirty="0" smtClean="0">
                  <a:latin typeface="Arial"/>
                  <a:cs typeface="Arial"/>
                </a:rPr>
                <a:t>ar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21" name="object 37"/>
            <p:cNvSpPr txBox="1"/>
            <p:nvPr/>
          </p:nvSpPr>
          <p:spPr>
            <a:xfrm>
              <a:off x="0" y="1404730"/>
              <a:ext cx="820077" cy="13716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68579">
                <a:lnSpc>
                  <a:spcPct val="95825"/>
                </a:lnSpc>
                <a:spcBef>
                  <a:spcPts val="90"/>
                </a:spcBef>
              </a:pPr>
              <a:r>
                <a:rPr spc="-84" dirty="0" smtClean="0">
                  <a:latin typeface="Arial"/>
                  <a:cs typeface="Arial"/>
                </a:rPr>
                <a:t>T</a:t>
              </a:r>
              <a:r>
                <a:rPr spc="0" dirty="0" smtClean="0">
                  <a:latin typeface="Arial"/>
                  <a:cs typeface="Arial"/>
                </a:rPr>
                <a:t>ime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22" name="object 36"/>
            <p:cNvSpPr txBox="1"/>
            <p:nvPr/>
          </p:nvSpPr>
          <p:spPr>
            <a:xfrm>
              <a:off x="820077" y="1404730"/>
              <a:ext cx="3447122" cy="13716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68719">
                <a:lnSpc>
                  <a:spcPct val="95825"/>
                </a:lnSpc>
                <a:spcBef>
                  <a:spcPts val="90"/>
                </a:spcBef>
              </a:pPr>
              <a:r>
                <a:rPr spc="0" dirty="0" smtClean="0">
                  <a:latin typeface="Arial"/>
                  <a:cs typeface="Arial"/>
                </a:rPr>
                <a:t>Observed values</a:t>
              </a:r>
              <a:endParaRPr>
                <a:latin typeface="Arial"/>
                <a:cs typeface="Arial"/>
              </a:endParaRPr>
            </a:p>
            <a:p>
              <a:pPr marL="68719">
                <a:lnSpc>
                  <a:spcPct val="95825"/>
                </a:lnSpc>
                <a:spcBef>
                  <a:spcPts val="1320"/>
                </a:spcBef>
              </a:pPr>
              <a:r>
                <a:rPr spc="0" dirty="0" smtClean="0">
                  <a:latin typeface="Arial"/>
                  <a:cs typeface="Arial"/>
                </a:rPr>
                <a:t>T</a:t>
              </a:r>
              <a:r>
                <a:rPr spc="-9" dirty="0" smtClean="0">
                  <a:latin typeface="Arial"/>
                  <a:cs typeface="Arial"/>
                </a:rPr>
                <a:t>S</a:t>
              </a:r>
              <a:r>
                <a:rPr spc="0" dirty="0" smtClean="0">
                  <a:latin typeface="Arial"/>
                  <a:cs typeface="Arial"/>
                </a:rPr>
                <a:t>I* (ass</a:t>
              </a:r>
              <a:r>
                <a:rPr spc="-4" dirty="0" smtClean="0">
                  <a:latin typeface="Arial"/>
                  <a:cs typeface="Arial"/>
                </a:rPr>
                <a:t>u</a:t>
              </a:r>
              <a:r>
                <a:rPr spc="0" dirty="0" smtClean="0">
                  <a:latin typeface="Arial"/>
                  <a:cs typeface="Arial"/>
                </a:rPr>
                <a:t>ming</a:t>
              </a:r>
              <a:r>
                <a:rPr spc="9" dirty="0" smtClean="0">
                  <a:latin typeface="Arial"/>
                  <a:cs typeface="Arial"/>
                </a:rPr>
                <a:t> </a:t>
              </a:r>
              <a:r>
                <a:rPr spc="0" dirty="0" smtClean="0">
                  <a:latin typeface="Arial"/>
                  <a:cs typeface="Arial"/>
                </a:rPr>
                <a:t>no</a:t>
              </a:r>
              <a:endParaRPr>
                <a:latin typeface="Arial"/>
                <a:cs typeface="Arial"/>
              </a:endParaRPr>
            </a:p>
            <a:p>
              <a:pPr marL="68719">
                <a:lnSpc>
                  <a:spcPct val="95825"/>
                </a:lnSpc>
                <a:spcBef>
                  <a:spcPts val="120"/>
                </a:spcBef>
              </a:pPr>
              <a:r>
                <a:rPr spc="0" dirty="0" smtClean="0">
                  <a:latin typeface="Arial"/>
                  <a:cs typeface="Arial"/>
                </a:rPr>
                <a:t>impact of</a:t>
              </a:r>
              <a:r>
                <a:rPr spc="4" dirty="0" smtClean="0">
                  <a:latin typeface="Arial"/>
                  <a:cs typeface="Arial"/>
                </a:rPr>
                <a:t> </a:t>
              </a:r>
              <a:r>
                <a:rPr spc="-4" dirty="0" smtClean="0">
                  <a:latin typeface="Arial"/>
                  <a:cs typeface="Arial"/>
                </a:rPr>
                <a:t>c</a:t>
              </a:r>
              <a:r>
                <a:rPr spc="0" dirty="0" smtClean="0">
                  <a:latin typeface="Arial"/>
                  <a:cs typeface="Arial"/>
                </a:rPr>
                <a:t>ycl</a:t>
              </a:r>
              <a:r>
                <a:rPr spc="-9" dirty="0" smtClean="0">
                  <a:latin typeface="Arial"/>
                  <a:cs typeface="Arial"/>
                </a:rPr>
                <a:t>i</a:t>
              </a:r>
              <a:r>
                <a:rPr spc="0" dirty="0" smtClean="0">
                  <a:latin typeface="Arial"/>
                  <a:cs typeface="Arial"/>
                </a:rPr>
                <a:t>cal</a:t>
              </a:r>
              <a:r>
                <a:rPr spc="-9" dirty="0" smtClean="0">
                  <a:latin typeface="Arial"/>
                  <a:cs typeface="Arial"/>
                </a:rPr>
                <a:t>i</a:t>
              </a:r>
              <a:r>
                <a:rPr spc="0" dirty="0" smtClean="0">
                  <a:latin typeface="Arial"/>
                  <a:cs typeface="Arial"/>
                </a:rPr>
                <a:t>ty)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23" name="object 35"/>
            <p:cNvSpPr txBox="1"/>
            <p:nvPr/>
          </p:nvSpPr>
          <p:spPr>
            <a:xfrm>
              <a:off x="4267200" y="1404730"/>
              <a:ext cx="2895600" cy="13716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69214">
                <a:lnSpc>
                  <a:spcPct val="95825"/>
                </a:lnSpc>
                <a:spcBef>
                  <a:spcPts val="90"/>
                </a:spcBef>
              </a:pPr>
              <a:r>
                <a:rPr spc="0" dirty="0" smtClean="0">
                  <a:latin typeface="Arial"/>
                  <a:cs typeface="Arial"/>
                </a:rPr>
                <a:t>Pred</a:t>
              </a:r>
              <a:r>
                <a:rPr spc="-9" dirty="0" smtClean="0">
                  <a:latin typeface="Arial"/>
                  <a:cs typeface="Arial"/>
                </a:rPr>
                <a:t>i</a:t>
              </a:r>
              <a:r>
                <a:rPr spc="0" dirty="0" smtClean="0">
                  <a:latin typeface="Arial"/>
                  <a:cs typeface="Arial"/>
                </a:rPr>
                <a:t>cted</a:t>
              </a:r>
              <a:r>
                <a:rPr spc="14" dirty="0" smtClean="0">
                  <a:latin typeface="Arial"/>
                  <a:cs typeface="Arial"/>
                </a:rPr>
                <a:t> </a:t>
              </a:r>
              <a:r>
                <a:rPr spc="0" dirty="0" smtClean="0">
                  <a:latin typeface="Arial"/>
                  <a:cs typeface="Arial"/>
                </a:rPr>
                <a:t>val</a:t>
              </a:r>
              <a:r>
                <a:rPr spc="-9" dirty="0" smtClean="0">
                  <a:latin typeface="Arial"/>
                  <a:cs typeface="Arial"/>
                </a:rPr>
                <a:t>u</a:t>
              </a:r>
              <a:r>
                <a:rPr spc="0" dirty="0" smtClean="0">
                  <a:latin typeface="Arial"/>
                  <a:cs typeface="Arial"/>
                </a:rPr>
                <a:t>es</a:t>
              </a:r>
              <a:endParaRPr>
                <a:latin typeface="Arial"/>
                <a:cs typeface="Arial"/>
              </a:endParaRPr>
            </a:p>
            <a:p>
              <a:pPr marL="69214">
                <a:lnSpc>
                  <a:spcPct val="95825"/>
                </a:lnSpc>
                <a:spcBef>
                  <a:spcPts val="120"/>
                </a:spcBef>
              </a:pPr>
              <a:r>
                <a:rPr spc="0" dirty="0" smtClean="0">
                  <a:latin typeface="Arial"/>
                  <a:cs typeface="Arial"/>
                </a:rPr>
                <a:t>(per the regress</a:t>
              </a:r>
              <a:r>
                <a:rPr spc="-9" dirty="0" smtClean="0">
                  <a:latin typeface="Arial"/>
                  <a:cs typeface="Arial"/>
                </a:rPr>
                <a:t>i</a:t>
              </a:r>
              <a:r>
                <a:rPr spc="0" dirty="0" smtClean="0">
                  <a:latin typeface="Arial"/>
                  <a:cs typeface="Arial"/>
                </a:rPr>
                <a:t>o</a:t>
              </a:r>
              <a:r>
                <a:rPr spc="-4" dirty="0" smtClean="0">
                  <a:latin typeface="Arial"/>
                  <a:cs typeface="Arial"/>
                </a:rPr>
                <a:t>n</a:t>
              </a:r>
              <a:r>
                <a:rPr spc="0" dirty="0" smtClean="0">
                  <a:latin typeface="Arial"/>
                  <a:cs typeface="Arial"/>
                </a:rPr>
                <a:t>)</a:t>
              </a:r>
              <a:endParaRPr>
                <a:latin typeface="Arial"/>
                <a:cs typeface="Arial"/>
              </a:endParaRPr>
            </a:p>
            <a:p>
              <a:pPr marL="69214">
                <a:lnSpc>
                  <a:spcPct val="95825"/>
                </a:lnSpc>
                <a:spcBef>
                  <a:spcPts val="1323"/>
                </a:spcBef>
              </a:pPr>
              <a:r>
                <a:rPr spc="0" dirty="0" smtClean="0">
                  <a:latin typeface="Arial"/>
                  <a:cs typeface="Arial"/>
                </a:rPr>
                <a:t>T*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24" name="object 34"/>
            <p:cNvSpPr txBox="1"/>
            <p:nvPr/>
          </p:nvSpPr>
          <p:spPr>
            <a:xfrm>
              <a:off x="7162800" y="1404730"/>
              <a:ext cx="1981200" cy="13716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69850">
                <a:lnSpc>
                  <a:spcPct val="95825"/>
                </a:lnSpc>
                <a:spcBef>
                  <a:spcPts val="90"/>
                </a:spcBef>
              </a:pPr>
              <a:r>
                <a:rPr spc="0" dirty="0" smtClean="0">
                  <a:latin typeface="Arial"/>
                  <a:cs typeface="Arial"/>
                </a:rPr>
                <a:t>SI* =</a:t>
              </a:r>
              <a:r>
                <a:rPr spc="-49" dirty="0" smtClean="0">
                  <a:latin typeface="Arial"/>
                  <a:cs typeface="Arial"/>
                </a:rPr>
                <a:t> </a:t>
              </a:r>
              <a:r>
                <a:rPr spc="0" dirty="0" smtClean="0">
                  <a:latin typeface="Arial"/>
                  <a:cs typeface="Arial"/>
                </a:rPr>
                <a:t>TSI/T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25" name="object 33"/>
            <p:cNvSpPr txBox="1"/>
            <p:nvPr/>
          </p:nvSpPr>
          <p:spPr>
            <a:xfrm>
              <a:off x="0" y="2776330"/>
              <a:ext cx="820077" cy="3716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68579">
                <a:lnSpc>
                  <a:spcPct val="95825"/>
                </a:lnSpc>
                <a:spcBef>
                  <a:spcPts val="90"/>
                </a:spcBef>
              </a:pPr>
              <a:r>
                <a:rPr spc="0" dirty="0" smtClean="0">
                  <a:latin typeface="Arial"/>
                  <a:cs typeface="Arial"/>
                </a:rPr>
                <a:t>1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26" name="object 32"/>
            <p:cNvSpPr txBox="1"/>
            <p:nvPr/>
          </p:nvSpPr>
          <p:spPr>
            <a:xfrm>
              <a:off x="820077" y="2776330"/>
              <a:ext cx="3447122" cy="3716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91373" marR="1391488" algn="ctr">
                <a:lnSpc>
                  <a:spcPct val="95825"/>
                </a:lnSpc>
                <a:spcBef>
                  <a:spcPts val="90"/>
                </a:spcBef>
              </a:pPr>
              <a:r>
                <a:rPr spc="0" dirty="0" smtClean="0">
                  <a:latin typeface="Arial"/>
                  <a:cs typeface="Arial"/>
                </a:rPr>
                <a:t>10.2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27" name="object 31"/>
            <p:cNvSpPr txBox="1"/>
            <p:nvPr/>
          </p:nvSpPr>
          <p:spPr>
            <a:xfrm>
              <a:off x="4267200" y="2776330"/>
              <a:ext cx="2895600" cy="3716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47165" marR="945235" algn="ctr">
                <a:lnSpc>
                  <a:spcPct val="95825"/>
                </a:lnSpc>
                <a:spcBef>
                  <a:spcPts val="90"/>
                </a:spcBef>
              </a:pPr>
              <a:r>
                <a:rPr spc="0" dirty="0" smtClean="0">
                  <a:latin typeface="Arial"/>
                  <a:cs typeface="Arial"/>
                </a:rPr>
                <a:t>10.983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28" name="object 30"/>
            <p:cNvSpPr txBox="1"/>
            <p:nvPr/>
          </p:nvSpPr>
          <p:spPr>
            <a:xfrm>
              <a:off x="7162800" y="2776330"/>
              <a:ext cx="1981200" cy="3716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609600">
                <a:lnSpc>
                  <a:spcPct val="95825"/>
                </a:lnSpc>
                <a:spcBef>
                  <a:spcPts val="90"/>
                </a:spcBef>
              </a:pPr>
              <a:r>
                <a:rPr spc="0" dirty="0" smtClean="0">
                  <a:latin typeface="Arial"/>
                  <a:cs typeface="Arial"/>
                </a:rPr>
                <a:t>0.929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0" y="3147932"/>
              <a:ext cx="820077" cy="3716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68579">
                <a:lnSpc>
                  <a:spcPct val="95825"/>
                </a:lnSpc>
                <a:spcBef>
                  <a:spcPts val="90"/>
                </a:spcBef>
              </a:pPr>
              <a:r>
                <a:rPr spc="0" dirty="0" smtClean="0">
                  <a:latin typeface="Arial"/>
                  <a:cs typeface="Arial"/>
                </a:rPr>
                <a:t>2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30" name="object 28"/>
            <p:cNvSpPr txBox="1"/>
            <p:nvPr/>
          </p:nvSpPr>
          <p:spPr>
            <a:xfrm>
              <a:off x="820077" y="3147932"/>
              <a:ext cx="3447122" cy="3716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91351" marR="1391787" algn="ctr">
                <a:lnSpc>
                  <a:spcPct val="95825"/>
                </a:lnSpc>
                <a:spcBef>
                  <a:spcPts val="90"/>
                </a:spcBef>
              </a:pPr>
              <a:r>
                <a:rPr spc="0" dirty="0" smtClean="0">
                  <a:latin typeface="Arial"/>
                  <a:cs typeface="Arial"/>
                </a:rPr>
                <a:t>1</a:t>
              </a:r>
              <a:r>
                <a:rPr spc="-4" dirty="0" smtClean="0">
                  <a:latin typeface="Arial"/>
                  <a:cs typeface="Arial"/>
                </a:rPr>
                <a:t>2</a:t>
              </a:r>
              <a:r>
                <a:rPr spc="0" dirty="0" smtClean="0">
                  <a:latin typeface="Arial"/>
                  <a:cs typeface="Arial"/>
                </a:rPr>
                <a:t>.4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31" name="object 27"/>
            <p:cNvSpPr txBox="1"/>
            <p:nvPr/>
          </p:nvSpPr>
          <p:spPr>
            <a:xfrm>
              <a:off x="4267200" y="3147932"/>
              <a:ext cx="2895600" cy="3716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57811" marR="956800" algn="ctr">
                <a:lnSpc>
                  <a:spcPct val="95825"/>
                </a:lnSpc>
                <a:spcBef>
                  <a:spcPts val="90"/>
                </a:spcBef>
              </a:pPr>
              <a:r>
                <a:rPr spc="-184" dirty="0" smtClean="0">
                  <a:latin typeface="Arial"/>
                  <a:cs typeface="Arial"/>
                </a:rPr>
                <a:t>1</a:t>
              </a:r>
              <a:r>
                <a:rPr spc="0" dirty="0" smtClean="0">
                  <a:latin typeface="Arial"/>
                  <a:cs typeface="Arial"/>
                </a:rPr>
                <a:t>1.927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32" name="object 26"/>
            <p:cNvSpPr txBox="1"/>
            <p:nvPr/>
          </p:nvSpPr>
          <p:spPr>
            <a:xfrm>
              <a:off x="7162800" y="3147932"/>
              <a:ext cx="1981200" cy="3716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609600">
                <a:lnSpc>
                  <a:spcPct val="95825"/>
                </a:lnSpc>
                <a:spcBef>
                  <a:spcPts val="90"/>
                </a:spcBef>
              </a:pPr>
              <a:r>
                <a:rPr spc="0" dirty="0" smtClean="0">
                  <a:latin typeface="Arial"/>
                  <a:cs typeface="Arial"/>
                </a:rPr>
                <a:t>1.040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33" name="object 25"/>
            <p:cNvSpPr txBox="1"/>
            <p:nvPr/>
          </p:nvSpPr>
          <p:spPr>
            <a:xfrm>
              <a:off x="0" y="3519534"/>
              <a:ext cx="820077" cy="3716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68579">
                <a:lnSpc>
                  <a:spcPct val="95825"/>
                </a:lnSpc>
                <a:spcBef>
                  <a:spcPts val="95"/>
                </a:spcBef>
              </a:pPr>
              <a:r>
                <a:rPr spc="0" dirty="0" smtClean="0">
                  <a:latin typeface="Arial"/>
                  <a:cs typeface="Arial"/>
                </a:rPr>
                <a:t>3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34" name="object 24"/>
            <p:cNvSpPr txBox="1"/>
            <p:nvPr/>
          </p:nvSpPr>
          <p:spPr>
            <a:xfrm>
              <a:off x="820077" y="3519534"/>
              <a:ext cx="3447122" cy="3716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91373" marR="1391488" algn="ctr">
                <a:lnSpc>
                  <a:spcPct val="95825"/>
                </a:lnSpc>
                <a:spcBef>
                  <a:spcPts val="95"/>
                </a:spcBef>
              </a:pPr>
              <a:r>
                <a:rPr spc="0" dirty="0" smtClean="0">
                  <a:latin typeface="Arial"/>
                  <a:cs typeface="Arial"/>
                </a:rPr>
                <a:t>14.8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35" name="object 23"/>
            <p:cNvSpPr txBox="1"/>
            <p:nvPr/>
          </p:nvSpPr>
          <p:spPr>
            <a:xfrm>
              <a:off x="4267200" y="3519534"/>
              <a:ext cx="2895600" cy="3716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47165" marR="945235" algn="ctr">
                <a:lnSpc>
                  <a:spcPct val="95825"/>
                </a:lnSpc>
                <a:spcBef>
                  <a:spcPts val="95"/>
                </a:spcBef>
              </a:pPr>
              <a:r>
                <a:rPr spc="0" dirty="0" smtClean="0">
                  <a:latin typeface="Arial"/>
                  <a:cs typeface="Arial"/>
                </a:rPr>
                <a:t>12.871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36" name="object 22"/>
            <p:cNvSpPr txBox="1"/>
            <p:nvPr/>
          </p:nvSpPr>
          <p:spPr>
            <a:xfrm>
              <a:off x="7162800" y="3519534"/>
              <a:ext cx="1981200" cy="3716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609600">
                <a:lnSpc>
                  <a:spcPct val="95825"/>
                </a:lnSpc>
                <a:spcBef>
                  <a:spcPts val="95"/>
                </a:spcBef>
              </a:pPr>
              <a:r>
                <a:rPr spc="0" dirty="0" smtClean="0">
                  <a:latin typeface="Arial"/>
                  <a:cs typeface="Arial"/>
                </a:rPr>
                <a:t>1.150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37" name="object 21"/>
            <p:cNvSpPr txBox="1"/>
            <p:nvPr/>
          </p:nvSpPr>
          <p:spPr>
            <a:xfrm>
              <a:off x="0" y="3891135"/>
              <a:ext cx="820077" cy="37147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68579">
                <a:lnSpc>
                  <a:spcPct val="95825"/>
                </a:lnSpc>
                <a:spcBef>
                  <a:spcPts val="95"/>
                </a:spcBef>
              </a:pPr>
              <a:r>
                <a:rPr spc="0" dirty="0" smtClean="0">
                  <a:latin typeface="Arial"/>
                  <a:cs typeface="Arial"/>
                </a:rPr>
                <a:t>4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38" name="object 20"/>
            <p:cNvSpPr txBox="1"/>
            <p:nvPr/>
          </p:nvSpPr>
          <p:spPr>
            <a:xfrm>
              <a:off x="820077" y="3891135"/>
              <a:ext cx="3447122" cy="37147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91373" marR="1391488" algn="ctr">
                <a:lnSpc>
                  <a:spcPct val="95825"/>
                </a:lnSpc>
                <a:spcBef>
                  <a:spcPts val="95"/>
                </a:spcBef>
              </a:pPr>
              <a:r>
                <a:rPr spc="0" dirty="0" smtClean="0">
                  <a:latin typeface="Arial"/>
                  <a:cs typeface="Arial"/>
                </a:rPr>
                <a:t>15.0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39" name="object 19"/>
            <p:cNvSpPr txBox="1"/>
            <p:nvPr/>
          </p:nvSpPr>
          <p:spPr>
            <a:xfrm>
              <a:off x="4267200" y="3891135"/>
              <a:ext cx="2895600" cy="37147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47165" marR="945235" algn="ctr">
                <a:lnSpc>
                  <a:spcPct val="95825"/>
                </a:lnSpc>
                <a:spcBef>
                  <a:spcPts val="95"/>
                </a:spcBef>
              </a:pPr>
              <a:r>
                <a:rPr spc="0" dirty="0" smtClean="0">
                  <a:latin typeface="Arial"/>
                  <a:cs typeface="Arial"/>
                </a:rPr>
                <a:t>13.815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40" name="object 18"/>
            <p:cNvSpPr txBox="1"/>
            <p:nvPr/>
          </p:nvSpPr>
          <p:spPr>
            <a:xfrm>
              <a:off x="7162800" y="3891135"/>
              <a:ext cx="1981200" cy="37147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609600">
                <a:lnSpc>
                  <a:spcPct val="95825"/>
                </a:lnSpc>
                <a:spcBef>
                  <a:spcPts val="95"/>
                </a:spcBef>
              </a:pPr>
              <a:r>
                <a:rPr spc="0" dirty="0" smtClean="0">
                  <a:latin typeface="Arial"/>
                  <a:cs typeface="Arial"/>
                </a:rPr>
                <a:t>1.086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41" name="object 17"/>
            <p:cNvSpPr txBox="1"/>
            <p:nvPr/>
          </p:nvSpPr>
          <p:spPr>
            <a:xfrm>
              <a:off x="0" y="4262610"/>
              <a:ext cx="820077" cy="3716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68579">
                <a:lnSpc>
                  <a:spcPct val="95825"/>
                </a:lnSpc>
                <a:spcBef>
                  <a:spcPts val="95"/>
                </a:spcBef>
              </a:pPr>
              <a:r>
                <a:rPr spc="0" dirty="0" smtClean="0">
                  <a:latin typeface="Arial"/>
                  <a:cs typeface="Arial"/>
                </a:rPr>
                <a:t>5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42" name="object 16"/>
            <p:cNvSpPr txBox="1"/>
            <p:nvPr/>
          </p:nvSpPr>
          <p:spPr>
            <a:xfrm>
              <a:off x="820077" y="4262610"/>
              <a:ext cx="3447122" cy="3716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403543" marR="1401868" algn="ctr">
                <a:lnSpc>
                  <a:spcPct val="95825"/>
                </a:lnSpc>
                <a:spcBef>
                  <a:spcPts val="95"/>
                </a:spcBef>
              </a:pPr>
              <a:r>
                <a:rPr spc="-184" dirty="0" smtClean="0">
                  <a:latin typeface="Arial"/>
                  <a:cs typeface="Arial"/>
                </a:rPr>
                <a:t>1</a:t>
              </a:r>
              <a:r>
                <a:rPr spc="0" dirty="0" smtClean="0">
                  <a:latin typeface="Arial"/>
                  <a:cs typeface="Arial"/>
                </a:rPr>
                <a:t>1.2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43" name="object 15"/>
            <p:cNvSpPr txBox="1"/>
            <p:nvPr/>
          </p:nvSpPr>
          <p:spPr>
            <a:xfrm>
              <a:off x="4267200" y="4262610"/>
              <a:ext cx="2895600" cy="3716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47143" marR="945195" algn="ctr">
                <a:lnSpc>
                  <a:spcPct val="95825"/>
                </a:lnSpc>
                <a:spcBef>
                  <a:spcPts val="95"/>
                </a:spcBef>
              </a:pPr>
              <a:r>
                <a:rPr spc="0" dirty="0" smtClean="0">
                  <a:latin typeface="Arial"/>
                  <a:cs typeface="Arial"/>
                </a:rPr>
                <a:t>1</a:t>
              </a:r>
              <a:r>
                <a:rPr spc="-4" dirty="0" smtClean="0">
                  <a:latin typeface="Arial"/>
                  <a:cs typeface="Arial"/>
                </a:rPr>
                <a:t>4</a:t>
              </a:r>
              <a:r>
                <a:rPr spc="0" dirty="0" smtClean="0">
                  <a:latin typeface="Arial"/>
                  <a:cs typeface="Arial"/>
                </a:rPr>
                <a:t>.759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44" name="object 14"/>
            <p:cNvSpPr txBox="1"/>
            <p:nvPr/>
          </p:nvSpPr>
          <p:spPr>
            <a:xfrm>
              <a:off x="7162800" y="4262610"/>
              <a:ext cx="1981200" cy="3716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609600">
                <a:lnSpc>
                  <a:spcPct val="95825"/>
                </a:lnSpc>
                <a:spcBef>
                  <a:spcPts val="95"/>
                </a:spcBef>
              </a:pPr>
              <a:r>
                <a:rPr spc="0" dirty="0" smtClean="0">
                  <a:latin typeface="Arial"/>
                  <a:cs typeface="Arial"/>
                </a:rPr>
                <a:t>0.759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45" name="object 13"/>
            <p:cNvSpPr txBox="1"/>
            <p:nvPr/>
          </p:nvSpPr>
          <p:spPr>
            <a:xfrm>
              <a:off x="0" y="4634213"/>
              <a:ext cx="820077" cy="3716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68579">
                <a:lnSpc>
                  <a:spcPct val="95825"/>
                </a:lnSpc>
                <a:spcBef>
                  <a:spcPts val="95"/>
                </a:spcBef>
              </a:pPr>
              <a:r>
                <a:rPr spc="0" dirty="0" smtClean="0">
                  <a:latin typeface="Arial"/>
                  <a:cs typeface="Arial"/>
                </a:rPr>
                <a:t>6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46" name="object 12"/>
            <p:cNvSpPr txBox="1"/>
            <p:nvPr/>
          </p:nvSpPr>
          <p:spPr>
            <a:xfrm>
              <a:off x="820077" y="4634213"/>
              <a:ext cx="3447122" cy="3716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91373" marR="1391488" algn="ctr">
                <a:lnSpc>
                  <a:spcPct val="95825"/>
                </a:lnSpc>
                <a:spcBef>
                  <a:spcPts val="95"/>
                </a:spcBef>
              </a:pPr>
              <a:r>
                <a:rPr spc="0" dirty="0" smtClean="0">
                  <a:latin typeface="Arial"/>
                  <a:cs typeface="Arial"/>
                </a:rPr>
                <a:t>14.3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47" name="object 11"/>
            <p:cNvSpPr txBox="1"/>
            <p:nvPr/>
          </p:nvSpPr>
          <p:spPr>
            <a:xfrm>
              <a:off x="4267200" y="4634213"/>
              <a:ext cx="2895600" cy="3716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47165" marR="945235" algn="ctr">
                <a:lnSpc>
                  <a:spcPct val="95825"/>
                </a:lnSpc>
                <a:spcBef>
                  <a:spcPts val="95"/>
                </a:spcBef>
              </a:pPr>
              <a:r>
                <a:rPr spc="0" dirty="0" smtClean="0">
                  <a:latin typeface="Arial"/>
                  <a:cs typeface="Arial"/>
                </a:rPr>
                <a:t>15.703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48" name="object 10"/>
            <p:cNvSpPr txBox="1"/>
            <p:nvPr/>
          </p:nvSpPr>
          <p:spPr>
            <a:xfrm>
              <a:off x="7162800" y="4634213"/>
              <a:ext cx="1981200" cy="3716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621792">
                <a:lnSpc>
                  <a:spcPct val="95825"/>
                </a:lnSpc>
                <a:spcBef>
                  <a:spcPts val="95"/>
                </a:spcBef>
              </a:pPr>
              <a:r>
                <a:rPr spc="0" dirty="0" smtClean="0">
                  <a:latin typeface="Arial"/>
                  <a:cs typeface="Arial"/>
                </a:rPr>
                <a:t>0.9</a:t>
              </a:r>
              <a:r>
                <a:rPr spc="-175" dirty="0" smtClean="0">
                  <a:latin typeface="Arial"/>
                  <a:cs typeface="Arial"/>
                </a:rPr>
                <a:t>1</a:t>
              </a:r>
              <a:r>
                <a:rPr spc="0" dirty="0" smtClean="0">
                  <a:latin typeface="Arial"/>
                  <a:cs typeface="Arial"/>
                </a:rPr>
                <a:t>1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49" name="object 9"/>
            <p:cNvSpPr txBox="1"/>
            <p:nvPr/>
          </p:nvSpPr>
          <p:spPr>
            <a:xfrm>
              <a:off x="0" y="5005815"/>
              <a:ext cx="820077" cy="3716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68579">
                <a:lnSpc>
                  <a:spcPct val="95825"/>
                </a:lnSpc>
                <a:spcBef>
                  <a:spcPts val="95"/>
                </a:spcBef>
              </a:pPr>
              <a:r>
                <a:rPr spc="0" dirty="0" smtClean="0">
                  <a:latin typeface="Arial"/>
                  <a:cs typeface="Arial"/>
                </a:rPr>
                <a:t>7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50" name="object 8"/>
            <p:cNvSpPr txBox="1"/>
            <p:nvPr/>
          </p:nvSpPr>
          <p:spPr>
            <a:xfrm>
              <a:off x="820077" y="5005815"/>
              <a:ext cx="3447122" cy="3716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91373" marR="1391488" algn="ctr">
                <a:lnSpc>
                  <a:spcPct val="95825"/>
                </a:lnSpc>
                <a:spcBef>
                  <a:spcPts val="95"/>
                </a:spcBef>
              </a:pPr>
              <a:r>
                <a:rPr spc="0" dirty="0" smtClean="0">
                  <a:latin typeface="Arial"/>
                  <a:cs typeface="Arial"/>
                </a:rPr>
                <a:t>18.4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51" name="object 7"/>
            <p:cNvSpPr txBox="1"/>
            <p:nvPr/>
          </p:nvSpPr>
          <p:spPr>
            <a:xfrm>
              <a:off x="4267200" y="5005815"/>
              <a:ext cx="2895600" cy="3716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47165" marR="945235" algn="ctr">
                <a:lnSpc>
                  <a:spcPct val="95825"/>
                </a:lnSpc>
                <a:spcBef>
                  <a:spcPts val="95"/>
                </a:spcBef>
              </a:pPr>
              <a:r>
                <a:rPr spc="0" dirty="0" smtClean="0">
                  <a:latin typeface="Arial"/>
                  <a:cs typeface="Arial"/>
                </a:rPr>
                <a:t>16.647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52" name="object 6"/>
            <p:cNvSpPr txBox="1"/>
            <p:nvPr/>
          </p:nvSpPr>
          <p:spPr>
            <a:xfrm>
              <a:off x="7162800" y="5005815"/>
              <a:ext cx="1981200" cy="3716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609600">
                <a:lnSpc>
                  <a:spcPct val="95825"/>
                </a:lnSpc>
                <a:spcBef>
                  <a:spcPts val="95"/>
                </a:spcBef>
              </a:pPr>
              <a:r>
                <a:rPr spc="0" dirty="0" smtClean="0">
                  <a:latin typeface="Arial"/>
                  <a:cs typeface="Arial"/>
                </a:rPr>
                <a:t>1.105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53" name="object 5"/>
            <p:cNvSpPr txBox="1"/>
            <p:nvPr/>
          </p:nvSpPr>
          <p:spPr>
            <a:xfrm>
              <a:off x="0" y="5377417"/>
              <a:ext cx="820077" cy="3716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68579">
                <a:lnSpc>
                  <a:spcPct val="95825"/>
                </a:lnSpc>
                <a:spcBef>
                  <a:spcPts val="95"/>
                </a:spcBef>
              </a:pPr>
              <a:r>
                <a:rPr spc="0" dirty="0" smtClean="0">
                  <a:latin typeface="Arial"/>
                  <a:cs typeface="Arial"/>
                </a:rPr>
                <a:t>8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54" name="object 4"/>
            <p:cNvSpPr txBox="1"/>
            <p:nvPr/>
          </p:nvSpPr>
          <p:spPr>
            <a:xfrm>
              <a:off x="820077" y="5377417"/>
              <a:ext cx="3447122" cy="3716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91373" marR="1391488" algn="ctr">
                <a:lnSpc>
                  <a:spcPct val="95825"/>
                </a:lnSpc>
                <a:spcBef>
                  <a:spcPts val="95"/>
                </a:spcBef>
              </a:pPr>
              <a:r>
                <a:rPr spc="0" dirty="0" smtClean="0">
                  <a:latin typeface="Arial"/>
                  <a:cs typeface="Arial"/>
                </a:rPr>
                <a:t>18.0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55" name="object 3"/>
            <p:cNvSpPr txBox="1"/>
            <p:nvPr/>
          </p:nvSpPr>
          <p:spPr>
            <a:xfrm>
              <a:off x="4267200" y="5377417"/>
              <a:ext cx="2895600" cy="3716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47165" marR="945235" algn="ctr">
                <a:lnSpc>
                  <a:spcPct val="95825"/>
                </a:lnSpc>
                <a:spcBef>
                  <a:spcPts val="95"/>
                </a:spcBef>
              </a:pPr>
              <a:r>
                <a:rPr spc="0" dirty="0" smtClean="0">
                  <a:latin typeface="Arial"/>
                  <a:cs typeface="Arial"/>
                </a:rPr>
                <a:t>17.591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56" name="object 2"/>
            <p:cNvSpPr txBox="1"/>
            <p:nvPr/>
          </p:nvSpPr>
          <p:spPr>
            <a:xfrm>
              <a:off x="7162800" y="5377417"/>
              <a:ext cx="1981200" cy="3716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609600">
                <a:lnSpc>
                  <a:spcPct val="95825"/>
                </a:lnSpc>
                <a:spcBef>
                  <a:spcPts val="95"/>
                </a:spcBef>
              </a:pPr>
              <a:r>
                <a:rPr spc="0" dirty="0" smtClean="0">
                  <a:latin typeface="Arial"/>
                  <a:cs typeface="Arial"/>
                </a:rPr>
                <a:t>1.023</a:t>
              </a:r>
              <a:endParaRPr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6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Quarterly Seasonality</a:t>
            </a:r>
            <a:endParaRPr lang="en-US" dirty="0"/>
          </a:p>
        </p:txBody>
      </p:sp>
      <p:sp>
        <p:nvSpPr>
          <p:cNvPr id="38" name="object 55"/>
          <p:cNvSpPr txBox="1"/>
          <p:nvPr/>
        </p:nvSpPr>
        <p:spPr>
          <a:xfrm>
            <a:off x="333923" y="742414"/>
            <a:ext cx="2139950" cy="324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grpSp>
        <p:nvGrpSpPr>
          <p:cNvPr id="94" name="Group 93"/>
          <p:cNvGrpSpPr/>
          <p:nvPr/>
        </p:nvGrpSpPr>
        <p:grpSpPr>
          <a:xfrm>
            <a:off x="3593958" y="888591"/>
            <a:ext cx="5550042" cy="3045334"/>
            <a:chOff x="3593958" y="888591"/>
            <a:chExt cx="5633016" cy="3045334"/>
          </a:xfrm>
        </p:grpSpPr>
        <p:sp>
          <p:nvSpPr>
            <p:cNvPr id="8" name="object 93"/>
            <p:cNvSpPr/>
            <p:nvPr/>
          </p:nvSpPr>
          <p:spPr>
            <a:xfrm>
              <a:off x="5445804" y="888591"/>
              <a:ext cx="0" cy="3045334"/>
            </a:xfrm>
            <a:custGeom>
              <a:avLst/>
              <a:gdLst/>
              <a:ahLst/>
              <a:cxnLst/>
              <a:rect l="l" t="t" r="r" b="b"/>
              <a:pathLst>
                <a:path h="3314446">
                  <a:moveTo>
                    <a:pt x="0" y="0"/>
                  </a:moveTo>
                  <a:lnTo>
                    <a:pt x="0" y="331444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400"/>
            </a:p>
          </p:txBody>
        </p:sp>
        <p:sp>
          <p:nvSpPr>
            <p:cNvPr id="9" name="object 94"/>
            <p:cNvSpPr/>
            <p:nvPr/>
          </p:nvSpPr>
          <p:spPr>
            <a:xfrm>
              <a:off x="3593958" y="1678572"/>
              <a:ext cx="5550042" cy="0"/>
            </a:xfrm>
            <a:custGeom>
              <a:avLst/>
              <a:gdLst/>
              <a:ahLst/>
              <a:cxnLst/>
              <a:rect l="l" t="t" r="r" b="b"/>
              <a:pathLst>
                <a:path w="6413500">
                  <a:moveTo>
                    <a:pt x="0" y="0"/>
                  </a:moveTo>
                  <a:lnTo>
                    <a:pt x="64135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400"/>
            </a:p>
          </p:txBody>
        </p:sp>
        <p:sp>
          <p:nvSpPr>
            <p:cNvPr id="10" name="object 95"/>
            <p:cNvSpPr/>
            <p:nvPr/>
          </p:nvSpPr>
          <p:spPr>
            <a:xfrm>
              <a:off x="3593958" y="2314757"/>
              <a:ext cx="5550042" cy="0"/>
            </a:xfrm>
            <a:custGeom>
              <a:avLst/>
              <a:gdLst/>
              <a:ahLst/>
              <a:cxnLst/>
              <a:rect l="l" t="t" r="r" b="b"/>
              <a:pathLst>
                <a:path w="6413500">
                  <a:moveTo>
                    <a:pt x="0" y="0"/>
                  </a:moveTo>
                  <a:lnTo>
                    <a:pt x="64135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400"/>
            </a:p>
          </p:txBody>
        </p:sp>
        <p:sp>
          <p:nvSpPr>
            <p:cNvPr id="11" name="object 96"/>
            <p:cNvSpPr/>
            <p:nvPr/>
          </p:nvSpPr>
          <p:spPr>
            <a:xfrm>
              <a:off x="3593958" y="2852574"/>
              <a:ext cx="5550042" cy="0"/>
            </a:xfrm>
            <a:custGeom>
              <a:avLst/>
              <a:gdLst/>
              <a:ahLst/>
              <a:cxnLst/>
              <a:rect l="l" t="t" r="r" b="b"/>
              <a:pathLst>
                <a:path w="6413500">
                  <a:moveTo>
                    <a:pt x="0" y="0"/>
                  </a:moveTo>
                  <a:lnTo>
                    <a:pt x="64135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400"/>
            </a:p>
          </p:txBody>
        </p:sp>
        <p:sp>
          <p:nvSpPr>
            <p:cNvPr id="12" name="object 97"/>
            <p:cNvSpPr/>
            <p:nvPr/>
          </p:nvSpPr>
          <p:spPr>
            <a:xfrm>
              <a:off x="3593958" y="3390390"/>
              <a:ext cx="5550042" cy="0"/>
            </a:xfrm>
            <a:custGeom>
              <a:avLst/>
              <a:gdLst/>
              <a:ahLst/>
              <a:cxnLst/>
              <a:rect l="l" t="t" r="r" b="b"/>
              <a:pathLst>
                <a:path w="6413500">
                  <a:moveTo>
                    <a:pt x="0" y="0"/>
                  </a:moveTo>
                  <a:lnTo>
                    <a:pt x="64135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400"/>
            </a:p>
          </p:txBody>
        </p:sp>
        <p:sp>
          <p:nvSpPr>
            <p:cNvPr id="13" name="object 98"/>
            <p:cNvSpPr/>
            <p:nvPr/>
          </p:nvSpPr>
          <p:spPr>
            <a:xfrm>
              <a:off x="3599453" y="888591"/>
              <a:ext cx="0" cy="3045334"/>
            </a:xfrm>
            <a:custGeom>
              <a:avLst/>
              <a:gdLst/>
              <a:ahLst/>
              <a:cxnLst/>
              <a:rect l="l" t="t" r="r" b="b"/>
              <a:pathLst>
                <a:path h="3314446">
                  <a:moveTo>
                    <a:pt x="0" y="0"/>
                  </a:moveTo>
                  <a:lnTo>
                    <a:pt x="0" y="331444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400"/>
            </a:p>
          </p:txBody>
        </p:sp>
        <p:sp>
          <p:nvSpPr>
            <p:cNvPr id="14" name="object 99"/>
            <p:cNvSpPr/>
            <p:nvPr/>
          </p:nvSpPr>
          <p:spPr>
            <a:xfrm>
              <a:off x="9138505" y="888591"/>
              <a:ext cx="0" cy="3045334"/>
            </a:xfrm>
            <a:custGeom>
              <a:avLst/>
              <a:gdLst/>
              <a:ahLst/>
              <a:cxnLst/>
              <a:rect l="l" t="t" r="r" b="b"/>
              <a:pathLst>
                <a:path h="3314446">
                  <a:moveTo>
                    <a:pt x="0" y="0"/>
                  </a:moveTo>
                  <a:lnTo>
                    <a:pt x="0" y="331444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400"/>
            </a:p>
          </p:txBody>
        </p:sp>
        <p:sp>
          <p:nvSpPr>
            <p:cNvPr id="15" name="object 100"/>
            <p:cNvSpPr/>
            <p:nvPr/>
          </p:nvSpPr>
          <p:spPr>
            <a:xfrm>
              <a:off x="3593958" y="894425"/>
              <a:ext cx="5550042" cy="0"/>
            </a:xfrm>
            <a:custGeom>
              <a:avLst/>
              <a:gdLst/>
              <a:ahLst/>
              <a:cxnLst/>
              <a:rect l="l" t="t" r="r" b="b"/>
              <a:pathLst>
                <a:path w="6413500">
                  <a:moveTo>
                    <a:pt x="0" y="0"/>
                  </a:moveTo>
                  <a:lnTo>
                    <a:pt x="64135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400"/>
            </a:p>
          </p:txBody>
        </p:sp>
        <p:sp>
          <p:nvSpPr>
            <p:cNvPr id="16" name="object 101"/>
            <p:cNvSpPr/>
            <p:nvPr/>
          </p:nvSpPr>
          <p:spPr>
            <a:xfrm>
              <a:off x="3593958" y="3928091"/>
              <a:ext cx="5550042" cy="0"/>
            </a:xfrm>
            <a:custGeom>
              <a:avLst/>
              <a:gdLst/>
              <a:ahLst/>
              <a:cxnLst/>
              <a:rect l="l" t="t" r="r" b="b"/>
              <a:pathLst>
                <a:path w="6413500">
                  <a:moveTo>
                    <a:pt x="0" y="0"/>
                  </a:moveTo>
                  <a:lnTo>
                    <a:pt x="64135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400"/>
            </a:p>
          </p:txBody>
        </p:sp>
        <p:sp>
          <p:nvSpPr>
            <p:cNvPr id="35" name="object 69"/>
            <p:cNvSpPr/>
            <p:nvPr/>
          </p:nvSpPr>
          <p:spPr>
            <a:xfrm>
              <a:off x="6726286" y="1703865"/>
              <a:ext cx="114298" cy="538049"/>
            </a:xfrm>
            <a:custGeom>
              <a:avLst/>
              <a:gdLst/>
              <a:ahLst/>
              <a:cxnLst/>
              <a:rect l="l" t="t" r="r" b="b"/>
              <a:pathLst>
                <a:path w="132080" h="585596">
                  <a:moveTo>
                    <a:pt x="34162" y="108203"/>
                  </a:moveTo>
                  <a:lnTo>
                    <a:pt x="26452" y="127420"/>
                  </a:lnTo>
                  <a:lnTo>
                    <a:pt x="18920" y="150105"/>
                  </a:lnTo>
                  <a:lnTo>
                    <a:pt x="12652" y="173781"/>
                  </a:lnTo>
                  <a:lnTo>
                    <a:pt x="7646" y="198450"/>
                  </a:lnTo>
                  <a:lnTo>
                    <a:pt x="3897" y="224112"/>
                  </a:lnTo>
                  <a:lnTo>
                    <a:pt x="1401" y="250766"/>
                  </a:lnTo>
                  <a:lnTo>
                    <a:pt x="155" y="278412"/>
                  </a:lnTo>
                  <a:lnTo>
                    <a:pt x="0" y="292607"/>
                  </a:lnTo>
                  <a:lnTo>
                    <a:pt x="93" y="303593"/>
                  </a:lnTo>
                  <a:lnTo>
                    <a:pt x="1199" y="331216"/>
                  </a:lnTo>
                  <a:lnTo>
                    <a:pt x="3552" y="357892"/>
                  </a:lnTo>
                  <a:lnTo>
                    <a:pt x="7156" y="383623"/>
                  </a:lnTo>
                  <a:lnTo>
                    <a:pt x="12015" y="408411"/>
                  </a:lnTo>
                  <a:lnTo>
                    <a:pt x="18134" y="432259"/>
                  </a:lnTo>
                  <a:lnTo>
                    <a:pt x="25515" y="455167"/>
                  </a:lnTo>
                  <a:lnTo>
                    <a:pt x="34162" y="477138"/>
                  </a:lnTo>
                  <a:lnTo>
                    <a:pt x="41834" y="493688"/>
                  </a:lnTo>
                  <a:lnTo>
                    <a:pt x="55732" y="518497"/>
                  </a:lnTo>
                  <a:lnTo>
                    <a:pt x="71134" y="540097"/>
                  </a:lnTo>
                  <a:lnTo>
                    <a:pt x="88040" y="558483"/>
                  </a:lnTo>
                  <a:lnTo>
                    <a:pt x="106450" y="573651"/>
                  </a:lnTo>
                  <a:lnTo>
                    <a:pt x="126364" y="585596"/>
                  </a:lnTo>
                  <a:lnTo>
                    <a:pt x="132080" y="571753"/>
                  </a:lnTo>
                  <a:lnTo>
                    <a:pt x="123139" y="565444"/>
                  </a:lnTo>
                  <a:lnTo>
                    <a:pt x="114392" y="558122"/>
                  </a:lnTo>
                  <a:lnTo>
                    <a:pt x="98133" y="540858"/>
                  </a:lnTo>
                  <a:lnTo>
                    <a:pt x="83516" y="520104"/>
                  </a:lnTo>
                  <a:lnTo>
                    <a:pt x="70534" y="495858"/>
                  </a:lnTo>
                  <a:lnTo>
                    <a:pt x="59182" y="468121"/>
                  </a:lnTo>
                  <a:lnTo>
                    <a:pt x="52411" y="447080"/>
                  </a:lnTo>
                  <a:lnTo>
                    <a:pt x="46495" y="424280"/>
                  </a:lnTo>
                  <a:lnTo>
                    <a:pt x="41650" y="400324"/>
                  </a:lnTo>
                  <a:lnTo>
                    <a:pt x="37878" y="375215"/>
                  </a:lnTo>
                  <a:lnTo>
                    <a:pt x="35180" y="348954"/>
                  </a:lnTo>
                  <a:lnTo>
                    <a:pt x="33560" y="321545"/>
                  </a:lnTo>
                  <a:lnTo>
                    <a:pt x="33020" y="292988"/>
                  </a:lnTo>
                  <a:lnTo>
                    <a:pt x="33020" y="292451"/>
                  </a:lnTo>
                  <a:lnTo>
                    <a:pt x="33581" y="263615"/>
                  </a:lnTo>
                  <a:lnTo>
                    <a:pt x="35222" y="236019"/>
                  </a:lnTo>
                  <a:lnTo>
                    <a:pt x="37942" y="209665"/>
                  </a:lnTo>
                  <a:lnTo>
                    <a:pt x="41738" y="184555"/>
                  </a:lnTo>
                  <a:lnTo>
                    <a:pt x="46609" y="160691"/>
                  </a:lnTo>
                  <a:lnTo>
                    <a:pt x="52551" y="138076"/>
                  </a:lnTo>
                  <a:lnTo>
                    <a:pt x="59562" y="116712"/>
                  </a:lnTo>
                  <a:lnTo>
                    <a:pt x="70446" y="90243"/>
                  </a:lnTo>
                  <a:lnTo>
                    <a:pt x="83436" y="65929"/>
                  </a:lnTo>
                  <a:lnTo>
                    <a:pt x="98047" y="45091"/>
                  </a:lnTo>
                  <a:lnTo>
                    <a:pt x="114266" y="27729"/>
                  </a:lnTo>
                  <a:lnTo>
                    <a:pt x="132080" y="13842"/>
                  </a:lnTo>
                  <a:lnTo>
                    <a:pt x="126364" y="0"/>
                  </a:lnTo>
                  <a:lnTo>
                    <a:pt x="114282" y="6820"/>
                  </a:lnTo>
                  <a:lnTo>
                    <a:pt x="104573" y="13400"/>
                  </a:lnTo>
                  <a:lnTo>
                    <a:pt x="95242" y="20772"/>
                  </a:lnTo>
                  <a:lnTo>
                    <a:pt x="86287" y="28933"/>
                  </a:lnTo>
                  <a:lnTo>
                    <a:pt x="77710" y="37886"/>
                  </a:lnTo>
                  <a:lnTo>
                    <a:pt x="69509" y="47629"/>
                  </a:lnTo>
                  <a:lnTo>
                    <a:pt x="61686" y="58163"/>
                  </a:lnTo>
                  <a:lnTo>
                    <a:pt x="54239" y="69487"/>
                  </a:lnTo>
                  <a:lnTo>
                    <a:pt x="47170" y="81602"/>
                  </a:lnTo>
                  <a:lnTo>
                    <a:pt x="40478" y="94507"/>
                  </a:lnTo>
                  <a:lnTo>
                    <a:pt x="34162" y="1082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400"/>
            </a:p>
          </p:txBody>
        </p:sp>
        <p:sp>
          <p:nvSpPr>
            <p:cNvPr id="36" name="object 68"/>
            <p:cNvSpPr/>
            <p:nvPr/>
          </p:nvSpPr>
          <p:spPr>
            <a:xfrm>
              <a:off x="8413043" y="1726692"/>
              <a:ext cx="114408" cy="538049"/>
            </a:xfrm>
            <a:custGeom>
              <a:avLst/>
              <a:gdLst/>
              <a:ahLst/>
              <a:cxnLst/>
              <a:rect l="l" t="t" r="r" b="b"/>
              <a:pathLst>
                <a:path w="132207" h="585596">
                  <a:moveTo>
                    <a:pt x="8351" y="19768"/>
                  </a:moveTo>
                  <a:lnTo>
                    <a:pt x="25430" y="35236"/>
                  </a:lnTo>
                  <a:lnTo>
                    <a:pt x="40919" y="54175"/>
                  </a:lnTo>
                  <a:lnTo>
                    <a:pt x="54811" y="76586"/>
                  </a:lnTo>
                  <a:lnTo>
                    <a:pt x="67101" y="102469"/>
                  </a:lnTo>
                  <a:lnTo>
                    <a:pt x="76404" y="127613"/>
                  </a:lnTo>
                  <a:lnTo>
                    <a:pt x="82850" y="149627"/>
                  </a:lnTo>
                  <a:lnTo>
                    <a:pt x="88216" y="172891"/>
                  </a:lnTo>
                  <a:lnTo>
                    <a:pt x="92504" y="197403"/>
                  </a:lnTo>
                  <a:lnTo>
                    <a:pt x="95717" y="223160"/>
                  </a:lnTo>
                  <a:lnTo>
                    <a:pt x="97857" y="250161"/>
                  </a:lnTo>
                  <a:lnTo>
                    <a:pt x="98926" y="278403"/>
                  </a:lnTo>
                  <a:lnTo>
                    <a:pt x="99060" y="292988"/>
                  </a:lnTo>
                  <a:lnTo>
                    <a:pt x="98939" y="306616"/>
                  </a:lnTo>
                  <a:lnTo>
                    <a:pt x="97887" y="334628"/>
                  </a:lnTo>
                  <a:lnTo>
                    <a:pt x="95754" y="361492"/>
                  </a:lnTo>
                  <a:lnTo>
                    <a:pt x="92539" y="387207"/>
                  </a:lnTo>
                  <a:lnTo>
                    <a:pt x="88243" y="411770"/>
                  </a:lnTo>
                  <a:lnTo>
                    <a:pt x="82865" y="435178"/>
                  </a:lnTo>
                  <a:lnTo>
                    <a:pt x="76406" y="457430"/>
                  </a:lnTo>
                  <a:lnTo>
                    <a:pt x="67459" y="482030"/>
                  </a:lnTo>
                  <a:lnTo>
                    <a:pt x="55312" y="508085"/>
                  </a:lnTo>
                  <a:lnTo>
                    <a:pt x="41539" y="530645"/>
                  </a:lnTo>
                  <a:lnTo>
                    <a:pt x="26142" y="549709"/>
                  </a:lnTo>
                  <a:lnTo>
                    <a:pt x="9120" y="565279"/>
                  </a:lnTo>
                  <a:lnTo>
                    <a:pt x="0" y="571753"/>
                  </a:lnTo>
                  <a:lnTo>
                    <a:pt x="5588" y="585596"/>
                  </a:lnTo>
                  <a:lnTo>
                    <a:pt x="27606" y="572181"/>
                  </a:lnTo>
                  <a:lnTo>
                    <a:pt x="45880" y="556678"/>
                  </a:lnTo>
                  <a:lnTo>
                    <a:pt x="62636" y="537962"/>
                  </a:lnTo>
                  <a:lnTo>
                    <a:pt x="77879" y="516036"/>
                  </a:lnTo>
                  <a:lnTo>
                    <a:pt x="91614" y="490905"/>
                  </a:lnTo>
                  <a:lnTo>
                    <a:pt x="101435" y="468696"/>
                  </a:lnTo>
                  <a:lnTo>
                    <a:pt x="109599" y="446363"/>
                  </a:lnTo>
                  <a:lnTo>
                    <a:pt x="116507" y="423092"/>
                  </a:lnTo>
                  <a:lnTo>
                    <a:pt x="122159" y="398882"/>
                  </a:lnTo>
                  <a:lnTo>
                    <a:pt x="126555" y="373730"/>
                  </a:lnTo>
                  <a:lnTo>
                    <a:pt x="129695" y="347635"/>
                  </a:lnTo>
                  <a:lnTo>
                    <a:pt x="131579" y="320595"/>
                  </a:lnTo>
                  <a:lnTo>
                    <a:pt x="132207" y="292607"/>
                  </a:lnTo>
                  <a:lnTo>
                    <a:pt x="132114" y="281672"/>
                  </a:lnTo>
                  <a:lnTo>
                    <a:pt x="131001" y="253914"/>
                  </a:lnTo>
                  <a:lnTo>
                    <a:pt x="128631" y="227149"/>
                  </a:lnTo>
                  <a:lnTo>
                    <a:pt x="125004" y="201375"/>
                  </a:lnTo>
                  <a:lnTo>
                    <a:pt x="120118" y="176594"/>
                  </a:lnTo>
                  <a:lnTo>
                    <a:pt x="113975" y="152805"/>
                  </a:lnTo>
                  <a:lnTo>
                    <a:pt x="106575" y="130008"/>
                  </a:lnTo>
                  <a:lnTo>
                    <a:pt x="97917" y="108203"/>
                  </a:lnTo>
                  <a:lnTo>
                    <a:pt x="83532" y="79130"/>
                  </a:lnTo>
                  <a:lnTo>
                    <a:pt x="68870" y="56017"/>
                  </a:lnTo>
                  <a:lnTo>
                    <a:pt x="52692" y="36064"/>
                  </a:lnTo>
                  <a:lnTo>
                    <a:pt x="34994" y="19269"/>
                  </a:lnTo>
                  <a:lnTo>
                    <a:pt x="15772" y="5633"/>
                  </a:lnTo>
                  <a:lnTo>
                    <a:pt x="5588" y="0"/>
                  </a:lnTo>
                  <a:lnTo>
                    <a:pt x="0" y="13842"/>
                  </a:lnTo>
                  <a:lnTo>
                    <a:pt x="8351" y="19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400"/>
            </a:p>
          </p:txBody>
        </p:sp>
        <p:sp>
          <p:nvSpPr>
            <p:cNvPr id="37" name="object 65"/>
            <p:cNvSpPr txBox="1"/>
            <p:nvPr/>
          </p:nvSpPr>
          <p:spPr>
            <a:xfrm>
              <a:off x="7380624" y="2056149"/>
              <a:ext cx="185422" cy="26138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240"/>
                </a:lnSpc>
                <a:spcBef>
                  <a:spcPts val="111"/>
                </a:spcBef>
              </a:pPr>
              <a:r>
                <a:rPr sz="1600" spc="0" dirty="0" smtClean="0">
                  <a:latin typeface="Cambria Math"/>
                  <a:cs typeface="Cambria Math"/>
                </a:rPr>
                <a:t>2</a:t>
              </a:r>
              <a:endParaRPr sz="1600">
                <a:latin typeface="Cambria Math"/>
                <a:cs typeface="Cambria Math"/>
              </a:endParaRPr>
            </a:p>
          </p:txBody>
        </p:sp>
        <p:sp>
          <p:nvSpPr>
            <p:cNvPr id="39" name="object 54"/>
            <p:cNvSpPr txBox="1"/>
            <p:nvPr/>
          </p:nvSpPr>
          <p:spPr>
            <a:xfrm>
              <a:off x="3599453" y="894425"/>
              <a:ext cx="1846351" cy="78414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55448">
                <a:lnSpc>
                  <a:spcPct val="95825"/>
                </a:lnSpc>
                <a:spcBef>
                  <a:spcPts val="110"/>
                </a:spcBef>
              </a:pPr>
              <a:r>
                <a:rPr sz="2000" spc="-100" dirty="0" smtClean="0">
                  <a:latin typeface="Times New Roman"/>
                  <a:cs typeface="Times New Roman"/>
                </a:rPr>
                <a:t>T</a:t>
              </a:r>
              <a:r>
                <a:rPr sz="2000" spc="0" dirty="0" smtClean="0">
                  <a:latin typeface="Times New Roman"/>
                  <a:cs typeface="Times New Roman"/>
                </a:rPr>
                <a:t>i</a:t>
              </a:r>
              <a:r>
                <a:rPr sz="2000" spc="-14" dirty="0" smtClean="0">
                  <a:latin typeface="Times New Roman"/>
                  <a:cs typeface="Times New Roman"/>
                </a:rPr>
                <a:t>m</a:t>
              </a:r>
              <a:r>
                <a:rPr sz="2000" spc="0" dirty="0" smtClean="0">
                  <a:latin typeface="Times New Roman"/>
                  <a:cs typeface="Times New Roman"/>
                </a:rPr>
                <a:t>e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40" name="object 53"/>
            <p:cNvSpPr txBox="1"/>
            <p:nvPr/>
          </p:nvSpPr>
          <p:spPr>
            <a:xfrm>
              <a:off x="5445804" y="894425"/>
              <a:ext cx="3692701" cy="78414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55701">
                <a:lnSpc>
                  <a:spcPct val="95825"/>
                </a:lnSpc>
                <a:spcBef>
                  <a:spcPts val="110"/>
                </a:spcBef>
              </a:pPr>
              <a:r>
                <a:rPr sz="2000" spc="-204" dirty="0" smtClean="0">
                  <a:latin typeface="Times New Roman"/>
                  <a:cs typeface="Times New Roman"/>
                </a:rPr>
                <a:t>A</a:t>
              </a:r>
              <a:r>
                <a:rPr sz="2000" spc="0" dirty="0" smtClean="0">
                  <a:latin typeface="Times New Roman"/>
                  <a:cs typeface="Times New Roman"/>
                </a:rPr>
                <a:t>verage</a:t>
              </a:r>
              <a:r>
                <a:rPr sz="2000" spc="-20" dirty="0" smtClean="0">
                  <a:latin typeface="Times New Roman"/>
                  <a:cs typeface="Times New Roman"/>
                </a:rPr>
                <a:t> </a:t>
              </a:r>
              <a:r>
                <a:rPr sz="2000" spc="0" dirty="0" smtClean="0">
                  <a:latin typeface="Times New Roman"/>
                  <a:cs typeface="Times New Roman"/>
                </a:rPr>
                <a:t>seasonality</a:t>
              </a:r>
              <a:r>
                <a:rPr sz="2000" spc="-29" dirty="0" smtClean="0">
                  <a:latin typeface="Times New Roman"/>
                  <a:cs typeface="Times New Roman"/>
                </a:rPr>
                <a:t> </a:t>
              </a:r>
              <a:r>
                <a:rPr sz="2000" spc="0" dirty="0" smtClean="0">
                  <a:latin typeface="Times New Roman"/>
                  <a:cs typeface="Times New Roman"/>
                </a:rPr>
                <a:t>fa</a:t>
              </a:r>
              <a:r>
                <a:rPr sz="2000" spc="-9" dirty="0" smtClean="0">
                  <a:latin typeface="Times New Roman"/>
                  <a:cs typeface="Times New Roman"/>
                </a:rPr>
                <a:t>c</a:t>
              </a:r>
              <a:r>
                <a:rPr sz="2000" spc="0" dirty="0" smtClean="0">
                  <a:latin typeface="Times New Roman"/>
                  <a:cs typeface="Times New Roman"/>
                </a:rPr>
                <a:t>tor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41" name="object 52"/>
            <p:cNvSpPr txBox="1"/>
            <p:nvPr/>
          </p:nvSpPr>
          <p:spPr>
            <a:xfrm>
              <a:off x="3599453" y="1678572"/>
              <a:ext cx="1846351" cy="63618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55448">
                <a:lnSpc>
                  <a:spcPct val="95825"/>
                </a:lnSpc>
                <a:spcBef>
                  <a:spcPts val="110"/>
                </a:spcBef>
              </a:pPr>
              <a:r>
                <a:rPr sz="2000" spc="-4" dirty="0" smtClean="0">
                  <a:latin typeface="Times New Roman"/>
                  <a:cs typeface="Times New Roman"/>
                </a:rPr>
                <a:t>Q</a:t>
              </a:r>
              <a:r>
                <a:rPr sz="2000" spc="0" dirty="0" smtClean="0">
                  <a:latin typeface="Times New Roman"/>
                  <a:cs typeface="Times New Roman"/>
                </a:rPr>
                <a:t>1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42" name="object 51"/>
            <p:cNvSpPr txBox="1"/>
            <p:nvPr/>
          </p:nvSpPr>
          <p:spPr>
            <a:xfrm>
              <a:off x="5534273" y="1547081"/>
              <a:ext cx="3692701" cy="63618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55701">
                <a:lnSpc>
                  <a:spcPts val="5450"/>
                </a:lnSpc>
              </a:pPr>
              <a:r>
                <a:rPr sz="3600" spc="4" baseline="17599" dirty="0" smtClean="0">
                  <a:latin typeface="Times New Roman"/>
                  <a:cs typeface="Times New Roman"/>
                </a:rPr>
                <a:t>0</a:t>
              </a:r>
              <a:r>
                <a:rPr sz="3600" spc="-4" baseline="17599" dirty="0" smtClean="0">
                  <a:latin typeface="Times New Roman"/>
                  <a:cs typeface="Times New Roman"/>
                </a:rPr>
                <a:t>.</a:t>
              </a:r>
              <a:r>
                <a:rPr sz="3600" spc="4" baseline="17599" dirty="0" smtClean="0">
                  <a:latin typeface="Times New Roman"/>
                  <a:cs typeface="Times New Roman"/>
                </a:rPr>
                <a:t>84</a:t>
              </a:r>
              <a:r>
                <a:rPr sz="3600" spc="0" baseline="17599" dirty="0" smtClean="0">
                  <a:latin typeface="Times New Roman"/>
                  <a:cs typeface="Times New Roman"/>
                </a:rPr>
                <a:t>4</a:t>
              </a:r>
              <a:r>
                <a:rPr lang="en-US" sz="3600" spc="0" baseline="17599" dirty="0" smtClean="0">
                  <a:latin typeface="Times New Roman"/>
                  <a:cs typeface="Times New Roman"/>
                </a:rPr>
                <a:t> </a:t>
              </a:r>
              <a:r>
                <a:rPr sz="3600" spc="0" baseline="3626" dirty="0" smtClean="0">
                  <a:latin typeface="Cambria Math"/>
                  <a:cs typeface="Cambria Math"/>
                </a:rPr>
                <a:t>=</a:t>
              </a:r>
              <a:r>
                <a:rPr lang="en-US" sz="3600" spc="0" baseline="3626" dirty="0" smtClean="0">
                  <a:latin typeface="Cambria Math"/>
                  <a:cs typeface="Cambria Math"/>
                </a:rPr>
                <a:t>  </a:t>
              </a:r>
              <a:r>
                <a:rPr sz="3600" spc="154" baseline="3626" dirty="0" smtClean="0">
                  <a:latin typeface="Cambria Math"/>
                  <a:cs typeface="Cambria Math"/>
                </a:rPr>
                <a:t> </a:t>
              </a:r>
              <a:r>
                <a:rPr sz="2400" u="heavy" spc="4" baseline="14934" dirty="0" smtClean="0">
                  <a:latin typeface="Cambria Math"/>
                  <a:cs typeface="Cambria Math"/>
                </a:rPr>
                <a:t> </a:t>
              </a:r>
              <a:r>
                <a:rPr lang="en-US" sz="2400" u="heavy" spc="4" baseline="14934" dirty="0" smtClean="0">
                  <a:latin typeface="Cambria Math"/>
                  <a:cs typeface="Cambria Math"/>
                </a:rPr>
                <a:t> </a:t>
              </a:r>
              <a:r>
                <a:rPr sz="2400" u="heavy" spc="-4" baseline="14934" dirty="0" smtClean="0">
                  <a:latin typeface="Cambria Math"/>
                  <a:cs typeface="Cambria Math"/>
                </a:rPr>
                <a:t>0</a:t>
              </a:r>
              <a:r>
                <a:rPr sz="2400" u="heavy" spc="0" baseline="14934" dirty="0" smtClean="0">
                  <a:latin typeface="Cambria Math"/>
                  <a:cs typeface="Cambria Math"/>
                </a:rPr>
                <a:t>.</a:t>
              </a:r>
              <a:r>
                <a:rPr sz="2400" u="heavy" spc="14" baseline="14934" dirty="0" smtClean="0">
                  <a:latin typeface="Cambria Math"/>
                  <a:cs typeface="Cambria Math"/>
                </a:rPr>
                <a:t> </a:t>
              </a:r>
              <a:r>
                <a:rPr sz="2400" u="heavy" spc="0" baseline="14934" dirty="0" smtClean="0">
                  <a:latin typeface="Cambria Math"/>
                  <a:cs typeface="Cambria Math"/>
                </a:rPr>
                <a:t>9</a:t>
              </a:r>
              <a:r>
                <a:rPr sz="2400" u="heavy" spc="4" baseline="14934" dirty="0" smtClean="0">
                  <a:latin typeface="Cambria Math"/>
                  <a:cs typeface="Cambria Math"/>
                </a:rPr>
                <a:t> </a:t>
              </a:r>
              <a:r>
                <a:rPr sz="2400" u="heavy" spc="0" baseline="14934" dirty="0" smtClean="0">
                  <a:latin typeface="Cambria Math"/>
                  <a:cs typeface="Cambria Math"/>
                </a:rPr>
                <a:t>29 +</a:t>
              </a:r>
              <a:r>
                <a:rPr sz="2400" u="heavy" spc="4" baseline="14934" dirty="0" smtClean="0">
                  <a:latin typeface="Cambria Math"/>
                  <a:cs typeface="Cambria Math"/>
                </a:rPr>
                <a:t> </a:t>
              </a:r>
              <a:r>
                <a:rPr sz="2400" u="heavy" spc="0" baseline="14934" dirty="0" smtClean="0">
                  <a:latin typeface="Cambria Math"/>
                  <a:cs typeface="Cambria Math"/>
                </a:rPr>
                <a:t>0</a:t>
              </a:r>
              <a:r>
                <a:rPr sz="2400" u="heavy" spc="4" baseline="14934" dirty="0" smtClean="0">
                  <a:latin typeface="Cambria Math"/>
                  <a:cs typeface="Cambria Math"/>
                </a:rPr>
                <a:t> </a:t>
              </a:r>
              <a:r>
                <a:rPr sz="2400" u="heavy" spc="0" baseline="14934" dirty="0" smtClean="0">
                  <a:latin typeface="Cambria Math"/>
                  <a:cs typeface="Cambria Math"/>
                </a:rPr>
                <a:t>.</a:t>
              </a:r>
              <a:r>
                <a:rPr sz="2400" u="heavy" spc="14" baseline="14934" dirty="0" smtClean="0">
                  <a:latin typeface="Cambria Math"/>
                  <a:cs typeface="Cambria Math"/>
                </a:rPr>
                <a:t> </a:t>
              </a:r>
              <a:r>
                <a:rPr sz="2400" u="heavy" spc="0" baseline="14934" dirty="0" smtClean="0">
                  <a:latin typeface="Cambria Math"/>
                  <a:cs typeface="Cambria Math"/>
                </a:rPr>
                <a:t>759</a:t>
              </a:r>
              <a:r>
                <a:rPr lang="en-US" sz="2400" u="heavy" spc="0" baseline="14934" dirty="0" smtClean="0">
                  <a:latin typeface="Cambria Math"/>
                  <a:cs typeface="Cambria Math"/>
                </a:rPr>
                <a:t> </a:t>
              </a:r>
              <a:r>
                <a:rPr sz="2400" u="heavy" spc="9" baseline="14934" dirty="0" smtClean="0">
                  <a:latin typeface="Cambria Math"/>
                  <a:cs typeface="Cambria Math"/>
                </a:rPr>
                <a:t> </a:t>
              </a:r>
              <a:endParaRPr sz="1600" dirty="0">
                <a:latin typeface="Cambria Math"/>
                <a:cs typeface="Cambria Math"/>
              </a:endParaRPr>
            </a:p>
          </p:txBody>
        </p:sp>
        <p:sp>
          <p:nvSpPr>
            <p:cNvPr id="43" name="object 50"/>
            <p:cNvSpPr txBox="1"/>
            <p:nvPr/>
          </p:nvSpPr>
          <p:spPr>
            <a:xfrm>
              <a:off x="3599453" y="2314757"/>
              <a:ext cx="1846351" cy="53781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55448">
                <a:lnSpc>
                  <a:spcPct val="95825"/>
                </a:lnSpc>
                <a:spcBef>
                  <a:spcPts val="110"/>
                </a:spcBef>
              </a:pPr>
              <a:r>
                <a:rPr sz="2000" spc="-4" dirty="0" smtClean="0">
                  <a:latin typeface="Times New Roman"/>
                  <a:cs typeface="Times New Roman"/>
                </a:rPr>
                <a:t>Q</a:t>
              </a:r>
              <a:r>
                <a:rPr sz="2000" spc="0" dirty="0" smtClean="0">
                  <a:latin typeface="Times New Roman"/>
                  <a:cs typeface="Times New Roman"/>
                </a:rPr>
                <a:t>2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44" name="object 49"/>
            <p:cNvSpPr txBox="1"/>
            <p:nvPr/>
          </p:nvSpPr>
          <p:spPr>
            <a:xfrm>
              <a:off x="5445804" y="2314757"/>
              <a:ext cx="3692701" cy="53781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55701">
                <a:lnSpc>
                  <a:spcPct val="95825"/>
                </a:lnSpc>
                <a:spcBef>
                  <a:spcPts val="110"/>
                </a:spcBef>
              </a:pPr>
              <a:r>
                <a:rPr sz="2000" spc="4" dirty="0" smtClean="0">
                  <a:latin typeface="Times New Roman"/>
                  <a:cs typeface="Times New Roman"/>
                </a:rPr>
                <a:t>0</a:t>
              </a:r>
              <a:r>
                <a:rPr sz="2000" spc="-4" dirty="0" smtClean="0">
                  <a:latin typeface="Times New Roman"/>
                  <a:cs typeface="Times New Roman"/>
                </a:rPr>
                <a:t>.</a:t>
              </a:r>
              <a:r>
                <a:rPr sz="2000" spc="4" dirty="0" smtClean="0">
                  <a:latin typeface="Times New Roman"/>
                  <a:cs typeface="Times New Roman"/>
                </a:rPr>
                <a:t>975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45" name="object 48"/>
            <p:cNvSpPr txBox="1"/>
            <p:nvPr/>
          </p:nvSpPr>
          <p:spPr>
            <a:xfrm>
              <a:off x="3599453" y="2852574"/>
              <a:ext cx="1846351" cy="53781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55448">
                <a:lnSpc>
                  <a:spcPct val="95825"/>
                </a:lnSpc>
                <a:spcBef>
                  <a:spcPts val="115"/>
                </a:spcBef>
              </a:pPr>
              <a:r>
                <a:rPr sz="2000" spc="-4" dirty="0" smtClean="0">
                  <a:latin typeface="Times New Roman"/>
                  <a:cs typeface="Times New Roman"/>
                </a:rPr>
                <a:t>Q</a:t>
              </a:r>
              <a:r>
                <a:rPr sz="2000" spc="0" dirty="0" smtClean="0">
                  <a:latin typeface="Times New Roman"/>
                  <a:cs typeface="Times New Roman"/>
                </a:rPr>
                <a:t>3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46" name="object 47"/>
            <p:cNvSpPr txBox="1"/>
            <p:nvPr/>
          </p:nvSpPr>
          <p:spPr>
            <a:xfrm>
              <a:off x="5445804" y="2852574"/>
              <a:ext cx="3692701" cy="53781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55701">
                <a:lnSpc>
                  <a:spcPct val="95825"/>
                </a:lnSpc>
                <a:spcBef>
                  <a:spcPts val="115"/>
                </a:spcBef>
              </a:pPr>
              <a:r>
                <a:rPr sz="2000" spc="4" dirty="0" smtClean="0">
                  <a:latin typeface="Times New Roman"/>
                  <a:cs typeface="Times New Roman"/>
                </a:rPr>
                <a:t>1</a:t>
              </a:r>
              <a:r>
                <a:rPr sz="2000" spc="-4" dirty="0" smtClean="0">
                  <a:latin typeface="Times New Roman"/>
                  <a:cs typeface="Times New Roman"/>
                </a:rPr>
                <a:t>.</a:t>
              </a:r>
              <a:r>
                <a:rPr sz="2000" spc="4" dirty="0" smtClean="0">
                  <a:latin typeface="Times New Roman"/>
                  <a:cs typeface="Times New Roman"/>
                </a:rPr>
                <a:t>127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47" name="object 46"/>
            <p:cNvSpPr txBox="1"/>
            <p:nvPr/>
          </p:nvSpPr>
          <p:spPr>
            <a:xfrm>
              <a:off x="3599453" y="3390390"/>
              <a:ext cx="1846351" cy="48414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55448">
                <a:lnSpc>
                  <a:spcPct val="95825"/>
                </a:lnSpc>
                <a:spcBef>
                  <a:spcPts val="114"/>
                </a:spcBef>
              </a:pPr>
              <a:r>
                <a:rPr sz="2000" spc="-4" dirty="0" smtClean="0">
                  <a:latin typeface="Times New Roman"/>
                  <a:cs typeface="Times New Roman"/>
                </a:rPr>
                <a:t>Q</a:t>
              </a:r>
              <a:r>
                <a:rPr sz="2000" spc="0" dirty="0" smtClean="0">
                  <a:latin typeface="Times New Roman"/>
                  <a:cs typeface="Times New Roman"/>
                </a:rPr>
                <a:t>4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48" name="object 45"/>
            <p:cNvSpPr txBox="1"/>
            <p:nvPr/>
          </p:nvSpPr>
          <p:spPr>
            <a:xfrm>
              <a:off x="5445804" y="3390390"/>
              <a:ext cx="3692701" cy="48414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55701">
                <a:lnSpc>
                  <a:spcPct val="95825"/>
                </a:lnSpc>
                <a:spcBef>
                  <a:spcPts val="114"/>
                </a:spcBef>
              </a:pPr>
              <a:r>
                <a:rPr sz="2000" spc="4" dirty="0" smtClean="0">
                  <a:latin typeface="Times New Roman"/>
                  <a:cs typeface="Times New Roman"/>
                </a:rPr>
                <a:t>1</a:t>
              </a:r>
              <a:r>
                <a:rPr sz="2000" spc="-4" dirty="0" smtClean="0">
                  <a:latin typeface="Times New Roman"/>
                  <a:cs typeface="Times New Roman"/>
                </a:rPr>
                <a:t>.</a:t>
              </a:r>
              <a:r>
                <a:rPr sz="2000" spc="4" dirty="0" smtClean="0">
                  <a:latin typeface="Times New Roman"/>
                  <a:cs typeface="Times New Roman"/>
                </a:rPr>
                <a:t>054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55" name="object 38"/>
            <p:cNvSpPr txBox="1"/>
            <p:nvPr/>
          </p:nvSpPr>
          <p:spPr>
            <a:xfrm>
              <a:off x="5787928" y="3874531"/>
              <a:ext cx="3350577" cy="5356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 sz="1400"/>
            </a:p>
          </p:txBody>
        </p:sp>
      </p:grpSp>
      <p:sp>
        <p:nvSpPr>
          <p:cNvPr id="59" name="object 34"/>
          <p:cNvSpPr txBox="1"/>
          <p:nvPr/>
        </p:nvSpPr>
        <p:spPr>
          <a:xfrm>
            <a:off x="5002824" y="4050510"/>
            <a:ext cx="3878199" cy="24778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grpSp>
        <p:nvGrpSpPr>
          <p:cNvPr id="92" name="Group 91"/>
          <p:cNvGrpSpPr/>
          <p:nvPr/>
        </p:nvGrpSpPr>
        <p:grpSpPr>
          <a:xfrm>
            <a:off x="129897" y="3985867"/>
            <a:ext cx="4675251" cy="2542540"/>
            <a:chOff x="333923" y="3985867"/>
            <a:chExt cx="4675251" cy="2542540"/>
          </a:xfrm>
        </p:grpSpPr>
        <p:sp>
          <p:nvSpPr>
            <p:cNvPr id="4" name="object 121"/>
            <p:cNvSpPr txBox="1"/>
            <p:nvPr/>
          </p:nvSpPr>
          <p:spPr>
            <a:xfrm>
              <a:off x="3998635" y="4959195"/>
              <a:ext cx="1004315" cy="17678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14705">
                <a:lnSpc>
                  <a:spcPts val="1375"/>
                </a:lnSpc>
                <a:spcBef>
                  <a:spcPts val="68"/>
                </a:spcBef>
              </a:pPr>
              <a:r>
                <a:rPr sz="1300" spc="0" dirty="0" smtClean="0">
                  <a:latin typeface="Times New Roman"/>
                  <a:cs typeface="Times New Roman"/>
                </a:rPr>
                <a:t>0.929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5" name="object 120"/>
            <p:cNvSpPr txBox="1"/>
            <p:nvPr/>
          </p:nvSpPr>
          <p:spPr>
            <a:xfrm>
              <a:off x="3985662" y="5754039"/>
              <a:ext cx="1004315" cy="18195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14705">
                <a:lnSpc>
                  <a:spcPts val="1435"/>
                </a:lnSpc>
                <a:spcBef>
                  <a:spcPts val="71"/>
                </a:spcBef>
              </a:pPr>
              <a:r>
                <a:rPr sz="1950" spc="0" baseline="-2229" dirty="0" smtClean="0">
                  <a:latin typeface="Times New Roman"/>
                  <a:cs typeface="Times New Roman"/>
                </a:rPr>
                <a:t>0.759</a:t>
              </a:r>
              <a:endParaRPr sz="1300" dirty="0">
                <a:latin typeface="Times New Roman"/>
                <a:cs typeface="Times New Roman"/>
              </a:endParaRPr>
            </a:p>
          </p:txBody>
        </p:sp>
        <p:sp>
          <p:nvSpPr>
            <p:cNvPr id="7" name="object 92"/>
            <p:cNvSpPr/>
            <p:nvPr/>
          </p:nvSpPr>
          <p:spPr>
            <a:xfrm>
              <a:off x="758433" y="3985867"/>
              <a:ext cx="0" cy="2542540"/>
            </a:xfrm>
            <a:custGeom>
              <a:avLst/>
              <a:gdLst/>
              <a:ahLst/>
              <a:cxnLst/>
              <a:rect l="l" t="t" r="r" b="b"/>
              <a:pathLst>
                <a:path h="2542540">
                  <a:moveTo>
                    <a:pt x="0" y="0"/>
                  </a:moveTo>
                  <a:lnTo>
                    <a:pt x="0" y="254254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102"/>
            <p:cNvSpPr/>
            <p:nvPr/>
          </p:nvSpPr>
          <p:spPr>
            <a:xfrm>
              <a:off x="2516164" y="3985867"/>
              <a:ext cx="0" cy="2542540"/>
            </a:xfrm>
            <a:custGeom>
              <a:avLst/>
              <a:gdLst/>
              <a:ahLst/>
              <a:cxnLst/>
              <a:rect l="l" t="t" r="r" b="b"/>
              <a:pathLst>
                <a:path h="2542540">
                  <a:moveTo>
                    <a:pt x="0" y="0"/>
                  </a:moveTo>
                  <a:lnTo>
                    <a:pt x="0" y="254254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103"/>
            <p:cNvSpPr/>
            <p:nvPr/>
          </p:nvSpPr>
          <p:spPr>
            <a:xfrm>
              <a:off x="3992539" y="3985867"/>
              <a:ext cx="0" cy="2542540"/>
            </a:xfrm>
            <a:custGeom>
              <a:avLst/>
              <a:gdLst/>
              <a:ahLst/>
              <a:cxnLst/>
              <a:rect l="l" t="t" r="r" b="b"/>
              <a:pathLst>
                <a:path h="2542540">
                  <a:moveTo>
                    <a:pt x="0" y="0"/>
                  </a:moveTo>
                  <a:lnTo>
                    <a:pt x="0" y="254254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" name="object 104"/>
            <p:cNvSpPr/>
            <p:nvPr/>
          </p:nvSpPr>
          <p:spPr>
            <a:xfrm>
              <a:off x="333923" y="4937097"/>
              <a:ext cx="4675251" cy="0"/>
            </a:xfrm>
            <a:custGeom>
              <a:avLst/>
              <a:gdLst/>
              <a:ahLst/>
              <a:cxnLst/>
              <a:rect l="l" t="t" r="r" b="b"/>
              <a:pathLst>
                <a:path w="4675251">
                  <a:moveTo>
                    <a:pt x="0" y="0"/>
                  </a:moveTo>
                  <a:lnTo>
                    <a:pt x="467525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" name="object 105"/>
            <p:cNvSpPr/>
            <p:nvPr/>
          </p:nvSpPr>
          <p:spPr>
            <a:xfrm>
              <a:off x="333923" y="5135217"/>
              <a:ext cx="4675251" cy="0"/>
            </a:xfrm>
            <a:custGeom>
              <a:avLst/>
              <a:gdLst/>
              <a:ahLst/>
              <a:cxnLst/>
              <a:rect l="l" t="t" r="r" b="b"/>
              <a:pathLst>
                <a:path w="4675251">
                  <a:moveTo>
                    <a:pt x="0" y="0"/>
                  </a:moveTo>
                  <a:lnTo>
                    <a:pt x="467525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" name="object 106"/>
            <p:cNvSpPr/>
            <p:nvPr/>
          </p:nvSpPr>
          <p:spPr>
            <a:xfrm>
              <a:off x="333923" y="5333337"/>
              <a:ext cx="4675251" cy="0"/>
            </a:xfrm>
            <a:custGeom>
              <a:avLst/>
              <a:gdLst/>
              <a:ahLst/>
              <a:cxnLst/>
              <a:rect l="l" t="t" r="r" b="b"/>
              <a:pathLst>
                <a:path w="4675251">
                  <a:moveTo>
                    <a:pt x="0" y="0"/>
                  </a:moveTo>
                  <a:lnTo>
                    <a:pt x="467525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" name="object 107"/>
            <p:cNvSpPr/>
            <p:nvPr/>
          </p:nvSpPr>
          <p:spPr>
            <a:xfrm>
              <a:off x="333923" y="5531457"/>
              <a:ext cx="4675251" cy="0"/>
            </a:xfrm>
            <a:custGeom>
              <a:avLst/>
              <a:gdLst/>
              <a:ahLst/>
              <a:cxnLst/>
              <a:rect l="l" t="t" r="r" b="b"/>
              <a:pathLst>
                <a:path w="4675251">
                  <a:moveTo>
                    <a:pt x="0" y="0"/>
                  </a:moveTo>
                  <a:lnTo>
                    <a:pt x="467525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" name="object 108"/>
            <p:cNvSpPr/>
            <p:nvPr/>
          </p:nvSpPr>
          <p:spPr>
            <a:xfrm>
              <a:off x="333923" y="5729577"/>
              <a:ext cx="4675251" cy="0"/>
            </a:xfrm>
            <a:custGeom>
              <a:avLst/>
              <a:gdLst/>
              <a:ahLst/>
              <a:cxnLst/>
              <a:rect l="l" t="t" r="r" b="b"/>
              <a:pathLst>
                <a:path w="4675251">
                  <a:moveTo>
                    <a:pt x="0" y="0"/>
                  </a:moveTo>
                  <a:lnTo>
                    <a:pt x="467525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" name="object 109"/>
            <p:cNvSpPr/>
            <p:nvPr/>
          </p:nvSpPr>
          <p:spPr>
            <a:xfrm>
              <a:off x="333923" y="5927697"/>
              <a:ext cx="4675251" cy="0"/>
            </a:xfrm>
            <a:custGeom>
              <a:avLst/>
              <a:gdLst/>
              <a:ahLst/>
              <a:cxnLst/>
              <a:rect l="l" t="t" r="r" b="b"/>
              <a:pathLst>
                <a:path w="4675251">
                  <a:moveTo>
                    <a:pt x="0" y="0"/>
                  </a:moveTo>
                  <a:lnTo>
                    <a:pt x="467525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" name="object 110"/>
            <p:cNvSpPr/>
            <p:nvPr/>
          </p:nvSpPr>
          <p:spPr>
            <a:xfrm>
              <a:off x="333923" y="6125817"/>
              <a:ext cx="4675251" cy="0"/>
            </a:xfrm>
            <a:custGeom>
              <a:avLst/>
              <a:gdLst/>
              <a:ahLst/>
              <a:cxnLst/>
              <a:rect l="l" t="t" r="r" b="b"/>
              <a:pathLst>
                <a:path w="4675251">
                  <a:moveTo>
                    <a:pt x="0" y="0"/>
                  </a:moveTo>
                  <a:lnTo>
                    <a:pt x="467525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" name="object 111"/>
            <p:cNvSpPr/>
            <p:nvPr/>
          </p:nvSpPr>
          <p:spPr>
            <a:xfrm>
              <a:off x="333923" y="6323937"/>
              <a:ext cx="4675251" cy="0"/>
            </a:xfrm>
            <a:custGeom>
              <a:avLst/>
              <a:gdLst/>
              <a:ahLst/>
              <a:cxnLst/>
              <a:rect l="l" t="t" r="r" b="b"/>
              <a:pathLst>
                <a:path w="4675251">
                  <a:moveTo>
                    <a:pt x="0" y="0"/>
                  </a:moveTo>
                  <a:lnTo>
                    <a:pt x="467525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" name="object 112"/>
            <p:cNvSpPr/>
            <p:nvPr/>
          </p:nvSpPr>
          <p:spPr>
            <a:xfrm>
              <a:off x="340273" y="3985867"/>
              <a:ext cx="0" cy="2542540"/>
            </a:xfrm>
            <a:custGeom>
              <a:avLst/>
              <a:gdLst/>
              <a:ahLst/>
              <a:cxnLst/>
              <a:rect l="l" t="t" r="r" b="b"/>
              <a:pathLst>
                <a:path h="2542540">
                  <a:moveTo>
                    <a:pt x="0" y="0"/>
                  </a:moveTo>
                  <a:lnTo>
                    <a:pt x="0" y="254254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" name="object 113"/>
            <p:cNvSpPr/>
            <p:nvPr/>
          </p:nvSpPr>
          <p:spPr>
            <a:xfrm>
              <a:off x="5002824" y="3985867"/>
              <a:ext cx="0" cy="2542540"/>
            </a:xfrm>
            <a:custGeom>
              <a:avLst/>
              <a:gdLst/>
              <a:ahLst/>
              <a:cxnLst/>
              <a:rect l="l" t="t" r="r" b="b"/>
              <a:pathLst>
                <a:path h="2542540">
                  <a:moveTo>
                    <a:pt x="0" y="0"/>
                  </a:moveTo>
                  <a:lnTo>
                    <a:pt x="0" y="254254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" name="object 114"/>
            <p:cNvSpPr/>
            <p:nvPr/>
          </p:nvSpPr>
          <p:spPr>
            <a:xfrm>
              <a:off x="333923" y="3992217"/>
              <a:ext cx="4675251" cy="0"/>
            </a:xfrm>
            <a:custGeom>
              <a:avLst/>
              <a:gdLst/>
              <a:ahLst/>
              <a:cxnLst/>
              <a:rect l="l" t="t" r="r" b="b"/>
              <a:pathLst>
                <a:path w="4675251">
                  <a:moveTo>
                    <a:pt x="0" y="0"/>
                  </a:moveTo>
                  <a:lnTo>
                    <a:pt x="467525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" name="object 115"/>
            <p:cNvSpPr/>
            <p:nvPr/>
          </p:nvSpPr>
          <p:spPr>
            <a:xfrm>
              <a:off x="333923" y="6522057"/>
              <a:ext cx="4675251" cy="0"/>
            </a:xfrm>
            <a:custGeom>
              <a:avLst/>
              <a:gdLst/>
              <a:ahLst/>
              <a:cxnLst/>
              <a:rect l="l" t="t" r="r" b="b"/>
              <a:pathLst>
                <a:path w="4675251">
                  <a:moveTo>
                    <a:pt x="0" y="0"/>
                  </a:moveTo>
                  <a:lnTo>
                    <a:pt x="467525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" name="object 116"/>
            <p:cNvSpPr/>
            <p:nvPr/>
          </p:nvSpPr>
          <p:spPr>
            <a:xfrm>
              <a:off x="3985661" y="4946203"/>
              <a:ext cx="1004315" cy="176783"/>
            </a:xfrm>
            <a:custGeom>
              <a:avLst/>
              <a:gdLst/>
              <a:ahLst/>
              <a:cxnLst/>
              <a:rect l="l" t="t" r="r" b="b"/>
              <a:pathLst>
                <a:path w="1004315" h="176783">
                  <a:moveTo>
                    <a:pt x="0" y="176784"/>
                  </a:moveTo>
                  <a:lnTo>
                    <a:pt x="1004315" y="176784"/>
                  </a:lnTo>
                  <a:lnTo>
                    <a:pt x="1004315" y="0"/>
                  </a:lnTo>
                  <a:lnTo>
                    <a:pt x="0" y="0"/>
                  </a:lnTo>
                  <a:lnTo>
                    <a:pt x="0" y="176784"/>
                  </a:lnTo>
                  <a:close/>
                </a:path>
              </a:pathLst>
            </a:custGeom>
            <a:solidFill>
              <a:srgbClr val="FFFF00">
                <a:alpha val="40000"/>
              </a:srgb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" name="object 44"/>
            <p:cNvSpPr txBox="1"/>
            <p:nvPr/>
          </p:nvSpPr>
          <p:spPr>
            <a:xfrm>
              <a:off x="340273" y="3992217"/>
              <a:ext cx="418160" cy="94488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5052">
                <a:lnSpc>
                  <a:spcPct val="95825"/>
                </a:lnSpc>
                <a:spcBef>
                  <a:spcPts val="50"/>
                </a:spcBef>
              </a:pPr>
              <a:r>
                <a:rPr sz="1300" spc="-50" dirty="0" smtClean="0">
                  <a:latin typeface="Times New Roman"/>
                  <a:cs typeface="Times New Roman"/>
                </a:rPr>
                <a:t>T</a:t>
              </a:r>
              <a:r>
                <a:rPr sz="1300" spc="0" dirty="0" smtClean="0">
                  <a:latin typeface="Times New Roman"/>
                  <a:cs typeface="Times New Roman"/>
                </a:rPr>
                <a:t>i</a:t>
              </a:r>
              <a:r>
                <a:rPr sz="1300" spc="-14" dirty="0" smtClean="0">
                  <a:latin typeface="Times New Roman"/>
                  <a:cs typeface="Times New Roman"/>
                </a:rPr>
                <a:t>m</a:t>
              </a:r>
              <a:r>
                <a:rPr sz="1300" spc="0" dirty="0" smtClean="0">
                  <a:latin typeface="Times New Roman"/>
                  <a:cs typeface="Times New Roman"/>
                </a:rPr>
                <a:t>e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50" name="object 43"/>
            <p:cNvSpPr txBox="1"/>
            <p:nvPr/>
          </p:nvSpPr>
          <p:spPr>
            <a:xfrm>
              <a:off x="758433" y="3992217"/>
              <a:ext cx="1715439" cy="5829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" name="object 42"/>
            <p:cNvSpPr txBox="1"/>
            <p:nvPr/>
          </p:nvSpPr>
          <p:spPr>
            <a:xfrm>
              <a:off x="2473873" y="3992217"/>
              <a:ext cx="42291" cy="5829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" name="object 41"/>
            <p:cNvSpPr txBox="1"/>
            <p:nvPr/>
          </p:nvSpPr>
          <p:spPr>
            <a:xfrm>
              <a:off x="2516164" y="3992217"/>
              <a:ext cx="1476374" cy="5829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" name="object 40"/>
            <p:cNvSpPr txBox="1"/>
            <p:nvPr/>
          </p:nvSpPr>
          <p:spPr>
            <a:xfrm>
              <a:off x="3992539" y="3992217"/>
              <a:ext cx="614934" cy="5829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" name="object 39"/>
            <p:cNvSpPr txBox="1"/>
            <p:nvPr/>
          </p:nvSpPr>
          <p:spPr>
            <a:xfrm>
              <a:off x="4607473" y="3992217"/>
              <a:ext cx="395350" cy="5829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" name="object 37"/>
            <p:cNvSpPr txBox="1"/>
            <p:nvPr/>
          </p:nvSpPr>
          <p:spPr>
            <a:xfrm>
              <a:off x="758433" y="4050510"/>
              <a:ext cx="1757730" cy="88658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5077">
                <a:lnSpc>
                  <a:spcPts val="1090"/>
                </a:lnSpc>
                <a:spcBef>
                  <a:spcPts val="54"/>
                </a:spcBef>
              </a:pPr>
              <a:r>
                <a:rPr sz="1950" spc="0" baseline="2229" dirty="0" smtClean="0">
                  <a:latin typeface="Times New Roman"/>
                  <a:cs typeface="Times New Roman"/>
                </a:rPr>
                <a:t>Observed</a:t>
              </a:r>
              <a:r>
                <a:rPr sz="1950" spc="-39" baseline="2229" dirty="0" smtClean="0">
                  <a:latin typeface="Times New Roman"/>
                  <a:cs typeface="Times New Roman"/>
                </a:rPr>
                <a:t> </a:t>
              </a:r>
              <a:r>
                <a:rPr sz="1950" spc="0" baseline="2229" dirty="0" smtClean="0">
                  <a:latin typeface="Times New Roman"/>
                  <a:cs typeface="Times New Roman"/>
                </a:rPr>
                <a:t>values</a:t>
              </a:r>
              <a:endParaRPr sz="1300">
                <a:latin typeface="Times New Roman"/>
                <a:cs typeface="Times New Roman"/>
              </a:endParaRPr>
            </a:p>
            <a:p>
              <a:pPr marL="35077" marR="289712">
                <a:lnSpc>
                  <a:spcPct val="100041"/>
                </a:lnSpc>
                <a:spcBef>
                  <a:spcPts val="1210"/>
                </a:spcBef>
              </a:pPr>
              <a:r>
                <a:rPr sz="1300" spc="0" dirty="0" smtClean="0">
                  <a:latin typeface="Times New Roman"/>
                  <a:cs typeface="Times New Roman"/>
                </a:rPr>
                <a:t>TSI*</a:t>
              </a:r>
              <a:r>
                <a:rPr sz="1300" spc="-6" dirty="0" smtClean="0">
                  <a:latin typeface="Times New Roman"/>
                  <a:cs typeface="Times New Roman"/>
                </a:rPr>
                <a:t> </a:t>
              </a:r>
              <a:r>
                <a:rPr sz="1300" spc="0" dirty="0" smtClean="0">
                  <a:latin typeface="Times New Roman"/>
                  <a:cs typeface="Times New Roman"/>
                </a:rPr>
                <a:t>(assu</a:t>
              </a:r>
              <a:r>
                <a:rPr sz="1300" spc="-9" dirty="0" smtClean="0">
                  <a:latin typeface="Times New Roman"/>
                  <a:cs typeface="Times New Roman"/>
                </a:rPr>
                <a:t>m</a:t>
              </a:r>
              <a:r>
                <a:rPr sz="1300" spc="0" dirty="0" smtClean="0">
                  <a:latin typeface="Times New Roman"/>
                  <a:cs typeface="Times New Roman"/>
                </a:rPr>
                <a:t>ing</a:t>
              </a:r>
              <a:r>
                <a:rPr sz="1300" spc="-33" dirty="0" smtClean="0">
                  <a:latin typeface="Times New Roman"/>
                  <a:cs typeface="Times New Roman"/>
                </a:rPr>
                <a:t> </a:t>
              </a:r>
              <a:r>
                <a:rPr sz="1300" spc="0" dirty="0" smtClean="0">
                  <a:latin typeface="Times New Roman"/>
                  <a:cs typeface="Times New Roman"/>
                </a:rPr>
                <a:t>no i</a:t>
              </a:r>
              <a:r>
                <a:rPr sz="1300" spc="-14" dirty="0" smtClean="0">
                  <a:latin typeface="Times New Roman"/>
                  <a:cs typeface="Times New Roman"/>
                </a:rPr>
                <a:t>m</a:t>
              </a:r>
              <a:r>
                <a:rPr sz="1300" spc="0" dirty="0" smtClean="0">
                  <a:latin typeface="Times New Roman"/>
                  <a:cs typeface="Times New Roman"/>
                </a:rPr>
                <a:t>pact</a:t>
              </a:r>
              <a:r>
                <a:rPr sz="1300" spc="-15" dirty="0" smtClean="0">
                  <a:latin typeface="Times New Roman"/>
                  <a:cs typeface="Times New Roman"/>
                </a:rPr>
                <a:t> </a:t>
              </a:r>
              <a:r>
                <a:rPr sz="1300" spc="0" dirty="0" smtClean="0">
                  <a:latin typeface="Times New Roman"/>
                  <a:cs typeface="Times New Roman"/>
                </a:rPr>
                <a:t>of c</a:t>
              </a:r>
              <a:r>
                <a:rPr sz="1300" spc="-34" dirty="0" smtClean="0">
                  <a:latin typeface="Times New Roman"/>
                  <a:cs typeface="Times New Roman"/>
                </a:rPr>
                <a:t>y</a:t>
              </a:r>
              <a:r>
                <a:rPr sz="1300" spc="0" dirty="0" smtClean="0">
                  <a:latin typeface="Times New Roman"/>
                  <a:cs typeface="Times New Roman"/>
                </a:rPr>
                <a:t>clicali</a:t>
              </a:r>
              <a:r>
                <a:rPr sz="1300" spc="9" dirty="0" smtClean="0">
                  <a:latin typeface="Times New Roman"/>
                  <a:cs typeface="Times New Roman"/>
                </a:rPr>
                <a:t>t</a:t>
              </a:r>
              <a:r>
                <a:rPr sz="1300" spc="-25" dirty="0" smtClean="0">
                  <a:latin typeface="Times New Roman"/>
                  <a:cs typeface="Times New Roman"/>
                </a:rPr>
                <a:t>y</a:t>
              </a:r>
              <a:r>
                <a:rPr sz="1300" spc="0" dirty="0" smtClean="0">
                  <a:latin typeface="Times New Roman"/>
                  <a:cs typeface="Times New Roman"/>
                </a:rPr>
                <a:t>)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57" name="object 36"/>
            <p:cNvSpPr txBox="1"/>
            <p:nvPr/>
          </p:nvSpPr>
          <p:spPr>
            <a:xfrm>
              <a:off x="2516164" y="4050510"/>
              <a:ext cx="1476374" cy="88658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5432">
                <a:lnSpc>
                  <a:spcPts val="1090"/>
                </a:lnSpc>
                <a:spcBef>
                  <a:spcPts val="54"/>
                </a:spcBef>
              </a:pPr>
              <a:r>
                <a:rPr sz="1950" spc="0" baseline="2229" dirty="0" smtClean="0">
                  <a:latin typeface="Times New Roman"/>
                  <a:cs typeface="Times New Roman"/>
                </a:rPr>
                <a:t>Predicted</a:t>
              </a:r>
              <a:r>
                <a:rPr sz="1950" spc="-39" baseline="2229" dirty="0" smtClean="0">
                  <a:latin typeface="Times New Roman"/>
                  <a:cs typeface="Times New Roman"/>
                </a:rPr>
                <a:t> </a:t>
              </a:r>
              <a:r>
                <a:rPr sz="1950" spc="0" baseline="2229" dirty="0" smtClean="0">
                  <a:latin typeface="Times New Roman"/>
                  <a:cs typeface="Times New Roman"/>
                </a:rPr>
                <a:t>values</a:t>
              </a:r>
              <a:r>
                <a:rPr sz="1950" spc="-23" baseline="2229" dirty="0" smtClean="0">
                  <a:latin typeface="Times New Roman"/>
                  <a:cs typeface="Times New Roman"/>
                </a:rPr>
                <a:t> </a:t>
              </a:r>
              <a:r>
                <a:rPr sz="1950" spc="0" baseline="2229" dirty="0" smtClean="0">
                  <a:latin typeface="Times New Roman"/>
                  <a:cs typeface="Times New Roman"/>
                </a:rPr>
                <a:t>(per</a:t>
              </a:r>
              <a:endParaRPr sz="1300">
                <a:latin typeface="Times New Roman"/>
                <a:cs typeface="Times New Roman"/>
              </a:endParaRPr>
            </a:p>
            <a:p>
              <a:pPr marL="35432">
                <a:lnSpc>
                  <a:spcPct val="95825"/>
                </a:lnSpc>
                <a:spcBef>
                  <a:spcPts val="10"/>
                </a:spcBef>
              </a:pPr>
              <a:r>
                <a:rPr sz="1300" spc="0" dirty="0" smtClean="0">
                  <a:latin typeface="Times New Roman"/>
                  <a:cs typeface="Times New Roman"/>
                </a:rPr>
                <a:t>(per</a:t>
              </a:r>
              <a:r>
                <a:rPr sz="1300" spc="-10" dirty="0" smtClean="0">
                  <a:latin typeface="Times New Roman"/>
                  <a:cs typeface="Times New Roman"/>
                </a:rPr>
                <a:t> </a:t>
              </a:r>
              <a:r>
                <a:rPr sz="1300" spc="0" dirty="0" smtClean="0">
                  <a:latin typeface="Times New Roman"/>
                  <a:cs typeface="Times New Roman"/>
                </a:rPr>
                <a:t>the</a:t>
              </a:r>
              <a:r>
                <a:rPr sz="1300" spc="-15" dirty="0" smtClean="0">
                  <a:latin typeface="Times New Roman"/>
                  <a:cs typeface="Times New Roman"/>
                </a:rPr>
                <a:t> </a:t>
              </a:r>
              <a:r>
                <a:rPr sz="1300" spc="0" dirty="0" smtClean="0">
                  <a:latin typeface="Times New Roman"/>
                  <a:cs typeface="Times New Roman"/>
                </a:rPr>
                <a:t>regression)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58" name="object 35"/>
            <p:cNvSpPr txBox="1"/>
            <p:nvPr/>
          </p:nvSpPr>
          <p:spPr>
            <a:xfrm>
              <a:off x="3992539" y="4050510"/>
              <a:ext cx="1010285" cy="88658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5560">
                <a:lnSpc>
                  <a:spcPts val="1090"/>
                </a:lnSpc>
                <a:spcBef>
                  <a:spcPts val="54"/>
                </a:spcBef>
              </a:pPr>
              <a:r>
                <a:rPr sz="1950" spc="0" baseline="2229" dirty="0" smtClean="0">
                  <a:latin typeface="Times New Roman"/>
                  <a:cs typeface="Times New Roman"/>
                </a:rPr>
                <a:t>SI*</a:t>
              </a:r>
              <a:r>
                <a:rPr sz="1950" spc="-8" baseline="2229" dirty="0" smtClean="0">
                  <a:latin typeface="Times New Roman"/>
                  <a:cs typeface="Times New Roman"/>
                </a:rPr>
                <a:t> </a:t>
              </a:r>
              <a:r>
                <a:rPr sz="1950" spc="0" baseline="2229" dirty="0" smtClean="0">
                  <a:latin typeface="Times New Roman"/>
                  <a:cs typeface="Times New Roman"/>
                </a:rPr>
                <a:t>=</a:t>
              </a:r>
              <a:r>
                <a:rPr sz="1950" spc="-17" baseline="2229" dirty="0" smtClean="0">
                  <a:latin typeface="Times New Roman"/>
                  <a:cs typeface="Times New Roman"/>
                </a:rPr>
                <a:t> </a:t>
              </a:r>
              <a:r>
                <a:rPr sz="1950" spc="0" baseline="2229" dirty="0" smtClean="0">
                  <a:latin typeface="Times New Roman"/>
                  <a:cs typeface="Times New Roman"/>
                </a:rPr>
                <a:t>TSI/T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60" name="object 33"/>
            <p:cNvSpPr txBox="1"/>
            <p:nvPr/>
          </p:nvSpPr>
          <p:spPr>
            <a:xfrm>
              <a:off x="340273" y="4937097"/>
              <a:ext cx="418160" cy="1981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5052">
                <a:lnSpc>
                  <a:spcPct val="95825"/>
                </a:lnSpc>
                <a:spcBef>
                  <a:spcPts val="55"/>
                </a:spcBef>
              </a:pPr>
              <a:r>
                <a:rPr sz="1300" spc="0" dirty="0" smtClean="0">
                  <a:latin typeface="Times New Roman"/>
                  <a:cs typeface="Times New Roman"/>
                </a:rPr>
                <a:t>1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61" name="object 32"/>
            <p:cNvSpPr txBox="1"/>
            <p:nvPr/>
          </p:nvSpPr>
          <p:spPr>
            <a:xfrm>
              <a:off x="758433" y="4937097"/>
              <a:ext cx="1757730" cy="1981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709828" marR="709777" algn="ctr">
                <a:lnSpc>
                  <a:spcPct val="95825"/>
                </a:lnSpc>
                <a:spcBef>
                  <a:spcPts val="55"/>
                </a:spcBef>
              </a:pPr>
              <a:r>
                <a:rPr sz="1300" spc="0" dirty="0" smtClean="0">
                  <a:latin typeface="Times New Roman"/>
                  <a:cs typeface="Times New Roman"/>
                </a:rPr>
                <a:t>10.2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62" name="object 31"/>
            <p:cNvSpPr txBox="1"/>
            <p:nvPr/>
          </p:nvSpPr>
          <p:spPr>
            <a:xfrm>
              <a:off x="2516164" y="4937097"/>
              <a:ext cx="1476374" cy="1981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487400" marR="486257" algn="ctr">
                <a:lnSpc>
                  <a:spcPct val="95825"/>
                </a:lnSpc>
                <a:spcBef>
                  <a:spcPts val="55"/>
                </a:spcBef>
              </a:pPr>
              <a:r>
                <a:rPr sz="1300" spc="0" dirty="0" smtClean="0">
                  <a:latin typeface="Times New Roman"/>
                  <a:cs typeface="Times New Roman"/>
                </a:rPr>
                <a:t>10.983</a:t>
              </a:r>
              <a:endParaRPr sz="1300" dirty="0">
                <a:latin typeface="Times New Roman"/>
                <a:cs typeface="Times New Roman"/>
              </a:endParaRPr>
            </a:p>
          </p:txBody>
        </p:sp>
        <p:sp>
          <p:nvSpPr>
            <p:cNvPr id="63" name="object 30"/>
            <p:cNvSpPr txBox="1"/>
            <p:nvPr/>
          </p:nvSpPr>
          <p:spPr>
            <a:xfrm>
              <a:off x="3992539" y="4937097"/>
              <a:ext cx="1010285" cy="1981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64" name="object 29"/>
            <p:cNvSpPr txBox="1"/>
            <p:nvPr/>
          </p:nvSpPr>
          <p:spPr>
            <a:xfrm>
              <a:off x="340273" y="5135217"/>
              <a:ext cx="418160" cy="1981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5052">
                <a:lnSpc>
                  <a:spcPct val="95825"/>
                </a:lnSpc>
                <a:spcBef>
                  <a:spcPts val="55"/>
                </a:spcBef>
              </a:pPr>
              <a:r>
                <a:rPr sz="1300" spc="0" dirty="0" smtClean="0">
                  <a:latin typeface="Times New Roman"/>
                  <a:cs typeface="Times New Roman"/>
                </a:rPr>
                <a:t>2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65" name="object 28"/>
            <p:cNvSpPr txBox="1"/>
            <p:nvPr/>
          </p:nvSpPr>
          <p:spPr>
            <a:xfrm>
              <a:off x="758433" y="5135217"/>
              <a:ext cx="1757730" cy="1981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709828" marR="709777" algn="ctr">
                <a:lnSpc>
                  <a:spcPct val="95825"/>
                </a:lnSpc>
                <a:spcBef>
                  <a:spcPts val="55"/>
                </a:spcBef>
              </a:pPr>
              <a:r>
                <a:rPr sz="1300" spc="0" dirty="0" smtClean="0">
                  <a:latin typeface="Times New Roman"/>
                  <a:cs typeface="Times New Roman"/>
                </a:rPr>
                <a:t>12.4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66" name="object 27"/>
            <p:cNvSpPr txBox="1"/>
            <p:nvPr/>
          </p:nvSpPr>
          <p:spPr>
            <a:xfrm>
              <a:off x="2516164" y="5135217"/>
              <a:ext cx="1476374" cy="1981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490448" marR="489299" algn="ctr">
                <a:lnSpc>
                  <a:spcPct val="95825"/>
                </a:lnSpc>
                <a:spcBef>
                  <a:spcPts val="55"/>
                </a:spcBef>
              </a:pPr>
              <a:r>
                <a:rPr sz="1300" spc="-50" dirty="0" smtClean="0">
                  <a:latin typeface="Times New Roman"/>
                  <a:cs typeface="Times New Roman"/>
                </a:rPr>
                <a:t>1</a:t>
              </a:r>
              <a:r>
                <a:rPr sz="1300" spc="0" dirty="0" smtClean="0">
                  <a:latin typeface="Times New Roman"/>
                  <a:cs typeface="Times New Roman"/>
                </a:rPr>
                <a:t>1.927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67" name="object 26"/>
            <p:cNvSpPr txBox="1"/>
            <p:nvPr/>
          </p:nvSpPr>
          <p:spPr>
            <a:xfrm>
              <a:off x="3992539" y="5135217"/>
              <a:ext cx="1010285" cy="1981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20801">
                <a:lnSpc>
                  <a:spcPct val="95825"/>
                </a:lnSpc>
                <a:spcBef>
                  <a:spcPts val="55"/>
                </a:spcBef>
              </a:pPr>
              <a:r>
                <a:rPr sz="1300" spc="0" dirty="0" smtClean="0">
                  <a:latin typeface="Times New Roman"/>
                  <a:cs typeface="Times New Roman"/>
                </a:rPr>
                <a:t>1.040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68" name="object 25"/>
            <p:cNvSpPr txBox="1"/>
            <p:nvPr/>
          </p:nvSpPr>
          <p:spPr>
            <a:xfrm>
              <a:off x="340273" y="5333337"/>
              <a:ext cx="418160" cy="19812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5052">
                <a:lnSpc>
                  <a:spcPct val="95825"/>
                </a:lnSpc>
                <a:spcBef>
                  <a:spcPts val="55"/>
                </a:spcBef>
              </a:pPr>
              <a:r>
                <a:rPr sz="1300" spc="0" dirty="0" smtClean="0">
                  <a:latin typeface="Times New Roman"/>
                  <a:cs typeface="Times New Roman"/>
                </a:rPr>
                <a:t>3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69" name="object 24"/>
            <p:cNvSpPr txBox="1"/>
            <p:nvPr/>
          </p:nvSpPr>
          <p:spPr>
            <a:xfrm>
              <a:off x="758433" y="5333337"/>
              <a:ext cx="1757730" cy="19812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709828" marR="709777" algn="ctr">
                <a:lnSpc>
                  <a:spcPct val="95825"/>
                </a:lnSpc>
                <a:spcBef>
                  <a:spcPts val="55"/>
                </a:spcBef>
              </a:pPr>
              <a:r>
                <a:rPr sz="1300" spc="0" dirty="0" smtClean="0">
                  <a:latin typeface="Times New Roman"/>
                  <a:cs typeface="Times New Roman"/>
                </a:rPr>
                <a:t>14.8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70" name="object 23"/>
            <p:cNvSpPr txBox="1"/>
            <p:nvPr/>
          </p:nvSpPr>
          <p:spPr>
            <a:xfrm>
              <a:off x="2516164" y="5333337"/>
              <a:ext cx="1476374" cy="19812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487400" marR="486257" algn="ctr">
                <a:lnSpc>
                  <a:spcPct val="95825"/>
                </a:lnSpc>
                <a:spcBef>
                  <a:spcPts val="55"/>
                </a:spcBef>
              </a:pPr>
              <a:r>
                <a:rPr sz="1300" spc="0" dirty="0" smtClean="0">
                  <a:latin typeface="Times New Roman"/>
                  <a:cs typeface="Times New Roman"/>
                </a:rPr>
                <a:t>12.871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71" name="object 22"/>
            <p:cNvSpPr txBox="1"/>
            <p:nvPr/>
          </p:nvSpPr>
          <p:spPr>
            <a:xfrm>
              <a:off x="3992539" y="5333337"/>
              <a:ext cx="1010285" cy="19812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20801">
                <a:lnSpc>
                  <a:spcPct val="95825"/>
                </a:lnSpc>
                <a:spcBef>
                  <a:spcPts val="55"/>
                </a:spcBef>
              </a:pPr>
              <a:r>
                <a:rPr sz="1300" spc="0" dirty="0" smtClean="0">
                  <a:latin typeface="Times New Roman"/>
                  <a:cs typeface="Times New Roman"/>
                </a:rPr>
                <a:t>1.150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72" name="object 21"/>
            <p:cNvSpPr txBox="1"/>
            <p:nvPr/>
          </p:nvSpPr>
          <p:spPr>
            <a:xfrm>
              <a:off x="340273" y="5531457"/>
              <a:ext cx="418160" cy="1981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5052">
                <a:lnSpc>
                  <a:spcPct val="95825"/>
                </a:lnSpc>
                <a:spcBef>
                  <a:spcPts val="55"/>
                </a:spcBef>
              </a:pPr>
              <a:r>
                <a:rPr sz="1300" spc="0" dirty="0" smtClean="0">
                  <a:latin typeface="Times New Roman"/>
                  <a:cs typeface="Times New Roman"/>
                </a:rPr>
                <a:t>4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73" name="object 20"/>
            <p:cNvSpPr txBox="1"/>
            <p:nvPr/>
          </p:nvSpPr>
          <p:spPr>
            <a:xfrm>
              <a:off x="758433" y="5531457"/>
              <a:ext cx="1757730" cy="1981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709828" marR="709777" algn="ctr">
                <a:lnSpc>
                  <a:spcPct val="95825"/>
                </a:lnSpc>
                <a:spcBef>
                  <a:spcPts val="55"/>
                </a:spcBef>
              </a:pPr>
              <a:r>
                <a:rPr sz="1300" spc="0" dirty="0" smtClean="0">
                  <a:latin typeface="Times New Roman"/>
                  <a:cs typeface="Times New Roman"/>
                </a:rPr>
                <a:t>15.0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74" name="object 19"/>
            <p:cNvSpPr txBox="1"/>
            <p:nvPr/>
          </p:nvSpPr>
          <p:spPr>
            <a:xfrm>
              <a:off x="2516164" y="5531457"/>
              <a:ext cx="1476374" cy="1981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487400" marR="486257" algn="ctr">
                <a:lnSpc>
                  <a:spcPct val="95825"/>
                </a:lnSpc>
                <a:spcBef>
                  <a:spcPts val="55"/>
                </a:spcBef>
              </a:pPr>
              <a:r>
                <a:rPr sz="1300" spc="0" dirty="0" smtClean="0">
                  <a:latin typeface="Times New Roman"/>
                  <a:cs typeface="Times New Roman"/>
                </a:rPr>
                <a:t>13.815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75" name="object 18"/>
            <p:cNvSpPr txBox="1"/>
            <p:nvPr/>
          </p:nvSpPr>
          <p:spPr>
            <a:xfrm>
              <a:off x="3992539" y="5531457"/>
              <a:ext cx="1010285" cy="1981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20801">
                <a:lnSpc>
                  <a:spcPct val="95825"/>
                </a:lnSpc>
                <a:spcBef>
                  <a:spcPts val="55"/>
                </a:spcBef>
              </a:pPr>
              <a:r>
                <a:rPr sz="1300" spc="0" dirty="0" smtClean="0">
                  <a:latin typeface="Times New Roman"/>
                  <a:cs typeface="Times New Roman"/>
                </a:rPr>
                <a:t>1.086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76" name="object 17"/>
            <p:cNvSpPr txBox="1"/>
            <p:nvPr/>
          </p:nvSpPr>
          <p:spPr>
            <a:xfrm>
              <a:off x="340273" y="5729577"/>
              <a:ext cx="418160" cy="19812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5052">
                <a:lnSpc>
                  <a:spcPct val="95825"/>
                </a:lnSpc>
                <a:spcBef>
                  <a:spcPts val="55"/>
                </a:spcBef>
              </a:pPr>
              <a:r>
                <a:rPr sz="1300" spc="0" dirty="0" smtClean="0">
                  <a:latin typeface="Times New Roman"/>
                  <a:cs typeface="Times New Roman"/>
                </a:rPr>
                <a:t>5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77" name="object 16"/>
            <p:cNvSpPr txBox="1"/>
            <p:nvPr/>
          </p:nvSpPr>
          <p:spPr>
            <a:xfrm>
              <a:off x="758433" y="5729577"/>
              <a:ext cx="1757730" cy="19812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712876" marR="712819" algn="ctr">
                <a:lnSpc>
                  <a:spcPct val="95825"/>
                </a:lnSpc>
                <a:spcBef>
                  <a:spcPts val="55"/>
                </a:spcBef>
              </a:pPr>
              <a:r>
                <a:rPr sz="1300" spc="-50" dirty="0" smtClean="0">
                  <a:latin typeface="Times New Roman"/>
                  <a:cs typeface="Times New Roman"/>
                </a:rPr>
                <a:t>1</a:t>
              </a:r>
              <a:r>
                <a:rPr sz="1300" spc="0" dirty="0" smtClean="0">
                  <a:latin typeface="Times New Roman"/>
                  <a:cs typeface="Times New Roman"/>
                </a:rPr>
                <a:t>1.2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78" name="object 15"/>
            <p:cNvSpPr txBox="1"/>
            <p:nvPr/>
          </p:nvSpPr>
          <p:spPr>
            <a:xfrm>
              <a:off x="2516164" y="5729577"/>
              <a:ext cx="1476374" cy="19812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487400" marR="486257" algn="ctr">
                <a:lnSpc>
                  <a:spcPct val="95825"/>
                </a:lnSpc>
                <a:spcBef>
                  <a:spcPts val="55"/>
                </a:spcBef>
              </a:pPr>
              <a:r>
                <a:rPr sz="1300" spc="0" dirty="0" smtClean="0">
                  <a:latin typeface="Times New Roman"/>
                  <a:cs typeface="Times New Roman"/>
                </a:rPr>
                <a:t>14.759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79" name="object 14"/>
            <p:cNvSpPr txBox="1"/>
            <p:nvPr/>
          </p:nvSpPr>
          <p:spPr>
            <a:xfrm>
              <a:off x="3992539" y="5729577"/>
              <a:ext cx="1010285" cy="19812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80" name="object 13"/>
            <p:cNvSpPr txBox="1"/>
            <p:nvPr/>
          </p:nvSpPr>
          <p:spPr>
            <a:xfrm>
              <a:off x="340273" y="5927697"/>
              <a:ext cx="418160" cy="19812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5052">
                <a:lnSpc>
                  <a:spcPct val="95825"/>
                </a:lnSpc>
                <a:spcBef>
                  <a:spcPts val="55"/>
                </a:spcBef>
              </a:pPr>
              <a:r>
                <a:rPr sz="1300" spc="0" dirty="0" smtClean="0">
                  <a:latin typeface="Times New Roman"/>
                  <a:cs typeface="Times New Roman"/>
                </a:rPr>
                <a:t>6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81" name="object 12"/>
            <p:cNvSpPr txBox="1"/>
            <p:nvPr/>
          </p:nvSpPr>
          <p:spPr>
            <a:xfrm>
              <a:off x="758433" y="5927697"/>
              <a:ext cx="1757730" cy="19812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709828" marR="709777" algn="ctr">
                <a:lnSpc>
                  <a:spcPct val="95825"/>
                </a:lnSpc>
                <a:spcBef>
                  <a:spcPts val="55"/>
                </a:spcBef>
              </a:pPr>
              <a:r>
                <a:rPr sz="1300" spc="0" dirty="0" smtClean="0">
                  <a:latin typeface="Times New Roman"/>
                  <a:cs typeface="Times New Roman"/>
                </a:rPr>
                <a:t>14.3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82" name="object 11"/>
            <p:cNvSpPr txBox="1"/>
            <p:nvPr/>
          </p:nvSpPr>
          <p:spPr>
            <a:xfrm>
              <a:off x="2516164" y="5927697"/>
              <a:ext cx="1476374" cy="19812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487400" marR="486257" algn="ctr">
                <a:lnSpc>
                  <a:spcPct val="95825"/>
                </a:lnSpc>
                <a:spcBef>
                  <a:spcPts val="55"/>
                </a:spcBef>
              </a:pPr>
              <a:r>
                <a:rPr sz="1300" spc="0" dirty="0" smtClean="0">
                  <a:latin typeface="Times New Roman"/>
                  <a:cs typeface="Times New Roman"/>
                </a:rPr>
                <a:t>15.703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83" name="object 10"/>
            <p:cNvSpPr txBox="1"/>
            <p:nvPr/>
          </p:nvSpPr>
          <p:spPr>
            <a:xfrm>
              <a:off x="3992539" y="5927697"/>
              <a:ext cx="1010285" cy="19812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23850">
                <a:lnSpc>
                  <a:spcPct val="95825"/>
                </a:lnSpc>
                <a:spcBef>
                  <a:spcPts val="55"/>
                </a:spcBef>
              </a:pPr>
              <a:r>
                <a:rPr sz="1300" spc="0" dirty="0" smtClean="0">
                  <a:latin typeface="Times New Roman"/>
                  <a:cs typeface="Times New Roman"/>
                </a:rPr>
                <a:t>0.9</a:t>
              </a:r>
              <a:r>
                <a:rPr sz="1300" spc="-50" dirty="0" smtClean="0">
                  <a:latin typeface="Times New Roman"/>
                  <a:cs typeface="Times New Roman"/>
                </a:rPr>
                <a:t>1</a:t>
              </a:r>
              <a:r>
                <a:rPr sz="1300" spc="0" dirty="0" smtClean="0">
                  <a:latin typeface="Times New Roman"/>
                  <a:cs typeface="Times New Roman"/>
                </a:rPr>
                <a:t>1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84" name="object 9"/>
            <p:cNvSpPr txBox="1"/>
            <p:nvPr/>
          </p:nvSpPr>
          <p:spPr>
            <a:xfrm>
              <a:off x="340273" y="6125817"/>
              <a:ext cx="418160" cy="19812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5052">
                <a:lnSpc>
                  <a:spcPct val="95825"/>
                </a:lnSpc>
                <a:spcBef>
                  <a:spcPts val="55"/>
                </a:spcBef>
              </a:pPr>
              <a:r>
                <a:rPr sz="1300" spc="0" dirty="0" smtClean="0">
                  <a:latin typeface="Times New Roman"/>
                  <a:cs typeface="Times New Roman"/>
                </a:rPr>
                <a:t>7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85" name="object 8"/>
            <p:cNvSpPr txBox="1"/>
            <p:nvPr/>
          </p:nvSpPr>
          <p:spPr>
            <a:xfrm>
              <a:off x="758433" y="6125817"/>
              <a:ext cx="1757730" cy="19812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709805" marR="709830" algn="ctr">
                <a:lnSpc>
                  <a:spcPct val="95825"/>
                </a:lnSpc>
                <a:spcBef>
                  <a:spcPts val="55"/>
                </a:spcBef>
              </a:pPr>
              <a:r>
                <a:rPr sz="1300" spc="0" dirty="0" smtClean="0">
                  <a:latin typeface="Times New Roman"/>
                  <a:cs typeface="Times New Roman"/>
                </a:rPr>
                <a:t>18.4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86" name="object 7"/>
            <p:cNvSpPr txBox="1"/>
            <p:nvPr/>
          </p:nvSpPr>
          <p:spPr>
            <a:xfrm>
              <a:off x="2516164" y="6125817"/>
              <a:ext cx="1476374" cy="19812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487377" marR="486310" algn="ctr">
                <a:lnSpc>
                  <a:spcPct val="95825"/>
                </a:lnSpc>
                <a:spcBef>
                  <a:spcPts val="55"/>
                </a:spcBef>
              </a:pPr>
              <a:r>
                <a:rPr sz="1300" spc="0" dirty="0" smtClean="0">
                  <a:latin typeface="Times New Roman"/>
                  <a:cs typeface="Times New Roman"/>
                </a:rPr>
                <a:t>16.647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87" name="object 6"/>
            <p:cNvSpPr txBox="1"/>
            <p:nvPr/>
          </p:nvSpPr>
          <p:spPr>
            <a:xfrm>
              <a:off x="3992539" y="6125817"/>
              <a:ext cx="1010285" cy="19812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20801">
                <a:lnSpc>
                  <a:spcPct val="95825"/>
                </a:lnSpc>
                <a:spcBef>
                  <a:spcPts val="55"/>
                </a:spcBef>
              </a:pPr>
              <a:r>
                <a:rPr sz="1300" spc="0" dirty="0" smtClean="0">
                  <a:latin typeface="Times New Roman"/>
                  <a:cs typeface="Times New Roman"/>
                </a:rPr>
                <a:t>1.105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88" name="object 5"/>
            <p:cNvSpPr txBox="1"/>
            <p:nvPr/>
          </p:nvSpPr>
          <p:spPr>
            <a:xfrm>
              <a:off x="340273" y="6323937"/>
              <a:ext cx="418160" cy="1981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5052">
                <a:lnSpc>
                  <a:spcPct val="95825"/>
                </a:lnSpc>
                <a:spcBef>
                  <a:spcPts val="55"/>
                </a:spcBef>
              </a:pPr>
              <a:r>
                <a:rPr sz="1300" spc="0" dirty="0" smtClean="0">
                  <a:latin typeface="Times New Roman"/>
                  <a:cs typeface="Times New Roman"/>
                </a:rPr>
                <a:t>8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89" name="object 4"/>
            <p:cNvSpPr txBox="1"/>
            <p:nvPr/>
          </p:nvSpPr>
          <p:spPr>
            <a:xfrm>
              <a:off x="758433" y="6323937"/>
              <a:ext cx="1757730" cy="1981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709828" marR="709777" algn="ctr">
                <a:lnSpc>
                  <a:spcPct val="95825"/>
                </a:lnSpc>
                <a:spcBef>
                  <a:spcPts val="55"/>
                </a:spcBef>
              </a:pPr>
              <a:r>
                <a:rPr sz="1300" spc="0" dirty="0" smtClean="0">
                  <a:latin typeface="Times New Roman"/>
                  <a:cs typeface="Times New Roman"/>
                </a:rPr>
                <a:t>18.0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90" name="object 3"/>
            <p:cNvSpPr txBox="1"/>
            <p:nvPr/>
          </p:nvSpPr>
          <p:spPr>
            <a:xfrm>
              <a:off x="2516164" y="6323937"/>
              <a:ext cx="1476374" cy="1981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487400" marR="486257" algn="ctr">
                <a:lnSpc>
                  <a:spcPct val="95825"/>
                </a:lnSpc>
                <a:spcBef>
                  <a:spcPts val="55"/>
                </a:spcBef>
              </a:pPr>
              <a:r>
                <a:rPr sz="1300" spc="0" dirty="0" smtClean="0">
                  <a:latin typeface="Times New Roman"/>
                  <a:cs typeface="Times New Roman"/>
                </a:rPr>
                <a:t>17.591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91" name="object 2"/>
            <p:cNvSpPr txBox="1"/>
            <p:nvPr/>
          </p:nvSpPr>
          <p:spPr>
            <a:xfrm>
              <a:off x="3992539" y="6323937"/>
              <a:ext cx="1010285" cy="1981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20801">
                <a:lnSpc>
                  <a:spcPct val="95825"/>
                </a:lnSpc>
                <a:spcBef>
                  <a:spcPts val="55"/>
                </a:spcBef>
              </a:pPr>
              <a:r>
                <a:rPr sz="1300" spc="0" dirty="0" smtClean="0">
                  <a:latin typeface="Times New Roman"/>
                  <a:cs typeface="Times New Roman"/>
                </a:rPr>
                <a:t>1.023</a:t>
              </a:r>
              <a:endParaRPr sz="1300">
                <a:latin typeface="Times New Roman"/>
                <a:cs typeface="Times New Roman"/>
              </a:endParaRPr>
            </a:p>
          </p:txBody>
        </p:sp>
      </p:grpSp>
      <p:sp>
        <p:nvSpPr>
          <p:cNvPr id="96" name="object 116"/>
          <p:cNvSpPr/>
          <p:nvPr/>
        </p:nvSpPr>
        <p:spPr>
          <a:xfrm>
            <a:off x="3788059" y="5750566"/>
            <a:ext cx="1004315" cy="176783"/>
          </a:xfrm>
          <a:custGeom>
            <a:avLst/>
            <a:gdLst/>
            <a:ahLst/>
            <a:cxnLst/>
            <a:rect l="l" t="t" r="r" b="b"/>
            <a:pathLst>
              <a:path w="1004315" h="176783">
                <a:moveTo>
                  <a:pt x="0" y="176784"/>
                </a:moveTo>
                <a:lnTo>
                  <a:pt x="1004315" y="176784"/>
                </a:lnTo>
                <a:lnTo>
                  <a:pt x="1004315" y="0"/>
                </a:lnTo>
                <a:lnTo>
                  <a:pt x="0" y="0"/>
                </a:lnTo>
                <a:lnTo>
                  <a:pt x="0" y="176784"/>
                </a:lnTo>
                <a:close/>
              </a:path>
            </a:pathLst>
          </a:custGeom>
          <a:solidFill>
            <a:srgbClr val="FFFF00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951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• Trend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 smtClean="0"/>
                  <a:t> =</a:t>
                </a:r>
                <a:r>
                  <a:rPr lang="en-US" dirty="0"/>
                  <a:t>10.039 + 0.944(9) = </a:t>
                </a:r>
                <a:r>
                  <a:rPr lang="en-US" dirty="0" smtClean="0"/>
                  <a:t>18.535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• Corrected for seasonality and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randomness</a:t>
                </a:r>
                <a:r>
                  <a:rPr lang="en-US" dirty="0"/>
                  <a:t>: 18.535 * 0.844 = 15.643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49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Births in NY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77328"/>
            <a:ext cx="5892479" cy="3007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791" y="4361367"/>
            <a:ext cx="5844209" cy="24966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74435" y="4863548"/>
            <a:ext cx="437322" cy="1802295"/>
          </a:xfrm>
          <a:prstGeom prst="rect">
            <a:avLst/>
          </a:prstGeom>
          <a:solidFill>
            <a:srgbClr val="FF006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160104" y="3511826"/>
            <a:ext cx="2226366" cy="135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160644" y="3138096"/>
            <a:ext cx="1225826" cy="172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386470" y="2637184"/>
            <a:ext cx="225287" cy="214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57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Seasonality: Multiplicative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57" y="1286448"/>
            <a:ext cx="5963556" cy="3389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125" y="1459557"/>
            <a:ext cx="3009524" cy="4333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25" y="4814981"/>
            <a:ext cx="5447619" cy="1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0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Seasonality: Additive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57" y="1420910"/>
            <a:ext cx="5762658" cy="35813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191" y="1420910"/>
            <a:ext cx="3123809" cy="4342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57" y="5276013"/>
            <a:ext cx="5602139" cy="12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Additive or Multiplicative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96" y="1352041"/>
            <a:ext cx="8799513" cy="39253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6057" y="5853328"/>
            <a:ext cx="86385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Source: </a:t>
            </a:r>
            <a:r>
              <a:rPr lang="en-US" dirty="0">
                <a:solidFill>
                  <a:srgbClr val="009999"/>
                </a:solidFill>
                <a:latin typeface="Arial" panose="020B0604020202020204" pitchFamily="34" charset="0"/>
                <a:hlinkClick r:id="rId3"/>
              </a:rPr>
              <a:t>http://www.forsoc.net/2014/11/11/can-you-identify-additive-and-multiplicative-seasonality/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2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Time Series data 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sequence of data points in successive order, indexed </a:t>
                </a:r>
                <a:r>
                  <a:rPr lang="en-US" dirty="0"/>
                  <a:t>by time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…</m:t>
                    </m:r>
                  </m:oMath>
                </a14:m>
                <a:endParaRPr lang="en-US" sz="3200" dirty="0" smtClean="0"/>
              </a:p>
              <a:p>
                <a:pPr marL="0" indent="0" algn="ctr">
                  <a:buNone/>
                </a:pPr>
                <a:endParaRPr lang="en-US" sz="3200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err="1"/>
                  <a:t>Eg</a:t>
                </a:r>
                <a:r>
                  <a:rPr lang="en-US" dirty="0"/>
                  <a:t>: Population of the country listed </a:t>
                </a:r>
                <a:r>
                  <a:rPr lang="en-US" dirty="0" smtClean="0"/>
                  <a:t>year-wise, temperature </a:t>
                </a:r>
                <a:r>
                  <a:rPr lang="en-US" dirty="0"/>
                  <a:t>in the city listed by the </a:t>
                </a:r>
                <a:r>
                  <a:rPr lang="en-US" dirty="0" smtClean="0"/>
                  <a:t>hour, number </a:t>
                </a:r>
                <a:r>
                  <a:rPr lang="en-US" dirty="0"/>
                  <a:t>of iPhones sold listed for each quarter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7" t="-1973" r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68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Goodness of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MSE (Mean square error)</a:t>
            </a:r>
          </a:p>
          <a:p>
            <a:pPr marL="0" indent="0">
              <a:buNone/>
            </a:pPr>
            <a:r>
              <a:rPr lang="en-US" dirty="0"/>
              <a:t>• MAE (Mean absolute error)</a:t>
            </a:r>
          </a:p>
          <a:p>
            <a:pPr marL="0" indent="0">
              <a:buNone/>
            </a:pPr>
            <a:r>
              <a:rPr lang="en-US" dirty="0"/>
              <a:t>• RMSE (Root mean square error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MAPE (Mean absolute percent error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NMSE (Normalized mean square error)</a:t>
            </a:r>
          </a:p>
          <a:p>
            <a:pPr marL="0" indent="0">
              <a:buNone/>
            </a:pPr>
            <a:r>
              <a:rPr lang="en-US" dirty="0"/>
              <a:t>• NMAE (Normalized mean absolute error)</a:t>
            </a:r>
          </a:p>
          <a:p>
            <a:pPr marL="0" indent="0">
              <a:buNone/>
            </a:pPr>
            <a:r>
              <a:rPr lang="en-US" dirty="0"/>
              <a:t>• NMAPE (Normalized mean absolute percent error)</a:t>
            </a:r>
          </a:p>
        </p:txBody>
      </p:sp>
    </p:spTree>
    <p:extLst>
      <p:ext uri="{BB962C8B-B14F-4D97-AF65-F5344CB8AC3E}">
        <p14:creationId xmlns:p14="http://schemas.microsoft.com/office/powerpoint/2010/main" val="412488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Regressing 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It is too much of a curve fit for a statistician to </a:t>
            </a:r>
            <a:r>
              <a:rPr lang="en-US" dirty="0" smtClean="0"/>
              <a:t>sleep </a:t>
            </a:r>
            <a:r>
              <a:rPr lang="en-US" dirty="0"/>
              <a:t>well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If there is no trend or if seasonality and </a:t>
            </a:r>
            <a:r>
              <a:rPr lang="en-US" dirty="0" smtClean="0"/>
              <a:t>fluctuations </a:t>
            </a:r>
            <a:r>
              <a:rPr lang="en-US" dirty="0"/>
              <a:t>are more important than trend, </a:t>
            </a:r>
            <a:r>
              <a:rPr lang="en-US" dirty="0" smtClean="0"/>
              <a:t>then </a:t>
            </a:r>
            <a:r>
              <a:rPr lang="en-US" dirty="0"/>
              <a:t>the coefficients behave weirdly</a:t>
            </a:r>
          </a:p>
        </p:txBody>
      </p:sp>
    </p:spTree>
    <p:extLst>
      <p:ext uri="{BB962C8B-B14F-4D97-AF65-F5344CB8AC3E}">
        <p14:creationId xmlns:p14="http://schemas.microsoft.com/office/powerpoint/2010/main" val="340653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29" y="3341315"/>
            <a:ext cx="7886700" cy="2852737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TIME SEREIS: AUTO REGRESSIVE METHODS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122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Regressive Methods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40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45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Identifying Techniques for Different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We use different techniques for different processes</a:t>
            </a:r>
          </a:p>
          <a:p>
            <a:pPr marL="457200" lvl="1" indent="0">
              <a:buNone/>
            </a:pPr>
            <a:r>
              <a:rPr lang="en-US" dirty="0"/>
              <a:t>– Random stationary</a:t>
            </a:r>
          </a:p>
          <a:p>
            <a:pPr marL="457200" lvl="1" indent="0">
              <a:buNone/>
            </a:pPr>
            <a:r>
              <a:rPr lang="en-US" dirty="0"/>
              <a:t>– Seasonal</a:t>
            </a:r>
          </a:p>
          <a:p>
            <a:pPr marL="457200" lvl="1" indent="0">
              <a:buNone/>
            </a:pPr>
            <a:r>
              <a:rPr lang="en-US" dirty="0"/>
              <a:t>– </a:t>
            </a:r>
            <a:r>
              <a:rPr lang="en-US" dirty="0" smtClean="0"/>
              <a:t>Trend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First we need to identify them</a:t>
            </a:r>
          </a:p>
        </p:txBody>
      </p:sp>
    </p:spTree>
    <p:extLst>
      <p:ext uri="{BB962C8B-B14F-4D97-AF65-F5344CB8AC3E}">
        <p14:creationId xmlns:p14="http://schemas.microsoft.com/office/powerpoint/2010/main" val="1497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349" y="2637391"/>
            <a:ext cx="7886700" cy="2852737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+mn-lt"/>
              </a:rPr>
              <a:t>AUTOCORRELATION AND PARTIAL AUTOCORELATION</a:t>
            </a:r>
            <a:endParaRPr lang="en-US" sz="5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198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Series 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In descriptive statistics covered earlier (central </a:t>
            </a:r>
            <a:r>
              <a:rPr lang="en-US" dirty="0" smtClean="0"/>
              <a:t>tendencies, measures </a:t>
            </a:r>
            <a:r>
              <a:rPr lang="en-US" dirty="0"/>
              <a:t>of variability, </a:t>
            </a:r>
            <a:r>
              <a:rPr lang="en-US" dirty="0" err="1"/>
              <a:t>skewness</a:t>
            </a:r>
            <a:r>
              <a:rPr lang="en-US" dirty="0"/>
              <a:t>, kurtosis, </a:t>
            </a:r>
            <a:r>
              <a:rPr lang="en-US" dirty="0" smtClean="0"/>
              <a:t>distributions, correlations</a:t>
            </a:r>
            <a:r>
              <a:rPr lang="en-US" dirty="0"/>
              <a:t>, etc.), the order of observations in the data was of </a:t>
            </a:r>
            <a:r>
              <a:rPr lang="en-US" dirty="0" smtClean="0"/>
              <a:t>no consequence.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In time series descriptive statistics, order of observations is </a:t>
            </a:r>
            <a:r>
              <a:rPr lang="en-US" dirty="0" smtClean="0"/>
              <a:t>of primary </a:t>
            </a:r>
            <a:r>
              <a:rPr lang="en-US" dirty="0"/>
              <a:t>importance and so autocorrelations, etc. play a vital </a:t>
            </a:r>
            <a:r>
              <a:rPr lang="en-US" dirty="0" smtClean="0"/>
              <a:t>role in </a:t>
            </a:r>
            <a:r>
              <a:rPr lang="en-US" dirty="0"/>
              <a:t>identifying the models and </a:t>
            </a:r>
            <a:r>
              <a:rPr lang="en-US" dirty="0" smtClean="0"/>
              <a:t>their characteristics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95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Autocorrelation (ACF) and Partial ACF (PACF)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• ACF: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lag </a:t>
                </a:r>
                <a:r>
                  <a:rPr lang="en-US" dirty="0"/>
                  <a:t>of ACF is the correlation between a day and </a:t>
                </a:r>
                <a:r>
                  <a:rPr lang="en-US" i="1" dirty="0"/>
                  <a:t>n </a:t>
                </a:r>
                <a:r>
                  <a:rPr lang="en-US" dirty="0" smtClean="0"/>
                  <a:t>days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before </a:t>
                </a:r>
                <a:r>
                  <a:rPr lang="en-US" dirty="0"/>
                  <a:t>that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PACF</a:t>
                </a:r>
                <a:r>
                  <a:rPr lang="en-US" dirty="0"/>
                  <a:t>:  The same as ACF with all intermediate </a:t>
                </a:r>
                <a:r>
                  <a:rPr lang="en-US" dirty="0" smtClean="0"/>
                  <a:t>correlations removed</a:t>
                </a:r>
                <a:r>
                  <a:rPr lang="en-US" dirty="0"/>
                  <a:t>.  It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coefficient </a:t>
                </a:r>
                <a:r>
                  <a:rPr lang="en-US" dirty="0"/>
                  <a:t>of the ordinary least squares </a:t>
                </a:r>
                <a:r>
                  <a:rPr lang="en-US" dirty="0" smtClean="0"/>
                  <a:t>regression.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/>
                  <a:t> where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] </a:t>
                </a:r>
                <a:r>
                  <a:rPr lang="en-US" dirty="0"/>
                  <a:t>is the input time series, </a:t>
                </a:r>
                <a:r>
                  <a:rPr lang="en-US" i="1" dirty="0"/>
                  <a:t>k </a:t>
                </a:r>
                <a:r>
                  <a:rPr lang="en-US" dirty="0"/>
                  <a:t>is the lag order and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</a:t>
                </a:r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 smtClean="0"/>
                  <a:t> coefficient </a:t>
                </a:r>
                <a:r>
                  <a:rPr lang="en-US" dirty="0"/>
                  <a:t>of the linear multiple regression</a:t>
                </a:r>
                <a:r>
                  <a:rPr lang="en-US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b="1" dirty="0" smtClean="0"/>
                  <a:t>EXCEL ACTIVITY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5" t="-1850" r="-2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3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Autocorrelation (ACF) and Partial ACF (PACF)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50" y="1302482"/>
            <a:ext cx="8799513" cy="489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0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Trend</a:t>
            </a:r>
          </a:p>
          <a:p>
            <a:r>
              <a:rPr lang="en-US" dirty="0" smtClean="0"/>
              <a:t>Seasonality</a:t>
            </a:r>
          </a:p>
          <a:p>
            <a:r>
              <a:rPr lang="en-US" dirty="0" smtClean="0"/>
              <a:t>Random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169" y="2945073"/>
            <a:ext cx="5454479" cy="327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Factors needed to forecast the next month’s stock price of Tata Motors 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Current prices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Current Sales, Revenue and profit data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Sales trend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Level debt carried by the company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Competition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Import/export rules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Interest rate environment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US/INR exchange rate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Tax rates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Crack down on black money ?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Cost of steel ?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Number of smart phones sold ?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9" t="-2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08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661" y="1737005"/>
            <a:ext cx="5655691" cy="403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6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Trend, Seasonality and Randomness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023" y="1281113"/>
            <a:ext cx="6880967" cy="49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3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 Air Carrier Traffic – Revenue Passenger Miles (‘000) RPM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2623" y="1233534"/>
            <a:ext cx="5528770" cy="3358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57" y="1182915"/>
            <a:ext cx="3905136" cy="2536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81" y="5067012"/>
            <a:ext cx="3912581" cy="15310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423" y="4566775"/>
            <a:ext cx="2129436" cy="19916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981" y="3903463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Data sources:</a:t>
            </a:r>
          </a:p>
          <a:p>
            <a:r>
              <a:rPr lang="en-US" sz="1600" dirty="0">
                <a:solidFill>
                  <a:srgbClr val="009999"/>
                </a:solidFill>
                <a:latin typeface="Times New Roman" panose="02020603050405020304" pitchFamily="18" charset="0"/>
                <a:hlinkClick r:id="rId6"/>
              </a:rPr>
              <a:t>http://www.bts.gov/xml/air_traffic/src/index.xml</a:t>
            </a:r>
            <a:endParaRPr lang="en-US" sz="1600" dirty="0">
              <a:solidFill>
                <a:srgbClr val="009999"/>
              </a:solidFill>
              <a:latin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and </a:t>
            </a:r>
            <a:r>
              <a:rPr lang="en-US" sz="1600" dirty="0">
                <a:solidFill>
                  <a:srgbClr val="009999"/>
                </a:solidFill>
                <a:latin typeface="Times New Roman" panose="02020603050405020304" pitchFamily="18" charset="0"/>
                <a:hlinkClick r:id="rId7"/>
              </a:rPr>
              <a:t>https://datamarket.com/data/set/281x/us-aircarrier-traffic-statistics-revenue-passenger-miles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015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ACF and PACF – Idealized Trend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06" y="1281113"/>
            <a:ext cx="8695401" cy="49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ACF and PACF – Idealized Trend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26" y="4615040"/>
            <a:ext cx="8799423" cy="2481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ACF is a bar chart of correlation coefficients of the time series and its </a:t>
            </a:r>
            <a:r>
              <a:rPr lang="en-US" dirty="0" smtClean="0"/>
              <a:t>lags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• PACF is a plot of the partial correlation coefficients of the time series and </a:t>
            </a:r>
            <a:r>
              <a:rPr lang="en-US" dirty="0" smtClean="0"/>
              <a:t>its </a:t>
            </a:r>
            <a:r>
              <a:rPr lang="en-US" dirty="0"/>
              <a:t>lags.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34" y="1270295"/>
            <a:ext cx="5885181" cy="33447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450174" y="3525444"/>
                <a:ext cx="2693826" cy="6531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95% CI: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 ±</m:t>
                    </m:r>
                    <m:f>
                      <m:fPr>
                        <m:ctrlP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1.96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174" y="3525444"/>
                <a:ext cx="2693826" cy="653192"/>
              </a:xfrm>
              <a:prstGeom prst="rect">
                <a:avLst/>
              </a:prstGeom>
              <a:blipFill rotWithShape="0">
                <a:blip r:embed="rId3"/>
                <a:stretch>
                  <a:fillRect l="-3394" b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>
            <a:off x="5995588" y="3240993"/>
            <a:ext cx="371061" cy="7882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ACF and PACF – Idealized Seasonality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05" y="1281113"/>
            <a:ext cx="8695402" cy="49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1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ACF and PACF – Idealized Seasonality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05" y="1281113"/>
            <a:ext cx="8695402" cy="49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4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ACF and PACF – Idealized Randomness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05" y="1281113"/>
            <a:ext cx="8695403" cy="49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ACF and PACF – Idealized Randomness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05" y="1281113"/>
            <a:ext cx="8695403" cy="49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2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ACF and PACF – Idealized Trend, Seasonality and Randomness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Ideal Trend: Decreasing ACF and 1 or 2 lags of </a:t>
            </a:r>
            <a:r>
              <a:rPr lang="en-US" dirty="0" smtClean="0"/>
              <a:t>PACF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Ideal Seasonality: Cyclicality in ACF and a few lags </a:t>
            </a:r>
            <a:r>
              <a:rPr lang="en-US" dirty="0" smtClean="0"/>
              <a:t>of PACF </a:t>
            </a:r>
            <a:r>
              <a:rPr lang="en-US" dirty="0"/>
              <a:t>with some positive and some </a:t>
            </a:r>
            <a:r>
              <a:rPr lang="en-US" dirty="0" smtClean="0"/>
              <a:t>negative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Ideal Random: A spike may or may not be present; even </a:t>
            </a:r>
            <a:r>
              <a:rPr lang="en-US" dirty="0" smtClean="0"/>
              <a:t>if present</a:t>
            </a:r>
            <a:r>
              <a:rPr lang="en-US" dirty="0"/>
              <a:t>, magnitude will be small</a:t>
            </a:r>
          </a:p>
        </p:txBody>
      </p:sp>
    </p:spTree>
    <p:extLst>
      <p:ext uri="{BB962C8B-B14F-4D97-AF65-F5344CB8AC3E}">
        <p14:creationId xmlns:p14="http://schemas.microsoft.com/office/powerpoint/2010/main" val="219972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…)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might be some complex linear or nonlinear function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Time series forecasting attempts to do same </a:t>
                </a:r>
                <a:r>
                  <a:rPr lang="en-US" dirty="0" smtClean="0"/>
                  <a:t>forecast just </a:t>
                </a:r>
                <a:r>
                  <a:rPr lang="en-US" dirty="0"/>
                  <a:t>using the past data of 𝑦, without relying on any </a:t>
                </a:r>
                <a:r>
                  <a:rPr lang="en-US" dirty="0" smtClean="0"/>
                  <a:t>other </a:t>
                </a:r>
                <a:r>
                  <a:rPr lang="en-US" dirty="0"/>
                  <a:t>external predictors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54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ACF and PACF (Real-world): Decomposing Time Series into the 3 Components –Births in NY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05" y="1281113"/>
            <a:ext cx="8695402" cy="49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Time Series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sz="4000" dirty="0" smtClean="0"/>
              </a:p>
              <a:p>
                <a:pPr marL="0" indent="0" algn="ctr">
                  <a:buNone/>
                </a:pPr>
                <a:r>
                  <a:rPr lang="en-US" sz="4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sz="4000" dirty="0" smtClean="0"/>
              </a:p>
              <a:p>
                <a:pPr marL="0" indent="0" algn="ctr">
                  <a:buNone/>
                </a:pPr>
                <a:endParaRPr lang="en-US" sz="40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4000" dirty="0" smtClean="0"/>
                  <a:t> can be linear or nonlinear function</a:t>
                </a:r>
                <a:endParaRPr lang="en-US" sz="4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94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Time Series 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Causal independent variables are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– Unknown to us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– Not available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– Might not fit the data well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– Difficult to forecast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001" y="2642907"/>
            <a:ext cx="4596647" cy="327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6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159" y="4141695"/>
            <a:ext cx="7886700" cy="214200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+mn-lt"/>
              </a:rPr>
              <a:t>FORECASTING THROUGH TREND ANALYSIS</a:t>
            </a:r>
            <a:endParaRPr lang="en-US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28" y="135926"/>
            <a:ext cx="5697220" cy="364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4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with 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4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4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00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23263</TotalTime>
  <Words>879</Words>
  <Application>Microsoft Office PowerPoint</Application>
  <PresentationFormat>On-screen Show (4:3)</PresentationFormat>
  <Paragraphs>289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Segoe UI Emoji</vt:lpstr>
      <vt:lpstr>Times New Roman</vt:lpstr>
      <vt:lpstr>Wingdings</vt:lpstr>
      <vt:lpstr>Office Theme</vt:lpstr>
      <vt:lpstr>TIME SERIES FORECASTING</vt:lpstr>
      <vt:lpstr>PowerPoint Presentation</vt:lpstr>
      <vt:lpstr>What is Time Series data ?</vt:lpstr>
      <vt:lpstr>Forecasting</vt:lpstr>
      <vt:lpstr>Forecasting</vt:lpstr>
      <vt:lpstr>Typical Time Series</vt:lpstr>
      <vt:lpstr>Why Time Series forecasting</vt:lpstr>
      <vt:lpstr>FORECASTING THROUGH TREND ANALYSIS</vt:lpstr>
      <vt:lpstr>Regression with time</vt:lpstr>
      <vt:lpstr>Regression on Time</vt:lpstr>
      <vt:lpstr>Seasonality</vt:lpstr>
      <vt:lpstr>Regression Analysis – Linear fit</vt:lpstr>
      <vt:lpstr>Quadratic Trend</vt:lpstr>
      <vt:lpstr>Seasonal Regression Models</vt:lpstr>
      <vt:lpstr>Seasonal Regression Models</vt:lpstr>
      <vt:lpstr>Quadratic fit with seasonality</vt:lpstr>
      <vt:lpstr>Seasonal Regression Models</vt:lpstr>
      <vt:lpstr>Seasonal Regression Models - Births</vt:lpstr>
      <vt:lpstr>Seasonal Regression Models - Births</vt:lpstr>
      <vt:lpstr>Another Crude Way of Incorporating Seasonality</vt:lpstr>
      <vt:lpstr>Case</vt:lpstr>
      <vt:lpstr>PowerPoint Presentation</vt:lpstr>
      <vt:lpstr>Seasonality: Multiplicative</vt:lpstr>
      <vt:lpstr>Quarterly Seasonality</vt:lpstr>
      <vt:lpstr>Computations</vt:lpstr>
      <vt:lpstr>Births in NY</vt:lpstr>
      <vt:lpstr>Seasonality: Multiplicative</vt:lpstr>
      <vt:lpstr>Seasonality: Additive</vt:lpstr>
      <vt:lpstr>Additive or Multiplicative</vt:lpstr>
      <vt:lpstr>Goodness of Fit</vt:lpstr>
      <vt:lpstr>Issues with Regressing on Time</vt:lpstr>
      <vt:lpstr>TIME SEREIS: AUTO REGRESSIVE METHODS</vt:lpstr>
      <vt:lpstr>Auto Regressive Methods</vt:lpstr>
      <vt:lpstr>Identifying Techniques for Different Processes</vt:lpstr>
      <vt:lpstr>AUTOCORRELATION AND PARTIAL AUTOCORELATION</vt:lpstr>
      <vt:lpstr>Time Series Descriptive Statistics</vt:lpstr>
      <vt:lpstr>Autocorrelation (ACF) and Partial ACF (PACF)</vt:lpstr>
      <vt:lpstr>Autocorrelation (ACF) and Partial ACF (PACF)</vt:lpstr>
      <vt:lpstr>Components of Time Series</vt:lpstr>
      <vt:lpstr>Seasonality</vt:lpstr>
      <vt:lpstr>Trend, Seasonality and Randomness</vt:lpstr>
      <vt:lpstr>US Air Carrier Traffic – Revenue Passenger Miles (‘000) RPM</vt:lpstr>
      <vt:lpstr>ACF and PACF – Idealized Trend</vt:lpstr>
      <vt:lpstr>ACF and PACF – Idealized Trend</vt:lpstr>
      <vt:lpstr>ACF and PACF – Idealized Seasonality</vt:lpstr>
      <vt:lpstr>ACF and PACF – Idealized Seasonality</vt:lpstr>
      <vt:lpstr>ACF and PACF – Idealized Randomness</vt:lpstr>
      <vt:lpstr>ACF and PACF – Idealized Randomness</vt:lpstr>
      <vt:lpstr>ACF and PACF – Idealized Trend, Seasonality and Randomness</vt:lpstr>
      <vt:lpstr>ACF and PACF (Real-world): Decomposing Time Series into the 3 Components –Births in NY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D</dc:creator>
  <cp:lastModifiedBy>srikanth D</cp:lastModifiedBy>
  <cp:revision>928</cp:revision>
  <dcterms:created xsi:type="dcterms:W3CDTF">2018-08-30T05:17:44Z</dcterms:created>
  <dcterms:modified xsi:type="dcterms:W3CDTF">2019-01-19T07:33:37Z</dcterms:modified>
</cp:coreProperties>
</file>