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5143500" type="screen16x9"/>
  <p:notesSz cx="6858000" cy="9144000"/>
  <p:embeddedFontLst>
    <p:embeddedFont>
      <p:font typeface="Montserrat" panose="020B0604020202020204" charset="0"/>
      <p:regular r:id="rId92"/>
    </p:embeddedFont>
    <p:embeddedFont>
      <p:font typeface="Roboto" panose="020B0604020202020204" charset="0"/>
      <p:regular r:id="rId93"/>
      <p:bold r:id="rId94"/>
      <p:italic r:id="rId95"/>
      <p:boldItalic r:id="rId96"/>
    </p:embeddedFont>
    <p:embeddedFont>
      <p:font typeface="Ubuntu" panose="020B0604020202020204" charset="0"/>
      <p:regular r:id="rId97"/>
      <p:bold r:id="rId98"/>
      <p:italic r:id="rId99"/>
      <p:boldItalic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2.fntdata"/><Relationship Id="rId98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3.fntdata"/><Relationship Id="rId99" Type="http://schemas.openxmlformats.org/officeDocument/2006/relationships/font" Target="fonts/font8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6.fntdata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3906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12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255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342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26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737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86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31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725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4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22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23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772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98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58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389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27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912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892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23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50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11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76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70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907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098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263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471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4332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744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49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34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214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69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819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5855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8656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9710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05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85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219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622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265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7659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28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5633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1911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560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2274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638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852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597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730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919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4351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17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7032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53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6815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745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0375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4063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18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6686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1976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9145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70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86425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1524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336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1752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7515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Shape 9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337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6731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7577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Shape 10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6752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Shape 1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8712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Shape 1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0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4235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Shape 1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13483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Shape 1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089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Shape 1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8506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Shape 1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2078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9308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Shape 1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216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0980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Shape 1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7498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Shape 1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Shape 1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1427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Shape 1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90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5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6" y="57150"/>
            <a:ext cx="1933574" cy="458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6" y="57150"/>
            <a:ext cx="1933574" cy="458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</a:p>
        </p:txBody>
      </p:sp>
      <p:sp>
        <p:nvSpPr>
          <p:cNvPr id="140" name="Shape 14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1" name="Shape 14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3" name="Shape 143"/>
          <p:cNvCxnSpPr>
            <a:endCxn id="1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4" name="Shape 14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</a:p>
        </p:txBody>
      </p:sp>
      <p:sp>
        <p:nvSpPr>
          <p:cNvPr id="155" name="Shape 15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6" name="Shape 15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>
            <a:endCxn id="1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</a:p>
        </p:txBody>
      </p:sp>
      <p:sp>
        <p:nvSpPr>
          <p:cNvPr id="170" name="Shape 17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2" name="Shape 17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>
            <a:endCxn id="17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4" name="Shape 17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</a:p>
        </p:txBody>
      </p:sp>
      <p:sp>
        <p:nvSpPr>
          <p:cNvPr id="185" name="Shape 18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7" name="Shape 18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>
            <a:endCxn id="18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</a:p>
        </p:txBody>
      </p:sp>
      <p:sp>
        <p:nvSpPr>
          <p:cNvPr id="200" name="Shape 20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" name="Shape 20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>
            <a:endCxn id="20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</a:p>
        </p:txBody>
      </p:sp>
      <p:sp>
        <p:nvSpPr>
          <p:cNvPr id="217" name="Shape 21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>
            <a:endCxn id="21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224" name="Shape 2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</a:p>
        </p:txBody>
      </p:sp>
      <p:sp>
        <p:nvSpPr>
          <p:cNvPr id="225" name="Shape 2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</a:p>
        </p:txBody>
      </p:sp>
      <p:sp>
        <p:nvSpPr>
          <p:cNvPr id="236" name="Shape 2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7" name="Shape 2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>
            <a:endCxn id="23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243" name="Shape 243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</a:p>
        </p:txBody>
      </p:sp>
      <p:sp>
        <p:nvSpPr>
          <p:cNvPr id="244" name="Shape 24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</a:p>
        </p:txBody>
      </p:sp>
      <p:sp>
        <p:nvSpPr>
          <p:cNvPr id="255" name="Shape 25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8" name="Shape 258"/>
          <p:cNvCxnSpPr>
            <a:endCxn id="2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9" name="Shape 25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262" name="Shape 262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0.5</a:t>
            </a:r>
          </a:p>
        </p:txBody>
      </p:sp>
      <p:sp>
        <p:nvSpPr>
          <p:cNvPr id="263" name="Shape 263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-1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</a:p>
        </p:txBody>
      </p:sp>
      <p:sp>
        <p:nvSpPr>
          <p:cNvPr id="274" name="Shape 27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5" name="Shape 27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" name="Shape 27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>
            <a:endCxn id="27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8" name="Shape 27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281" name="Shape 281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0.5</a:t>
            </a:r>
          </a:p>
        </p:txBody>
      </p:sp>
      <p:sp>
        <p:nvSpPr>
          <p:cNvPr id="282" name="Shape 282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-1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</a:p>
        </p:txBody>
      </p:sp>
      <p:sp>
        <p:nvSpPr>
          <p:cNvPr id="293" name="Shape 29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5" name="Shape 29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6" name="Shape 296"/>
          <p:cNvCxnSpPr>
            <a:endCxn id="2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7" name="Shape 29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300" name="Shape 30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301" name="Shape 30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71506" y="77156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cover key theory aspects: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Neurons and Activation Functions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Neural Network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</a:p>
        </p:txBody>
      </p:sp>
      <p:sp>
        <p:nvSpPr>
          <p:cNvPr id="310" name="Shape 31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1" name="Shape 31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2" name="Shape 31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3" name="Shape 313"/>
          <p:cNvCxnSpPr>
            <a:endCxn id="31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Activation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</a:p>
        </p:txBody>
      </p:sp>
      <p:sp>
        <p:nvSpPr>
          <p:cNvPr id="317" name="Shape 31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318" name="Shape 31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</a:p>
        </p:txBody>
      </p:sp>
      <p:sp>
        <p:nvSpPr>
          <p:cNvPr id="328" name="Shape 3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0" name="Shape 3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1" name="Shape 331"/>
          <p:cNvCxnSpPr>
            <a:endCxn id="32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Activation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</a:p>
        </p:txBody>
      </p:sp>
      <p:sp>
        <p:nvSpPr>
          <p:cNvPr id="335" name="Shape 3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336" name="Shape 336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</a:p>
        </p:txBody>
      </p:sp>
      <p:sp>
        <p:nvSpPr>
          <p:cNvPr id="346" name="Shape 34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7" name="Shape 34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8" name="Shape 34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9" name="Shape 349"/>
          <p:cNvCxnSpPr>
            <a:endCxn id="3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0" name="Shape 35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Activation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</a:p>
        </p:txBody>
      </p:sp>
      <p:sp>
        <p:nvSpPr>
          <p:cNvPr id="353" name="Shape 35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354" name="Shape 35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</a:p>
        </p:txBody>
      </p:sp>
      <p:sp>
        <p:nvSpPr>
          <p:cNvPr id="364" name="Shape 36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5" name="Shape 36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6" name="Shape 36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7" name="Shape 367"/>
          <p:cNvCxnSpPr>
            <a:endCxn id="36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8" name="Shape 36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Activation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</a:p>
        </p:txBody>
      </p:sp>
      <p:sp>
        <p:nvSpPr>
          <p:cNvPr id="371" name="Shape 37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372" name="Shape 37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71506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IN"/>
              <a:t>Perceptron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</a:p>
        </p:txBody>
      </p:sp>
      <p:sp>
        <p:nvSpPr>
          <p:cNvPr id="382" name="Shape 38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3" name="Shape 38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4" name="Shape 38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5" name="Shape 385"/>
          <p:cNvCxnSpPr>
            <a:endCxn id="38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Activation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</a:p>
        </p:txBody>
      </p:sp>
      <p:sp>
        <p:nvSpPr>
          <p:cNvPr id="389" name="Shape 38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390" name="Shape 39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392" name="Shape 392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71506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IN"/>
              <a:t>Perceptron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</a:p>
        </p:txBody>
      </p:sp>
      <p:sp>
        <p:nvSpPr>
          <p:cNvPr id="401" name="Shape 40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3" name="Shape 40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4" name="Shape 404"/>
          <p:cNvCxnSpPr>
            <a:endCxn id="40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5" name="Shape 40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Activation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</a:p>
        </p:txBody>
      </p:sp>
      <p:sp>
        <p:nvSpPr>
          <p:cNvPr id="408" name="Shape 40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409" name="Shape 40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411" name="Shape 411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</a:p>
        </p:txBody>
      </p:sp>
      <p:sp>
        <p:nvSpPr>
          <p:cNvPr id="420" name="Shape 4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2" name="Shape 4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3" name="Shape 423"/>
          <p:cNvCxnSpPr>
            <a:endCxn id="42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4" name="Shape 4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Activation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</a:p>
        </p:txBody>
      </p:sp>
      <p:sp>
        <p:nvSpPr>
          <p:cNvPr id="427" name="Shape 42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428" name="Shape 4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430" name="Shape 430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</a:p>
        </p:txBody>
      </p:sp>
      <p:sp>
        <p:nvSpPr>
          <p:cNvPr id="439" name="Shape 43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0" name="Shape 44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1" name="Shape 441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2" name="Shape 442"/>
          <p:cNvCxnSpPr>
            <a:endCxn id="43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3" name="Shape 44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Activation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</a:p>
        </p:txBody>
      </p:sp>
      <p:sp>
        <p:nvSpPr>
          <p:cNvPr id="446" name="Shape 44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447" name="Shape 44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449" name="Shape 449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</a:p>
        </p:txBody>
      </p:sp>
      <p:sp>
        <p:nvSpPr>
          <p:cNvPr id="451" name="Shape 451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 + 1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</a:p>
        </p:txBody>
      </p:sp>
      <p:sp>
        <p:nvSpPr>
          <p:cNvPr id="461" name="Shape 46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62" name="Shape 46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3" name="Shape 463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4" name="Shape 464"/>
          <p:cNvCxnSpPr>
            <a:endCxn id="4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5" name="Shape 46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Activation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</a:p>
        </p:txBody>
      </p:sp>
      <p:sp>
        <p:nvSpPr>
          <p:cNvPr id="468" name="Shape 46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</a:p>
        </p:txBody>
      </p:sp>
      <p:sp>
        <p:nvSpPr>
          <p:cNvPr id="469" name="Shape 469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471" name="Shape 471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</a:p>
        </p:txBody>
      </p:sp>
      <p:sp>
        <p:nvSpPr>
          <p:cNvPr id="473" name="Shape 473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latin typeface="Montserrat"/>
                <a:ea typeface="Montserrat"/>
                <a:cs typeface="Montserrat"/>
                <a:sym typeface="Montserrat"/>
              </a:rPr>
              <a:t> + 1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</a:p>
        </p:txBody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build a general high level understanding we will code out all these topics manually with Python, without the use of a deep learning library.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move on to using TensorFlow!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Neural Network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</a:p>
        </p:txBody>
      </p:sp>
      <p:sp>
        <p:nvSpPr>
          <p:cNvPr id="524" name="Shape 52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33" name="Shape 533"/>
          <p:cNvCxnSpPr>
            <a:stCxn id="524" idx="6"/>
            <a:endCxn id="527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4" name="Shape 534"/>
          <p:cNvCxnSpPr>
            <a:endCxn id="528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5" name="Shape 535"/>
          <p:cNvCxnSpPr>
            <a:stCxn id="527" idx="6"/>
            <a:endCxn id="530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6" name="Shape 536"/>
          <p:cNvCxnSpPr>
            <a:stCxn id="527" idx="6"/>
            <a:endCxn id="529" idx="2"/>
          </p:cNvCxnSpPr>
          <p:nvPr/>
        </p:nvCxnSpPr>
        <p:spPr>
          <a:xfrm rot="10800000" flipH="1">
            <a:off x="4028925" y="2269900"/>
            <a:ext cx="517800" cy="5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7" name="Shape 537"/>
          <p:cNvCxnSpPr>
            <a:stCxn id="527" idx="6"/>
            <a:endCxn id="531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8" name="Shape 538"/>
          <p:cNvCxnSpPr>
            <a:endCxn id="532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9" name="Shape 539"/>
          <p:cNvCxnSpPr>
            <a:endCxn id="532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0" name="Shape 540"/>
          <p:cNvCxnSpPr>
            <a:endCxn id="532" idx="2"/>
          </p:cNvCxnSpPr>
          <p:nvPr/>
        </p:nvCxnSpPr>
        <p:spPr>
          <a:xfrm rot="10800000" flipH="1">
            <a:off x="5178350" y="3233625"/>
            <a:ext cx="688500" cy="102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1" name="Shape 541"/>
          <p:cNvCxnSpPr>
            <a:stCxn id="528" idx="6"/>
            <a:endCxn id="529" idx="2"/>
          </p:cNvCxnSpPr>
          <p:nvPr/>
        </p:nvCxnSpPr>
        <p:spPr>
          <a:xfrm rot="10800000" flipH="1">
            <a:off x="4028925" y="2269950"/>
            <a:ext cx="517800" cy="127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2" name="Shape 542"/>
          <p:cNvCxnSpPr>
            <a:stCxn id="528" idx="6"/>
            <a:endCxn id="531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3" name="Shape 543"/>
          <p:cNvCxnSpPr>
            <a:endCxn id="530" idx="2"/>
          </p:cNvCxnSpPr>
          <p:nvPr/>
        </p:nvCxnSpPr>
        <p:spPr>
          <a:xfrm rot="10800000" flipH="1">
            <a:off x="4029000" y="3233625"/>
            <a:ext cx="517800" cy="3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4" name="Shape 544"/>
          <p:cNvCxnSpPr>
            <a:endCxn id="527" idx="2"/>
          </p:cNvCxnSpPr>
          <p:nvPr/>
        </p:nvCxnSpPr>
        <p:spPr>
          <a:xfrm rot="10800000" flipH="1">
            <a:off x="2779725" y="2813200"/>
            <a:ext cx="653100" cy="38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5" name="Shape 545"/>
          <p:cNvCxnSpPr>
            <a:endCxn id="528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6" name="Shape 546"/>
          <p:cNvCxnSpPr>
            <a:endCxn id="527" idx="2"/>
          </p:cNvCxnSpPr>
          <p:nvPr/>
        </p:nvCxnSpPr>
        <p:spPr>
          <a:xfrm rot="10800000" flipH="1">
            <a:off x="2805525" y="2813200"/>
            <a:ext cx="627300" cy="117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7" name="Shape 547"/>
          <p:cNvCxnSpPr>
            <a:endCxn id="528" idx="2"/>
          </p:cNvCxnSpPr>
          <p:nvPr/>
        </p:nvCxnSpPr>
        <p:spPr>
          <a:xfrm rot="10800000" flipH="1">
            <a:off x="2805525" y="3549150"/>
            <a:ext cx="627300" cy="43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</a:p>
        </p:txBody>
      </p:sp>
      <p:sp>
        <p:nvSpPr>
          <p:cNvPr id="556" name="Shape 556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65" name="Shape 565"/>
          <p:cNvCxnSpPr>
            <a:stCxn id="556" idx="6"/>
            <a:endCxn id="559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6" name="Shape 566"/>
          <p:cNvCxnSpPr>
            <a:endCxn id="560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7" name="Shape 567"/>
          <p:cNvCxnSpPr>
            <a:stCxn id="559" idx="6"/>
            <a:endCxn id="562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8" name="Shape 568"/>
          <p:cNvCxnSpPr>
            <a:stCxn id="559" idx="6"/>
            <a:endCxn id="561" idx="2"/>
          </p:cNvCxnSpPr>
          <p:nvPr/>
        </p:nvCxnSpPr>
        <p:spPr>
          <a:xfrm rot="10800000" flipH="1">
            <a:off x="4028925" y="2269900"/>
            <a:ext cx="517800" cy="5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9" name="Shape 569"/>
          <p:cNvCxnSpPr>
            <a:stCxn id="559" idx="6"/>
            <a:endCxn id="563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0" name="Shape 570"/>
          <p:cNvCxnSpPr>
            <a:endCxn id="564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1" name="Shape 571"/>
          <p:cNvCxnSpPr>
            <a:endCxn id="564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2" name="Shape 572"/>
          <p:cNvCxnSpPr>
            <a:endCxn id="564" idx="2"/>
          </p:cNvCxnSpPr>
          <p:nvPr/>
        </p:nvCxnSpPr>
        <p:spPr>
          <a:xfrm rot="10800000" flipH="1">
            <a:off x="5178350" y="3233625"/>
            <a:ext cx="688500" cy="102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3" name="Shape 573"/>
          <p:cNvCxnSpPr>
            <a:stCxn id="560" idx="6"/>
            <a:endCxn id="561" idx="2"/>
          </p:cNvCxnSpPr>
          <p:nvPr/>
        </p:nvCxnSpPr>
        <p:spPr>
          <a:xfrm rot="10800000" flipH="1">
            <a:off x="4028925" y="2269950"/>
            <a:ext cx="517800" cy="127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4" name="Shape 574"/>
          <p:cNvCxnSpPr>
            <a:stCxn id="560" idx="6"/>
            <a:endCxn id="563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5" name="Shape 575"/>
          <p:cNvCxnSpPr>
            <a:endCxn id="562" idx="2"/>
          </p:cNvCxnSpPr>
          <p:nvPr/>
        </p:nvCxnSpPr>
        <p:spPr>
          <a:xfrm rot="10800000" flipH="1">
            <a:off x="4029000" y="3233625"/>
            <a:ext cx="517800" cy="3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6" name="Shape 576"/>
          <p:cNvCxnSpPr>
            <a:endCxn id="559" idx="2"/>
          </p:cNvCxnSpPr>
          <p:nvPr/>
        </p:nvCxnSpPr>
        <p:spPr>
          <a:xfrm rot="10800000" flipH="1">
            <a:off x="2779725" y="2813200"/>
            <a:ext cx="653100" cy="38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7" name="Shape 577"/>
          <p:cNvCxnSpPr>
            <a:endCxn id="560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8" name="Shape 578"/>
          <p:cNvCxnSpPr>
            <a:endCxn id="559" idx="2"/>
          </p:cNvCxnSpPr>
          <p:nvPr/>
        </p:nvCxnSpPr>
        <p:spPr>
          <a:xfrm rot="10800000" flipH="1">
            <a:off x="2805525" y="2813200"/>
            <a:ext cx="627300" cy="117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9" name="Shape 579"/>
          <p:cNvCxnSpPr>
            <a:endCxn id="560" idx="2"/>
          </p:cNvCxnSpPr>
          <p:nvPr/>
        </p:nvCxnSpPr>
        <p:spPr>
          <a:xfrm rot="10800000" flipH="1">
            <a:off x="2805525" y="3549150"/>
            <a:ext cx="627300" cy="43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301652" y="77301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</a:p>
        </p:txBody>
      </p:sp>
      <p:cxnSp>
        <p:nvCxnSpPr>
          <p:cNvPr id="604" name="Shape 604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5" name="Shape 605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6" name="Shape 606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610" name="Shape 610"/>
          <p:cNvCxnSpPr/>
          <p:nvPr/>
        </p:nvCxnSpPr>
        <p:spPr>
          <a:xfrm rot="10800000" flipH="1">
            <a:off x="3666075" y="2631625"/>
            <a:ext cx="2634300" cy="131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1" name="Shape 61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</a:p>
        </p:txBody>
      </p:sp>
      <p:cxnSp>
        <p:nvCxnSpPr>
          <p:cNvPr id="620" name="Shape 62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1" name="Shape 62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2" name="Shape 62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626" name="Shape 626"/>
          <p:cNvCxnSpPr/>
          <p:nvPr/>
        </p:nvCxnSpPr>
        <p:spPr>
          <a:xfrm rot="10800000" flipH="1">
            <a:off x="3666075" y="2631625"/>
            <a:ext cx="2634300" cy="131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7" name="Shape 62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a high level overview of these key elements will make it much easier to understand what is happening when we begin to use TensorFlow!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has direct connections to these concepts in its syntax!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Neural Network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</a:p>
        </p:txBody>
      </p:sp>
      <p:cxnSp>
        <p:nvCxnSpPr>
          <p:cNvPr id="636" name="Shape 636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7" name="Shape 63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8" name="Shape 63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 flipH="1">
            <a:off x="3666075" y="2631625"/>
            <a:ext cx="2634300" cy="131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3" name="Shape 64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644" name="Shape 644"/>
          <p:cNvCxnSpPr/>
          <p:nvPr/>
        </p:nvCxnSpPr>
        <p:spPr>
          <a:xfrm rot="10800000" flipH="1">
            <a:off x="3681075" y="2646725"/>
            <a:ext cx="2614200" cy="1312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</a:p>
        </p:txBody>
      </p:sp>
      <p:cxnSp>
        <p:nvCxnSpPr>
          <p:cNvPr id="653" name="Shape 6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4" name="Shape 6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5" name="Shape 655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659" name="Shape 659"/>
          <p:cNvCxnSpPr/>
          <p:nvPr/>
        </p:nvCxnSpPr>
        <p:spPr>
          <a:xfrm rot="10800000" flipH="1">
            <a:off x="3666075" y="2631625"/>
            <a:ext cx="2634300" cy="131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0" name="Shape 66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661" name="Shape 661"/>
          <p:cNvCxnSpPr/>
          <p:nvPr/>
        </p:nvCxnSpPr>
        <p:spPr>
          <a:xfrm rot="10800000" flipH="1">
            <a:off x="3681075" y="2646725"/>
            <a:ext cx="2614200" cy="1312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</a:p>
        </p:txBody>
      </p:sp>
      <p:cxnSp>
        <p:nvCxnSpPr>
          <p:cNvPr id="671" name="Shape 67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2" name="Shape 67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3" name="Shape 67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677" name="Shape 677"/>
          <p:cNvCxnSpPr/>
          <p:nvPr/>
        </p:nvCxnSpPr>
        <p:spPr>
          <a:xfrm rot="10800000" flipH="1">
            <a:off x="3666075" y="2631625"/>
            <a:ext cx="2634300" cy="131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8" name="Shape 67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cxnSp>
        <p:nvCxnSpPr>
          <p:cNvPr id="679" name="Shape 679"/>
          <p:cNvCxnSpPr/>
          <p:nvPr/>
        </p:nvCxnSpPr>
        <p:spPr>
          <a:xfrm rot="10800000" flipH="1">
            <a:off x="3681075" y="2646725"/>
            <a:ext cx="2614200" cy="1312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80" name="Shape 6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</a:p>
        </p:txBody>
      </p:sp>
      <p:cxnSp>
        <p:nvCxnSpPr>
          <p:cNvPr id="689" name="Shape 68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0" name="Shape 69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1" name="Shape 69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</a:p>
        </p:txBody>
      </p:sp>
      <p:cxnSp>
        <p:nvCxnSpPr>
          <p:cNvPr id="704" name="Shape 704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5" name="Shape 705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6" name="Shape 706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pic>
        <p:nvPicPr>
          <p:cNvPr id="711" name="Shape 711"/>
          <p:cNvPicPr preferRelativeResize="0"/>
          <p:nvPr/>
        </p:nvPicPr>
        <p:blipFill rotWithShape="1">
          <a:blip r:embed="rId3">
            <a:alphaModFix/>
          </a:blip>
          <a:srcRect r="64970" b="30709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Shape 712"/>
          <p:cNvPicPr preferRelativeResize="0"/>
          <p:nvPr/>
        </p:nvPicPr>
        <p:blipFill rotWithShape="1">
          <a:blip r:embed="rId3">
            <a:alphaModFix/>
          </a:blip>
          <a:srcRect l="55417" r="8882" b="68414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Shape 713"/>
          <p:cNvCxnSpPr/>
          <p:nvPr/>
        </p:nvCxnSpPr>
        <p:spPr>
          <a:xfrm rot="10800000" flipH="1">
            <a:off x="3681075" y="2646725"/>
            <a:ext cx="2614200" cy="1312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</a:p>
        </p:txBody>
      </p:sp>
      <p:cxnSp>
        <p:nvCxnSpPr>
          <p:cNvPr id="722" name="Shape 722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3" name="Shape 72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4" name="Shape 72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727" name="Shape 727"/>
          <p:cNvSpPr/>
          <p:nvPr/>
        </p:nvSpPr>
        <p:spPr>
          <a:xfrm>
            <a:off x="3691100" y="2922225"/>
            <a:ext cx="2559225" cy="1086775"/>
          </a:xfrm>
          <a:custGeom>
            <a:avLst/>
            <a:gdLst/>
            <a:ahLst/>
            <a:cxnLst/>
            <a:rect l="0" t="0" r="0" b="0"/>
            <a:pathLst>
              <a:path w="102369" h="43471" extrusionOk="0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and tanh tend to have the best performance, so we will focus on these two.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continue on, we’ll also talk about some more state of the art activation functions.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next, we’ll discuss cost functions, which will allow us to measure how well these neurons are performing!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we can evaluate performance of a neuron!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cost function to measure how far off we are from the expected value.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38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394200" y="408897"/>
            <a:ext cx="8749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following variables: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to represent the true value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to represent neuron’s prediction</a:t>
            </a:r>
          </a:p>
          <a:p>
            <a:pPr marL="9144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terms of weights and bias: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w*x + b = z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z into activation function </a:t>
            </a:r>
          </a:p>
          <a:p>
            <a:pPr marL="952500" lvl="2">
              <a:buClr>
                <a:srgbClr val="434343"/>
              </a:buClr>
              <a:buSzPct val="100000"/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σ(z</a:t>
            </a: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a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Quadratic Cost</a:t>
            </a:r>
          </a:p>
          <a:p>
            <a:pPr marL="1371600" marR="0" lvl="1" indent="-450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Σ(y-a)</a:t>
            </a:r>
            <a:r>
              <a:rPr lang="en" sz="3500" baseline="30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/ n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see that larger errors are more prominent due to the squaring.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Unfortunately this calculation can cause a slowdown in our learning speed.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Entropy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(-1/n) Σ (y⋅ln(a) + (1-y)⋅ln(1-a)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cost function allows for faster learning.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larger the difference, the faster the neuron can learn.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have 2 key aspects of learning with neural networks, the neurons with their activation function and the cost function.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still missing a key step, actually “learning”!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figure out how we can use our neurons and the measurement of error (our cost function) and then attempt to correct our prediction, in other words, “learn”!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we’ll briefly cover how we can do this with Gradient Descent!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/>
          </p:nvPr>
        </p:nvSpPr>
        <p:spPr>
          <a:xfrm>
            <a:off x="311700" y="1898400"/>
            <a:ext cx="8520600" cy="1346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and Backpropagation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dabbled in machine learning before, you may have already heard of Gradient Descent!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it with a high level overview!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is an optimization algorithm for finding the minimum of a function.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find a local minimum, we take steps proportional to the negative of the gradient.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</a:p>
        </p:txBody>
      </p:sp>
      <p:cxnSp>
        <p:nvCxnSpPr>
          <p:cNvPr id="838" name="Shape 838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9" name="Shape 839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0" name="Shape 840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</a:p>
        </p:txBody>
      </p:sp>
      <p:sp>
        <p:nvSpPr>
          <p:cNvPr id="842" name="Shape 842"/>
          <p:cNvSpPr/>
          <p:nvPr/>
        </p:nvSpPr>
        <p:spPr>
          <a:xfrm>
            <a:off x="3155224" y="2296175"/>
            <a:ext cx="2639370" cy="1672746"/>
          </a:xfrm>
          <a:custGeom>
            <a:avLst/>
            <a:gdLst/>
            <a:ahLst/>
            <a:cxnLst/>
            <a:rect l="0" t="0" r="0" b="0"/>
            <a:pathLst>
              <a:path w="98964" h="58698" extrusionOk="0">
                <a:moveTo>
                  <a:pt x="0" y="1803"/>
                </a:moveTo>
                <a:cubicBezTo>
                  <a:pt x="7712" y="11285"/>
                  <a:pt x="29783" y="58997"/>
                  <a:pt x="46277" y="58697"/>
                </a:cubicBezTo>
                <a:cubicBezTo>
                  <a:pt x="62771" y="58396"/>
                  <a:pt x="90182" y="9782"/>
                  <a:pt x="98964" y="0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triangle" w="lg" len="lg"/>
            <a:tailEnd type="triangle" w="lg" len="lg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the Perceptron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</a:p>
        </p:txBody>
      </p:sp>
      <p:cxnSp>
        <p:nvCxnSpPr>
          <p:cNvPr id="851" name="Shape 851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2" name="Shape 852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3" name="Shape 853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</a:p>
        </p:txBody>
      </p:sp>
      <p:sp>
        <p:nvSpPr>
          <p:cNvPr id="855" name="Shape 855"/>
          <p:cNvSpPr/>
          <p:nvPr/>
        </p:nvSpPr>
        <p:spPr>
          <a:xfrm>
            <a:off x="3155224" y="2296175"/>
            <a:ext cx="2639370" cy="1672746"/>
          </a:xfrm>
          <a:custGeom>
            <a:avLst/>
            <a:gdLst/>
            <a:ahLst/>
            <a:cxnLst/>
            <a:rect l="0" t="0" r="0" b="0"/>
            <a:pathLst>
              <a:path w="98964" h="58698" extrusionOk="0">
                <a:moveTo>
                  <a:pt x="0" y="1803"/>
                </a:moveTo>
                <a:cubicBezTo>
                  <a:pt x="7712" y="11285"/>
                  <a:pt x="29783" y="58997"/>
                  <a:pt x="46277" y="58697"/>
                </a:cubicBezTo>
                <a:cubicBezTo>
                  <a:pt x="62771" y="58396"/>
                  <a:pt x="90182" y="9782"/>
                  <a:pt x="98964" y="0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856" name="Shape 856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</a:p>
        </p:txBody>
      </p:sp>
      <p:cxnSp>
        <p:nvCxnSpPr>
          <p:cNvPr id="865" name="Shape 865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6" name="Shape 866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7" name="Shape 867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</a:p>
        </p:txBody>
      </p:sp>
      <p:sp>
        <p:nvSpPr>
          <p:cNvPr id="869" name="Shape 869"/>
          <p:cNvSpPr/>
          <p:nvPr/>
        </p:nvSpPr>
        <p:spPr>
          <a:xfrm>
            <a:off x="3155224" y="2296175"/>
            <a:ext cx="2639370" cy="1672746"/>
          </a:xfrm>
          <a:custGeom>
            <a:avLst/>
            <a:gdLst/>
            <a:ahLst/>
            <a:cxnLst/>
            <a:rect l="0" t="0" r="0" b="0"/>
            <a:pathLst>
              <a:path w="98964" h="58698" extrusionOk="0">
                <a:moveTo>
                  <a:pt x="0" y="1803"/>
                </a:moveTo>
                <a:cubicBezTo>
                  <a:pt x="7712" y="11285"/>
                  <a:pt x="29783" y="58997"/>
                  <a:pt x="46277" y="58697"/>
                </a:cubicBezTo>
                <a:cubicBezTo>
                  <a:pt x="62771" y="58396"/>
                  <a:pt x="90182" y="9782"/>
                  <a:pt x="98964" y="0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870" name="Shape 870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1" name="Shape 871"/>
          <p:cNvCxnSpPr/>
          <p:nvPr/>
        </p:nvCxnSpPr>
        <p:spPr>
          <a:xfrm>
            <a:off x="3400625" y="2942250"/>
            <a:ext cx="866400" cy="1191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</a:p>
        </p:txBody>
      </p:sp>
      <p:cxnSp>
        <p:nvCxnSpPr>
          <p:cNvPr id="880" name="Shape 880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1" name="Shape 881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2" name="Shape 882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</a:p>
        </p:txBody>
      </p:sp>
      <p:sp>
        <p:nvSpPr>
          <p:cNvPr id="884" name="Shape 884"/>
          <p:cNvSpPr/>
          <p:nvPr/>
        </p:nvSpPr>
        <p:spPr>
          <a:xfrm>
            <a:off x="3155224" y="2296175"/>
            <a:ext cx="2639370" cy="1672746"/>
          </a:xfrm>
          <a:custGeom>
            <a:avLst/>
            <a:gdLst/>
            <a:ahLst/>
            <a:cxnLst/>
            <a:rect l="0" t="0" r="0" b="0"/>
            <a:pathLst>
              <a:path w="98964" h="58698" extrusionOk="0">
                <a:moveTo>
                  <a:pt x="0" y="1803"/>
                </a:moveTo>
                <a:cubicBezTo>
                  <a:pt x="7712" y="11285"/>
                  <a:pt x="29783" y="58997"/>
                  <a:pt x="46277" y="58697"/>
                </a:cubicBezTo>
                <a:cubicBezTo>
                  <a:pt x="62771" y="58396"/>
                  <a:pt x="90182" y="9782"/>
                  <a:pt x="98964" y="0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885" name="Shape 885"/>
          <p:cNvSpPr/>
          <p:nvPr/>
        </p:nvSpPr>
        <p:spPr>
          <a:xfrm>
            <a:off x="4001600" y="3743575"/>
            <a:ext cx="185400" cy="185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86" name="Shape 886"/>
          <p:cNvCxnSpPr/>
          <p:nvPr/>
        </p:nvCxnSpPr>
        <p:spPr>
          <a:xfrm>
            <a:off x="3691100" y="3425575"/>
            <a:ext cx="806400" cy="821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we can see what parameter value to choose to minimize our Cost!</a:t>
            </a:r>
          </a:p>
        </p:txBody>
      </p:sp>
      <p:cxnSp>
        <p:nvCxnSpPr>
          <p:cNvPr id="895" name="Shape 895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6" name="Shape 896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7" name="Shape 897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</a:p>
        </p:txBody>
      </p:sp>
      <p:sp>
        <p:nvSpPr>
          <p:cNvPr id="899" name="Shape 899"/>
          <p:cNvSpPr/>
          <p:nvPr/>
        </p:nvSpPr>
        <p:spPr>
          <a:xfrm>
            <a:off x="3155224" y="2296175"/>
            <a:ext cx="2639370" cy="1672746"/>
          </a:xfrm>
          <a:custGeom>
            <a:avLst/>
            <a:gdLst/>
            <a:ahLst/>
            <a:cxnLst/>
            <a:rect l="0" t="0" r="0" b="0"/>
            <a:pathLst>
              <a:path w="98964" h="58698" extrusionOk="0">
                <a:moveTo>
                  <a:pt x="0" y="1803"/>
                </a:moveTo>
                <a:cubicBezTo>
                  <a:pt x="7712" y="11285"/>
                  <a:pt x="29783" y="58997"/>
                  <a:pt x="46277" y="58697"/>
                </a:cubicBezTo>
                <a:cubicBezTo>
                  <a:pt x="62771" y="58396"/>
                  <a:pt x="90182" y="9782"/>
                  <a:pt x="98964" y="0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900" name="Shape 900"/>
          <p:cNvSpPr/>
          <p:nvPr/>
        </p:nvSpPr>
        <p:spPr>
          <a:xfrm>
            <a:off x="4262050" y="3868775"/>
            <a:ext cx="185400" cy="185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Finding this minimum is simple for 1 dimension, but our cases will have many more parameters, meaning we’ll need to use the built-in linear algebra that our Deep Learning library will provide!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gradient descent we can figure out the best parameters for minimizing our cost, for example, finding the best values for the weights of the neuron inputs.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just have one issue to solve, how can we quickly adjust the optimal parameters or weights across our entire network?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backpropagation comes in!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is used to calculate the error contribution of each neuron after a batch of data is processed.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relies heavily on the chain rule to go back through the network and calculate these errors.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works by calculating  the error at the output and then distributes back through the network layers.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requires a known desired output for each input value (supervised learning).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implementation of backpropagation will be further clarified when we dive into the math example!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let’s finish off our high level discussion with TensorFlow’s playground!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TensorFlow Playground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82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</a:p>
          <a:p>
            <a:pPr marL="1371600" marR="0" lvl="1" indent="-482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playground.tensorflow.org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Types of Networks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>
            <a:spLocks noGrp="1"/>
          </p:cNvSpPr>
          <p:nvPr>
            <p:ph type="body" idx="1"/>
          </p:nvPr>
        </p:nvSpPr>
        <p:spPr>
          <a:xfrm>
            <a:off x="360600" y="489284"/>
            <a:ext cx="8783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high level overviews of the various types of neural networks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Networks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Networks-CNN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Neural Networks-RNN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Generative Adversarial Networks-GAN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 Networks</a:t>
            </a:r>
          </a:p>
        </p:txBody>
      </p:sp>
      <p:sp>
        <p:nvSpPr>
          <p:cNvPr id="987" name="Shape 987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3" name="Shape 99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96" name="Shape 996"/>
          <p:cNvCxnSpPr>
            <a:stCxn id="987" idx="6"/>
            <a:endCxn id="990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7" name="Shape 997"/>
          <p:cNvCxnSpPr>
            <a:endCxn id="991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8" name="Shape 998"/>
          <p:cNvCxnSpPr>
            <a:stCxn id="990" idx="6"/>
            <a:endCxn id="993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9" name="Shape 999"/>
          <p:cNvCxnSpPr>
            <a:stCxn id="990" idx="6"/>
            <a:endCxn id="992" idx="2"/>
          </p:cNvCxnSpPr>
          <p:nvPr/>
        </p:nvCxnSpPr>
        <p:spPr>
          <a:xfrm rot="10800000" flipH="1">
            <a:off x="4028925" y="2269900"/>
            <a:ext cx="517800" cy="5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0" name="Shape 1000"/>
          <p:cNvCxnSpPr>
            <a:stCxn id="990" idx="6"/>
            <a:endCxn id="994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1" name="Shape 1001"/>
          <p:cNvCxnSpPr>
            <a:endCxn id="995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2" name="Shape 1002"/>
          <p:cNvCxnSpPr>
            <a:endCxn id="995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3" name="Shape 1003"/>
          <p:cNvCxnSpPr>
            <a:endCxn id="995" idx="2"/>
          </p:cNvCxnSpPr>
          <p:nvPr/>
        </p:nvCxnSpPr>
        <p:spPr>
          <a:xfrm rot="10800000" flipH="1">
            <a:off x="5178350" y="3233625"/>
            <a:ext cx="688500" cy="102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4" name="Shape 1004"/>
          <p:cNvCxnSpPr>
            <a:stCxn id="991" idx="6"/>
            <a:endCxn id="992" idx="2"/>
          </p:cNvCxnSpPr>
          <p:nvPr/>
        </p:nvCxnSpPr>
        <p:spPr>
          <a:xfrm rot="10800000" flipH="1">
            <a:off x="4028925" y="2269950"/>
            <a:ext cx="517800" cy="127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5" name="Shape 1005"/>
          <p:cNvCxnSpPr>
            <a:stCxn id="991" idx="6"/>
            <a:endCxn id="994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6" name="Shape 1006"/>
          <p:cNvCxnSpPr>
            <a:endCxn id="993" idx="2"/>
          </p:cNvCxnSpPr>
          <p:nvPr/>
        </p:nvCxnSpPr>
        <p:spPr>
          <a:xfrm rot="10800000" flipH="1">
            <a:off x="4029000" y="3233625"/>
            <a:ext cx="517800" cy="3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7" name="Shape 1007"/>
          <p:cNvCxnSpPr>
            <a:endCxn id="990" idx="2"/>
          </p:cNvCxnSpPr>
          <p:nvPr/>
        </p:nvCxnSpPr>
        <p:spPr>
          <a:xfrm rot="10800000" flipH="1">
            <a:off x="2779725" y="2813200"/>
            <a:ext cx="653100" cy="38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8" name="Shape 1008"/>
          <p:cNvCxnSpPr>
            <a:endCxn id="991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9" name="Shape 1009"/>
          <p:cNvCxnSpPr>
            <a:endCxn id="990" idx="2"/>
          </p:cNvCxnSpPr>
          <p:nvPr/>
        </p:nvCxnSpPr>
        <p:spPr>
          <a:xfrm rot="10800000" flipH="1">
            <a:off x="2805525" y="2813200"/>
            <a:ext cx="627300" cy="117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0" name="Shape 1010"/>
          <p:cNvCxnSpPr>
            <a:endCxn id="991" idx="2"/>
          </p:cNvCxnSpPr>
          <p:nvPr/>
        </p:nvCxnSpPr>
        <p:spPr>
          <a:xfrm rot="10800000" flipH="1">
            <a:off x="2805525" y="3549150"/>
            <a:ext cx="627300" cy="43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Neural Networks</a:t>
            </a:r>
          </a:p>
        </p:txBody>
      </p:sp>
      <p:sp>
        <p:nvSpPr>
          <p:cNvPr id="1019" name="Shape 1019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28" name="Shape 1028"/>
          <p:cNvCxnSpPr>
            <a:stCxn id="1019" idx="6"/>
            <a:endCxn id="1022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9" name="Shape 1029"/>
          <p:cNvCxnSpPr>
            <a:endCxn id="1023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0" name="Shape 1030"/>
          <p:cNvCxnSpPr>
            <a:stCxn id="1022" idx="6"/>
            <a:endCxn id="1025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1" name="Shape 1031"/>
          <p:cNvCxnSpPr>
            <a:stCxn id="1022" idx="6"/>
            <a:endCxn id="1024" idx="2"/>
          </p:cNvCxnSpPr>
          <p:nvPr/>
        </p:nvCxnSpPr>
        <p:spPr>
          <a:xfrm rot="10800000" flipH="1">
            <a:off x="4028925" y="2269900"/>
            <a:ext cx="517800" cy="5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2" name="Shape 1032"/>
          <p:cNvCxnSpPr>
            <a:stCxn id="1022" idx="6"/>
            <a:endCxn id="1026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3" name="Shape 1033"/>
          <p:cNvCxnSpPr>
            <a:endCxn id="1027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4" name="Shape 1034"/>
          <p:cNvCxnSpPr>
            <a:endCxn id="1027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5" name="Shape 1035"/>
          <p:cNvCxnSpPr>
            <a:endCxn id="1027" idx="2"/>
          </p:cNvCxnSpPr>
          <p:nvPr/>
        </p:nvCxnSpPr>
        <p:spPr>
          <a:xfrm rot="10800000" flipH="1">
            <a:off x="5178350" y="3233625"/>
            <a:ext cx="688500" cy="102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6" name="Shape 1036"/>
          <p:cNvCxnSpPr>
            <a:stCxn id="1023" idx="6"/>
            <a:endCxn id="1024" idx="2"/>
          </p:cNvCxnSpPr>
          <p:nvPr/>
        </p:nvCxnSpPr>
        <p:spPr>
          <a:xfrm rot="10800000" flipH="1">
            <a:off x="4028925" y="2269950"/>
            <a:ext cx="517800" cy="127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7" name="Shape 1037"/>
          <p:cNvCxnSpPr>
            <a:stCxn id="1023" idx="6"/>
            <a:endCxn id="1026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8" name="Shape 1038"/>
          <p:cNvCxnSpPr>
            <a:endCxn id="1025" idx="2"/>
          </p:cNvCxnSpPr>
          <p:nvPr/>
        </p:nvCxnSpPr>
        <p:spPr>
          <a:xfrm rot="10800000" flipH="1">
            <a:off x="4029000" y="3233625"/>
            <a:ext cx="517800" cy="3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9" name="Shape 1039"/>
          <p:cNvCxnSpPr>
            <a:endCxn id="1022" idx="2"/>
          </p:cNvCxnSpPr>
          <p:nvPr/>
        </p:nvCxnSpPr>
        <p:spPr>
          <a:xfrm rot="10800000" flipH="1">
            <a:off x="2779725" y="2813200"/>
            <a:ext cx="653100" cy="38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40" name="Shape 1040"/>
          <p:cNvCxnSpPr>
            <a:endCxn id="1023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41" name="Shape 1041"/>
          <p:cNvCxnSpPr>
            <a:endCxn id="1022" idx="2"/>
          </p:cNvCxnSpPr>
          <p:nvPr/>
        </p:nvCxnSpPr>
        <p:spPr>
          <a:xfrm rot="10800000" flipH="1">
            <a:off x="2805525" y="2813200"/>
            <a:ext cx="627300" cy="117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42" name="Shape 1042"/>
          <p:cNvCxnSpPr>
            <a:endCxn id="1023" idx="2"/>
          </p:cNvCxnSpPr>
          <p:nvPr/>
        </p:nvCxnSpPr>
        <p:spPr>
          <a:xfrm rot="10800000" flipH="1">
            <a:off x="2805525" y="3549150"/>
            <a:ext cx="627300" cy="43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Neural Networks</a:t>
            </a:r>
          </a:p>
        </p:txBody>
      </p:sp>
      <p:sp>
        <p:nvSpPr>
          <p:cNvPr id="1051" name="Shape 1051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7" name="Shape 1057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60" name="Shape 1060"/>
          <p:cNvCxnSpPr>
            <a:stCxn id="1051" idx="6"/>
            <a:endCxn id="1054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1" name="Shape 1061"/>
          <p:cNvCxnSpPr>
            <a:endCxn id="1055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2" name="Shape 1062"/>
          <p:cNvCxnSpPr>
            <a:stCxn id="1054" idx="6"/>
            <a:endCxn id="1057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3" name="Shape 1063"/>
          <p:cNvCxnSpPr>
            <a:stCxn id="1054" idx="6"/>
            <a:endCxn id="1056" idx="2"/>
          </p:cNvCxnSpPr>
          <p:nvPr/>
        </p:nvCxnSpPr>
        <p:spPr>
          <a:xfrm rot="10800000" flipH="1">
            <a:off x="4028925" y="2269900"/>
            <a:ext cx="517800" cy="5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4" name="Shape 1064"/>
          <p:cNvCxnSpPr>
            <a:stCxn id="1054" idx="6"/>
            <a:endCxn id="1058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5" name="Shape 1065"/>
          <p:cNvCxnSpPr>
            <a:endCxn id="1059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6" name="Shape 1066"/>
          <p:cNvCxnSpPr>
            <a:endCxn id="1059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7" name="Shape 1067"/>
          <p:cNvCxnSpPr>
            <a:endCxn id="1059" idx="2"/>
          </p:cNvCxnSpPr>
          <p:nvPr/>
        </p:nvCxnSpPr>
        <p:spPr>
          <a:xfrm rot="10800000" flipH="1">
            <a:off x="5178350" y="3233625"/>
            <a:ext cx="688500" cy="102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8" name="Shape 1068"/>
          <p:cNvCxnSpPr>
            <a:stCxn id="1055" idx="6"/>
            <a:endCxn id="1056" idx="2"/>
          </p:cNvCxnSpPr>
          <p:nvPr/>
        </p:nvCxnSpPr>
        <p:spPr>
          <a:xfrm rot="10800000" flipH="1">
            <a:off x="4028925" y="2269950"/>
            <a:ext cx="517800" cy="127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9" name="Shape 1069"/>
          <p:cNvCxnSpPr>
            <a:stCxn id="1055" idx="6"/>
            <a:endCxn id="1058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0" name="Shape 1070"/>
          <p:cNvCxnSpPr>
            <a:endCxn id="1057" idx="2"/>
          </p:cNvCxnSpPr>
          <p:nvPr/>
        </p:nvCxnSpPr>
        <p:spPr>
          <a:xfrm rot="10800000" flipH="1">
            <a:off x="4029000" y="3233625"/>
            <a:ext cx="517800" cy="3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1" name="Shape 1071"/>
          <p:cNvCxnSpPr>
            <a:endCxn id="1054" idx="2"/>
          </p:cNvCxnSpPr>
          <p:nvPr/>
        </p:nvCxnSpPr>
        <p:spPr>
          <a:xfrm rot="10800000" flipH="1">
            <a:off x="2779725" y="2813200"/>
            <a:ext cx="653100" cy="38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2" name="Shape 1072"/>
          <p:cNvCxnSpPr>
            <a:endCxn id="1055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3" name="Shape 1073"/>
          <p:cNvCxnSpPr>
            <a:endCxn id="1054" idx="2"/>
          </p:cNvCxnSpPr>
          <p:nvPr/>
        </p:nvCxnSpPr>
        <p:spPr>
          <a:xfrm rot="10800000" flipH="1">
            <a:off x="2805525" y="2813200"/>
            <a:ext cx="627300" cy="117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4" name="Shape 1074"/>
          <p:cNvCxnSpPr>
            <a:endCxn id="1055" idx="2"/>
          </p:cNvCxnSpPr>
          <p:nvPr/>
        </p:nvCxnSpPr>
        <p:spPr>
          <a:xfrm rot="10800000" flipH="1">
            <a:off x="2805525" y="3549150"/>
            <a:ext cx="627300" cy="43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Generative Adverserial Neural Networks</a:t>
            </a:r>
          </a:p>
        </p:txBody>
      </p:sp>
      <p:sp>
        <p:nvSpPr>
          <p:cNvPr id="1083" name="Shape 108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92" name="Shape 1092"/>
          <p:cNvCxnSpPr>
            <a:stCxn id="1083" idx="6"/>
            <a:endCxn id="1086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3" name="Shape 1093"/>
          <p:cNvCxnSpPr>
            <a:endCxn id="1087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4" name="Shape 1094"/>
          <p:cNvCxnSpPr>
            <a:stCxn id="1086" idx="6"/>
            <a:endCxn id="1089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5" name="Shape 1095"/>
          <p:cNvCxnSpPr>
            <a:stCxn id="1086" idx="6"/>
            <a:endCxn id="1088" idx="2"/>
          </p:cNvCxnSpPr>
          <p:nvPr/>
        </p:nvCxnSpPr>
        <p:spPr>
          <a:xfrm rot="10800000" flipH="1">
            <a:off x="4028925" y="2269900"/>
            <a:ext cx="517800" cy="5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6" name="Shape 1096"/>
          <p:cNvCxnSpPr>
            <a:stCxn id="1086" idx="6"/>
            <a:endCxn id="1090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7" name="Shape 1097"/>
          <p:cNvCxnSpPr>
            <a:endCxn id="1091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8" name="Shape 1098"/>
          <p:cNvCxnSpPr>
            <a:endCxn id="1091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9" name="Shape 1099"/>
          <p:cNvCxnSpPr>
            <a:endCxn id="1091" idx="2"/>
          </p:cNvCxnSpPr>
          <p:nvPr/>
        </p:nvCxnSpPr>
        <p:spPr>
          <a:xfrm rot="10800000" flipH="1">
            <a:off x="5178350" y="3233625"/>
            <a:ext cx="688500" cy="102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0" name="Shape 1100"/>
          <p:cNvCxnSpPr>
            <a:stCxn id="1087" idx="6"/>
            <a:endCxn id="1088" idx="2"/>
          </p:cNvCxnSpPr>
          <p:nvPr/>
        </p:nvCxnSpPr>
        <p:spPr>
          <a:xfrm rot="10800000" flipH="1">
            <a:off x="4028925" y="2269950"/>
            <a:ext cx="517800" cy="127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1" name="Shape 1101"/>
          <p:cNvCxnSpPr>
            <a:stCxn id="1087" idx="6"/>
            <a:endCxn id="1090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2" name="Shape 1102"/>
          <p:cNvCxnSpPr>
            <a:endCxn id="1089" idx="2"/>
          </p:cNvCxnSpPr>
          <p:nvPr/>
        </p:nvCxnSpPr>
        <p:spPr>
          <a:xfrm rot="10800000" flipH="1">
            <a:off x="4029000" y="3233625"/>
            <a:ext cx="517800" cy="3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3" name="Shape 1103"/>
          <p:cNvCxnSpPr>
            <a:endCxn id="1086" idx="2"/>
          </p:cNvCxnSpPr>
          <p:nvPr/>
        </p:nvCxnSpPr>
        <p:spPr>
          <a:xfrm rot="10800000" flipH="1">
            <a:off x="2779725" y="2813200"/>
            <a:ext cx="653100" cy="38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4" name="Shape 1104"/>
          <p:cNvCxnSpPr>
            <a:endCxn id="1087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5" name="Shape 1105"/>
          <p:cNvCxnSpPr>
            <a:endCxn id="1086" idx="2"/>
          </p:cNvCxnSpPr>
          <p:nvPr/>
        </p:nvCxnSpPr>
        <p:spPr>
          <a:xfrm rot="10800000" flipH="1">
            <a:off x="2805525" y="2813200"/>
            <a:ext cx="627300" cy="117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6" name="Shape 1106"/>
          <p:cNvCxnSpPr>
            <a:endCxn id="1087" idx="2"/>
          </p:cNvCxnSpPr>
          <p:nvPr/>
        </p:nvCxnSpPr>
        <p:spPr>
          <a:xfrm rot="10800000" flipH="1">
            <a:off x="2805525" y="3549150"/>
            <a:ext cx="627300" cy="43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Part 2 - Operation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>
            <a:spLocks noGrp="1"/>
          </p:cNvSpPr>
          <p:nvPr>
            <p:ph type="body" idx="1"/>
          </p:nvPr>
        </p:nvSpPr>
        <p:spPr>
          <a:xfrm>
            <a:off x="360600" y="489284"/>
            <a:ext cx="8783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 Class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Nodes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Nodes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Global Default Graph Variable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 </a:t>
            </a:r>
          </a:p>
          <a:p>
            <a:pPr marL="1828800" marR="0" lvl="2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■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Overwritten by extended 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1506" y="0"/>
            <a:ext cx="8520600" cy="572700"/>
          </a:xfrm>
        </p:spPr>
        <p:txBody>
          <a:bodyPr/>
          <a:lstStyle/>
          <a:p>
            <a:r>
              <a:rPr lang="en-IN" dirty="0"/>
              <a:t>Perceptron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A global variable</a:t>
            </a:r>
          </a:p>
        </p:txBody>
      </p:sp>
      <p:sp>
        <p:nvSpPr>
          <p:cNvPr id="1130" name="Shape 1130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1" name="Shape 1131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</a:p>
        </p:txBody>
      </p:sp>
      <p:sp>
        <p:nvSpPr>
          <p:cNvPr id="1132" name="Shape 1132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3" name="Shape 1133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</a:p>
        </p:txBody>
      </p:sp>
      <p:sp>
        <p:nvSpPr>
          <p:cNvPr id="1134" name="Shape 1134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5" name="Shape 1135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</a:p>
        </p:txBody>
      </p:sp>
      <p:cxnSp>
        <p:nvCxnSpPr>
          <p:cNvPr id="1136" name="Shape 1136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7" name="Shape 1137"/>
          <p:cNvCxnSpPr/>
          <p:nvPr/>
        </p:nvCxnSpPr>
        <p:spPr>
          <a:xfrm rot="10800000" flipH="1">
            <a:off x="2650625" y="3880600"/>
            <a:ext cx="1008600" cy="15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8" name="Shape 1138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9" name="Shape 1139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3659225" y="3134450"/>
            <a:ext cx="1861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</a:t>
            </a:r>
          </a:p>
        </p:txBody>
      </p:sp>
      <p:sp>
        <p:nvSpPr>
          <p:cNvPr id="1142" name="Shape 1142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1143" name="Shape 1143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</a:p>
        </p:txBody>
      </p:sp>
      <p:sp>
        <p:nvSpPr>
          <p:cNvPr id="1152" name="Shape 1152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3" name="Shape 1153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</a:p>
        </p:txBody>
      </p:sp>
      <p:sp>
        <p:nvSpPr>
          <p:cNvPr id="1154" name="Shape 1154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5" name="Shape 1155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</a:p>
        </p:txBody>
      </p:sp>
      <p:sp>
        <p:nvSpPr>
          <p:cNvPr id="1156" name="Shape 1156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7" name="Shape 1157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</a:p>
        </p:txBody>
      </p:sp>
      <p:cxnSp>
        <p:nvCxnSpPr>
          <p:cNvPr id="1158" name="Shape 1158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59" name="Shape 1159"/>
          <p:cNvCxnSpPr/>
          <p:nvPr/>
        </p:nvCxnSpPr>
        <p:spPr>
          <a:xfrm rot="10800000" flipH="1">
            <a:off x="2650625" y="3880600"/>
            <a:ext cx="1008600" cy="15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60" name="Shape 1160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61" name="Shape 1161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</a:p>
        </p:txBody>
      </p:sp>
      <p:sp>
        <p:nvSpPr>
          <p:cNvPr id="1162" name="Shape 1162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</a:p>
        </p:txBody>
      </p:sp>
      <p:sp>
        <p:nvSpPr>
          <p:cNvPr id="1163" name="Shape 1163"/>
          <p:cNvSpPr txBox="1"/>
          <p:nvPr/>
        </p:nvSpPr>
        <p:spPr>
          <a:xfrm>
            <a:off x="3659225" y="3134450"/>
            <a:ext cx="26562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Add(Operation) 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1166" name="Shape 1166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</a:p>
        </p:txBody>
      </p:sp>
      <p:sp>
        <p:nvSpPr>
          <p:cNvPr id="1175" name="Shape 1175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6" name="Shape 1176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</a:p>
        </p:txBody>
      </p:sp>
      <p:sp>
        <p:nvSpPr>
          <p:cNvPr id="1177" name="Shape 1177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8" name="Shape 1178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</a:p>
        </p:txBody>
      </p:sp>
      <p:sp>
        <p:nvSpPr>
          <p:cNvPr id="1179" name="Shape 1179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0" name="Shape 1180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</a:p>
        </p:txBody>
      </p:sp>
      <p:cxnSp>
        <p:nvCxnSpPr>
          <p:cNvPr id="1181" name="Shape 1181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2" name="Shape 1182"/>
          <p:cNvCxnSpPr/>
          <p:nvPr/>
        </p:nvCxnSpPr>
        <p:spPr>
          <a:xfrm rot="10800000" flipH="1">
            <a:off x="2650625" y="3880600"/>
            <a:ext cx="1008600" cy="15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3" name="Shape 1183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4" name="Shape 1184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</a:p>
        </p:txBody>
      </p:sp>
      <p:sp>
        <p:nvSpPr>
          <p:cNvPr id="1186" name="Shape 1186"/>
          <p:cNvSpPr txBox="1"/>
          <p:nvPr/>
        </p:nvSpPr>
        <p:spPr>
          <a:xfrm>
            <a:off x="3659225" y="3134450"/>
            <a:ext cx="3521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Multiply(Operation) 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Variables,Placeholders, and Graphs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360600" y="569670"/>
            <a:ext cx="8783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 - An “empty” node that needs a value to be provided to compute output.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- Changeable parameter of Graph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Global Variable connecting variables and placeholders to operations.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</a:p>
        </p:txBody>
      </p:sp>
      <p:sp>
        <p:nvSpPr>
          <p:cNvPr id="1210" name="Shape 12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>
            <a:spLocks noGrp="1"/>
          </p:cNvSpPr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Session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the Graph has all the nodes, we need to execute all the operations within a Session.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a PostOrder Tree Traversal to make sure we execute the nodes in the correct order.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 txBox="1">
            <a:spLocks noGrp="1"/>
          </p:cNvSpPr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 txBox="1">
            <a:spLocks noGrp="1"/>
          </p:cNvSpPr>
          <p:nvPr>
            <p:ph type="body" idx="1"/>
          </p:nvPr>
        </p:nvSpPr>
        <p:spPr>
          <a:xfrm>
            <a:off x="360600" y="499332"/>
            <a:ext cx="8783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Ubuntu"/>
              <a:buChar char="●"/>
            </a:pPr>
            <a:r>
              <a:rPr lang="en" sz="3300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mx + b</a:t>
            </a: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Ubuntu"/>
              <a:buChar char="●"/>
            </a:pPr>
            <a:r>
              <a:rPr lang="en" sz="3300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-1x + 5</a:t>
            </a: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Ubuntu"/>
              <a:buChar char="●"/>
            </a:pPr>
            <a:r>
              <a:rPr lang="en" sz="3300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Remember that both y and x are features!</a:t>
            </a: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Ubuntu"/>
              <a:buChar char="●"/>
            </a:pPr>
            <a:r>
              <a:rPr lang="en" sz="3300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= -1*Feat1 + 5</a:t>
            </a: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Ubuntu"/>
              <a:buChar char="●"/>
            </a:pPr>
            <a:r>
              <a:rPr lang="en" sz="3300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+ Feat1 - 5 = 0</a:t>
            </a:r>
          </a:p>
          <a:p>
            <a:pPr marL="457200" marR="0" lvl="0" indent="-4381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Ubuntu"/>
              <a:buChar char="●"/>
            </a:pPr>
            <a:r>
              <a:rPr lang="en" sz="3300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FeatMatrix[ 1, 1] - 5 =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</a:p>
        </p:txBody>
      </p:sp>
      <p:sp>
        <p:nvSpPr>
          <p:cNvPr id="120" name="Shape 120"/>
          <p:cNvSpPr/>
          <p:nvPr/>
        </p:nvSpPr>
        <p:spPr>
          <a:xfrm>
            <a:off x="1517500" y="2065800"/>
            <a:ext cx="2018350" cy="896475"/>
          </a:xfrm>
          <a:custGeom>
            <a:avLst/>
            <a:gdLst/>
            <a:ahLst/>
            <a:cxnLst/>
            <a:rect l="0" t="0" r="0" b="0"/>
            <a:pathLst>
              <a:path w="80734" h="35859" extrusionOk="0">
                <a:moveTo>
                  <a:pt x="80734" y="35859"/>
                </a:moveTo>
                <a:cubicBezTo>
                  <a:pt x="74412" y="31281"/>
                  <a:pt x="66144" y="30189"/>
                  <a:pt x="59298" y="26444"/>
                </a:cubicBezTo>
                <a:cubicBezTo>
                  <a:pt x="49499" y="21083"/>
                  <a:pt x="43073" y="10547"/>
                  <a:pt x="33055" y="5609"/>
                </a:cubicBezTo>
                <a:cubicBezTo>
                  <a:pt x="23030" y="667"/>
                  <a:pt x="11156" y="655"/>
                  <a:pt x="0" y="0"/>
                </a:cubicBezTo>
              </a:path>
            </a:pathLst>
          </a:custGeom>
          <a:noFill/>
          <a:ln w="114300" cap="flat" cmpd="sng">
            <a:solidFill>
              <a:srgbClr val="C27BA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1" name="Shape 121"/>
          <p:cNvSpPr/>
          <p:nvPr/>
        </p:nvSpPr>
        <p:spPr>
          <a:xfrm>
            <a:off x="1512500" y="2311200"/>
            <a:ext cx="956575" cy="305500"/>
          </a:xfrm>
          <a:custGeom>
            <a:avLst/>
            <a:gdLst/>
            <a:ahLst/>
            <a:cxnLst/>
            <a:rect l="0" t="0" r="0" b="0"/>
            <a:pathLst>
              <a:path w="38263" h="12220" extrusionOk="0">
                <a:moveTo>
                  <a:pt x="38263" y="0"/>
                </a:moveTo>
                <a:cubicBezTo>
                  <a:pt x="31793" y="1177"/>
                  <a:pt x="28415" y="9625"/>
                  <a:pt x="22036" y="11219"/>
                </a:cubicBezTo>
                <a:cubicBezTo>
                  <a:pt x="14902" y="13001"/>
                  <a:pt x="7210" y="10780"/>
                  <a:pt x="0" y="12220"/>
                </a:cubicBezTo>
              </a:path>
            </a:pathLst>
          </a:custGeom>
          <a:noFill/>
          <a:ln w="114300" cap="flat" cmpd="sng">
            <a:solidFill>
              <a:srgbClr val="C27BA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2" name="Shape 122"/>
          <p:cNvSpPr/>
          <p:nvPr/>
        </p:nvSpPr>
        <p:spPr>
          <a:xfrm rot="10800000" flipH="1">
            <a:off x="1484563" y="2962267"/>
            <a:ext cx="2013304" cy="648958"/>
          </a:xfrm>
          <a:custGeom>
            <a:avLst/>
            <a:gdLst/>
            <a:ahLst/>
            <a:cxnLst/>
            <a:rect l="0" t="0" r="0" b="0"/>
            <a:pathLst>
              <a:path w="80734" h="35859" extrusionOk="0">
                <a:moveTo>
                  <a:pt x="80734" y="35859"/>
                </a:moveTo>
                <a:cubicBezTo>
                  <a:pt x="74412" y="31281"/>
                  <a:pt x="66144" y="30189"/>
                  <a:pt x="59298" y="26444"/>
                </a:cubicBezTo>
                <a:cubicBezTo>
                  <a:pt x="49499" y="21083"/>
                  <a:pt x="43073" y="10547"/>
                  <a:pt x="33055" y="5609"/>
                </a:cubicBezTo>
                <a:cubicBezTo>
                  <a:pt x="23030" y="667"/>
                  <a:pt x="11156" y="655"/>
                  <a:pt x="0" y="0"/>
                </a:cubicBezTo>
              </a:path>
            </a:pathLst>
          </a:custGeom>
          <a:noFill/>
          <a:ln w="114300" cap="flat" cmpd="sng">
            <a:solidFill>
              <a:srgbClr val="C27BA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3" name="Shape 123"/>
          <p:cNvSpPr/>
          <p:nvPr/>
        </p:nvSpPr>
        <p:spPr>
          <a:xfrm rot="10800000" flipH="1">
            <a:off x="1479575" y="3212438"/>
            <a:ext cx="954184" cy="221151"/>
          </a:xfrm>
          <a:custGeom>
            <a:avLst/>
            <a:gdLst/>
            <a:ahLst/>
            <a:cxnLst/>
            <a:rect l="0" t="0" r="0" b="0"/>
            <a:pathLst>
              <a:path w="38263" h="12220" extrusionOk="0">
                <a:moveTo>
                  <a:pt x="38263" y="0"/>
                </a:moveTo>
                <a:cubicBezTo>
                  <a:pt x="31793" y="1177"/>
                  <a:pt x="28415" y="9625"/>
                  <a:pt x="22036" y="11219"/>
                </a:cubicBezTo>
                <a:cubicBezTo>
                  <a:pt x="14902" y="13001"/>
                  <a:pt x="7210" y="10780"/>
                  <a:pt x="0" y="12220"/>
                </a:cubicBezTo>
              </a:path>
            </a:pathLst>
          </a:custGeom>
          <a:noFill/>
          <a:ln w="114300" cap="flat" cmpd="sng">
            <a:solidFill>
              <a:srgbClr val="C27BA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4" name="Shape 124"/>
          <p:cNvSpPr/>
          <p:nvPr/>
        </p:nvSpPr>
        <p:spPr>
          <a:xfrm rot="10800000" flipH="1">
            <a:off x="1452560" y="2962313"/>
            <a:ext cx="2083341" cy="1557536"/>
          </a:xfrm>
          <a:custGeom>
            <a:avLst/>
            <a:gdLst/>
            <a:ahLst/>
            <a:cxnLst/>
            <a:rect l="0" t="0" r="0" b="0"/>
            <a:pathLst>
              <a:path w="80734" h="35859" extrusionOk="0">
                <a:moveTo>
                  <a:pt x="80734" y="35859"/>
                </a:moveTo>
                <a:cubicBezTo>
                  <a:pt x="74412" y="31281"/>
                  <a:pt x="66144" y="30189"/>
                  <a:pt x="59298" y="26444"/>
                </a:cubicBezTo>
                <a:cubicBezTo>
                  <a:pt x="49499" y="21083"/>
                  <a:pt x="43073" y="10547"/>
                  <a:pt x="33055" y="5609"/>
                </a:cubicBezTo>
                <a:cubicBezTo>
                  <a:pt x="23030" y="667"/>
                  <a:pt x="11156" y="655"/>
                  <a:pt x="0" y="0"/>
                </a:cubicBezTo>
              </a:path>
            </a:pathLst>
          </a:custGeom>
          <a:noFill/>
          <a:ln w="114300" cap="flat" cmpd="sng">
            <a:solidFill>
              <a:srgbClr val="C27BA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5" name="Shape 125"/>
          <p:cNvSpPr/>
          <p:nvPr/>
        </p:nvSpPr>
        <p:spPr>
          <a:xfrm rot="10800000" flipH="1">
            <a:off x="1247050" y="3999008"/>
            <a:ext cx="1187684" cy="94491"/>
          </a:xfrm>
          <a:custGeom>
            <a:avLst/>
            <a:gdLst/>
            <a:ahLst/>
            <a:cxnLst/>
            <a:rect l="0" t="0" r="0" b="0"/>
            <a:pathLst>
              <a:path w="38263" h="12220" extrusionOk="0">
                <a:moveTo>
                  <a:pt x="38263" y="0"/>
                </a:moveTo>
                <a:cubicBezTo>
                  <a:pt x="31793" y="1177"/>
                  <a:pt x="28415" y="9625"/>
                  <a:pt x="22036" y="11219"/>
                </a:cubicBezTo>
                <a:cubicBezTo>
                  <a:pt x="14902" y="13001"/>
                  <a:pt x="7210" y="10780"/>
                  <a:pt x="0" y="12220"/>
                </a:cubicBezTo>
              </a:path>
            </a:pathLst>
          </a:custGeom>
          <a:noFill/>
          <a:ln w="114300" cap="flat" cmpd="sng">
            <a:solidFill>
              <a:srgbClr val="C27BA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6" name="Shape 126"/>
          <p:cNvSpPr/>
          <p:nvPr/>
        </p:nvSpPr>
        <p:spPr>
          <a:xfrm rot="10800000">
            <a:off x="5019676" y="2852612"/>
            <a:ext cx="2107965" cy="809158"/>
          </a:xfrm>
          <a:custGeom>
            <a:avLst/>
            <a:gdLst/>
            <a:ahLst/>
            <a:cxnLst/>
            <a:rect l="0" t="0" r="0" b="0"/>
            <a:pathLst>
              <a:path w="80734" h="35859" extrusionOk="0">
                <a:moveTo>
                  <a:pt x="80734" y="35859"/>
                </a:moveTo>
                <a:cubicBezTo>
                  <a:pt x="74412" y="31281"/>
                  <a:pt x="66144" y="30189"/>
                  <a:pt x="59298" y="26444"/>
                </a:cubicBezTo>
                <a:cubicBezTo>
                  <a:pt x="49499" y="21083"/>
                  <a:pt x="43073" y="10547"/>
                  <a:pt x="33055" y="5609"/>
                </a:cubicBezTo>
                <a:cubicBezTo>
                  <a:pt x="23030" y="667"/>
                  <a:pt x="11156" y="655"/>
                  <a:pt x="0" y="0"/>
                </a:cubicBezTo>
              </a:path>
            </a:pathLst>
          </a:custGeom>
          <a:noFill/>
          <a:ln w="114300" cap="flat" cmpd="sng">
            <a:solidFill>
              <a:srgbClr val="C27BA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7" name="Shape 127"/>
          <p:cNvSpPr/>
          <p:nvPr/>
        </p:nvSpPr>
        <p:spPr>
          <a:xfrm rot="10800000">
            <a:off x="5829597" y="3192062"/>
            <a:ext cx="1360728" cy="49063"/>
          </a:xfrm>
          <a:custGeom>
            <a:avLst/>
            <a:gdLst/>
            <a:ahLst/>
            <a:cxnLst/>
            <a:rect l="0" t="0" r="0" b="0"/>
            <a:pathLst>
              <a:path w="38263" h="12220" extrusionOk="0">
                <a:moveTo>
                  <a:pt x="38263" y="0"/>
                </a:moveTo>
                <a:cubicBezTo>
                  <a:pt x="31793" y="1177"/>
                  <a:pt x="28415" y="9625"/>
                  <a:pt x="22036" y="11219"/>
                </a:cubicBezTo>
                <a:cubicBezTo>
                  <a:pt x="14902" y="13001"/>
                  <a:pt x="7210" y="10780"/>
                  <a:pt x="0" y="12220"/>
                </a:cubicBezTo>
              </a:path>
            </a:pathLst>
          </a:custGeom>
          <a:noFill/>
          <a:ln w="114300" cap="flat" cmpd="sng">
            <a:solidFill>
              <a:srgbClr val="C27BA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8" name="Shape 12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w="7620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71506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IN"/>
              <a:t>Perceptron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1866</Words>
  <Application>Microsoft Office PowerPoint</Application>
  <PresentationFormat>On-screen Show (16:9)</PresentationFormat>
  <Paragraphs>383</Paragraphs>
  <Slides>89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Montserrat</vt:lpstr>
      <vt:lpstr>Arial</vt:lpstr>
      <vt:lpstr>Ubuntu</vt:lpstr>
      <vt:lpstr>Roboto</vt:lpstr>
      <vt:lpstr>Simple Light</vt:lpstr>
      <vt:lpstr>Introduction to  Neural Networks</vt:lpstr>
      <vt:lpstr>Neural Network</vt:lpstr>
      <vt:lpstr>Neural Network</vt:lpstr>
      <vt:lpstr>Neural Network</vt:lpstr>
      <vt:lpstr>Let’s get started!</vt:lpstr>
      <vt:lpstr>Introduction to  the Perceptron</vt:lpstr>
      <vt:lpstr>Perceptron</vt:lpstr>
      <vt:lpstr>Perceptron</vt:lpstr>
      <vt:lpstr>PowerPoint Presentation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PowerPoint Presentation</vt:lpstr>
      <vt:lpstr>PowerPoint Presentation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Introduction to 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</vt:lpstr>
      <vt:lpstr>PowerPoint Presentation</vt:lpstr>
      <vt:lpstr>Cost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and Backpropagation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TensorFlow Playground</vt:lpstr>
      <vt:lpstr>PowerPoint Presentation</vt:lpstr>
      <vt:lpstr>Types of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Manual Neural Network Part 2 - Operation</vt:lpstr>
      <vt:lpstr>PowerPoint Presentation</vt:lpstr>
      <vt:lpstr>PowerPoint Presentation</vt:lpstr>
      <vt:lpstr>PowerPoint Presentation</vt:lpstr>
      <vt:lpstr>PowerPoint Presentation</vt:lpstr>
      <vt:lpstr>Manual Neural Network Variables,Placeholders, and Graphs</vt:lpstr>
      <vt:lpstr>PowerPoint Presentation</vt:lpstr>
      <vt:lpstr>Let’s get started!</vt:lpstr>
      <vt:lpstr>Manual Neural Network Session</vt:lpstr>
      <vt:lpstr>PowerPoint Presentation</vt:lpstr>
      <vt:lpstr>Manual Neural Network 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Neural Networks</dc:title>
  <cp:lastModifiedBy>srikanth dakoju</cp:lastModifiedBy>
  <cp:revision>17</cp:revision>
  <dcterms:modified xsi:type="dcterms:W3CDTF">2019-04-28T06:38:19Z</dcterms:modified>
</cp:coreProperties>
</file>