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</p:sldIdLst>
  <p:sldSz cy="5143500" cx="9144000"/>
  <p:notesSz cx="6858000" cy="9144000"/>
  <p:embeddedFontLst>
    <p:embeddedFont>
      <p:font typeface="Montserrat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Montserrat-boldItalic.fntdata"/><Relationship Id="rId102" Type="http://schemas.openxmlformats.org/officeDocument/2006/relationships/font" Target="fonts/Montserrat-italic.fntdata"/><Relationship Id="rId101" Type="http://schemas.openxmlformats.org/officeDocument/2006/relationships/font" Target="fonts/Montserrat-bold.fntdata"/><Relationship Id="rId100" Type="http://schemas.openxmlformats.org/officeDocument/2006/relationships/font" Target="fonts/Montserrat-regular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Shape 9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Shape 9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Shape 10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Shape 10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Shape 1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Shape 1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Shape 1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Shape 1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Shape 1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Shape 1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Shape 1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Shape 1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Shape 1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Shape 1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Shape 1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Shape 1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Shape 1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Shape 1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Shape 1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Shape 1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Shape 1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Shape 1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Shape 1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Shape 1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Shape 1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Shape 1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Shape 1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Shape 1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Shape 1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Shape 1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Shape 1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Shape 1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Shape 1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Shape 1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Shape 1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Shape 1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Shape 1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Shape 1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Shape 1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Shape 1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Shape 1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Shape 1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Shape 1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Shape 1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Shape 1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Shape 1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Shape 1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Shape 1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Shape 1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Shape 1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Shape 1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Shape 1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Shape 1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</a:p>
        </p:txBody>
      </p:sp>
      <p:pic>
        <p:nvPicPr>
          <p:cNvPr descr="watermark.jpg" id="55" name="Shape 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Neuron  </a:t>
            </a:r>
          </a:p>
        </p:txBody>
      </p:sp>
      <p:pic>
        <p:nvPicPr>
          <p:cNvPr descr="watermark.jpg" id="135" name="Shape 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8" name="Shape 138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endCxn id="137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stCxn id="137" idx="2"/>
            <a:endCxn id="137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1" name="Shape 141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42" name="Shape 142"/>
          <p:cNvSpPr/>
          <p:nvPr/>
        </p:nvSpPr>
        <p:spPr>
          <a:xfrm>
            <a:off x="1392300" y="2721900"/>
            <a:ext cx="495825" cy="200325"/>
          </a:xfrm>
          <a:custGeom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3" name="Shape 14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145" name="Shape 145"/>
          <p:cNvSpPr/>
          <p:nvPr/>
        </p:nvSpPr>
        <p:spPr>
          <a:xfrm>
            <a:off x="1998300" y="2681650"/>
            <a:ext cx="676159" cy="681298"/>
          </a:xfrm>
          <a:custGeom>
            <a:pathLst>
              <a:path extrusionOk="0" h="22036" w="29902">
                <a:moveTo>
                  <a:pt x="0" y="0"/>
                </a:moveTo>
                <a:cubicBezTo>
                  <a:pt x="4975" y="1869"/>
                  <a:pt x="29015" y="7546"/>
                  <a:pt x="29850" y="11219"/>
                </a:cubicBezTo>
                <a:cubicBezTo>
                  <a:pt x="30684" y="14891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</a:p>
        </p:txBody>
      </p:sp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Shape 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6" name="Shape 156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endCxn id="155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>
            <a:stCxn id="155" idx="2"/>
            <a:endCxn id="155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9" name="Shape 159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60" name="Shape 160"/>
          <p:cNvSpPr/>
          <p:nvPr/>
        </p:nvSpPr>
        <p:spPr>
          <a:xfrm>
            <a:off x="1392300" y="2721900"/>
            <a:ext cx="495825" cy="200325"/>
          </a:xfrm>
          <a:custGeom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1" name="Shape 161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163" name="Shape 163"/>
          <p:cNvSpPr/>
          <p:nvPr/>
        </p:nvSpPr>
        <p:spPr>
          <a:xfrm>
            <a:off x="1998300" y="2681650"/>
            <a:ext cx="676159" cy="681298"/>
          </a:xfrm>
          <a:custGeom>
            <a:pathLst>
              <a:path extrusionOk="0" h="22036" w="29902">
                <a:moveTo>
                  <a:pt x="0" y="0"/>
                </a:moveTo>
                <a:cubicBezTo>
                  <a:pt x="4975" y="1869"/>
                  <a:pt x="29015" y="7546"/>
                  <a:pt x="29850" y="11219"/>
                </a:cubicBezTo>
                <a:cubicBezTo>
                  <a:pt x="30684" y="14891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64" name="Shape 164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5" name="Shape 165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>
            <a:endCxn id="164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>
            <a:stCxn id="164" idx="2"/>
            <a:endCxn id="164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8" name="Shape 168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69" name="Shape 169"/>
          <p:cNvSpPr/>
          <p:nvPr/>
        </p:nvSpPr>
        <p:spPr>
          <a:xfrm>
            <a:off x="4457900" y="2721900"/>
            <a:ext cx="495825" cy="200325"/>
          </a:xfrm>
          <a:custGeom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0" name="Shape 170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</a:p>
        </p:txBody>
      </p:sp>
      <p:sp>
        <p:nvSpPr>
          <p:cNvPr id="172" name="Shape 172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3" name="Shape 173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" name="Shape 174"/>
          <p:cNvCxnSpPr>
            <a:endCxn id="172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>
            <a:stCxn id="172" idx="2"/>
            <a:endCxn id="172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77" name="Shape 177"/>
          <p:cNvSpPr/>
          <p:nvPr/>
        </p:nvSpPr>
        <p:spPr>
          <a:xfrm>
            <a:off x="6165425" y="2721913"/>
            <a:ext cx="495825" cy="200325"/>
          </a:xfrm>
          <a:custGeom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8" name="Shape 178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</a:p>
        </p:txBody>
      </p:sp>
      <p:sp>
        <p:nvSpPr>
          <p:cNvPr id="179" name="Shape 179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0" name="Shape 180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>
            <a:endCxn id="179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>
            <a:stCxn id="179" idx="2"/>
            <a:endCxn id="179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3" name="Shape 183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84" name="Shape 184"/>
          <p:cNvSpPr/>
          <p:nvPr/>
        </p:nvSpPr>
        <p:spPr>
          <a:xfrm>
            <a:off x="7652600" y="2721913"/>
            <a:ext cx="495825" cy="200325"/>
          </a:xfrm>
          <a:custGeom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85" name="Shape 185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</a:p>
        </p:txBody>
      </p:sp>
      <p:cxnSp>
        <p:nvCxnSpPr>
          <p:cNvPr id="189" name="Shape 189"/>
          <p:cNvCxnSpPr>
            <a:endCxn id="172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>
            <a:endCxn id="179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1" name="Shape 191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</a:p>
        </p:txBody>
      </p:sp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Shape 2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</a:p>
        </p:txBody>
      </p:sp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Shape 2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</a:p>
        </p:txBody>
      </p:sp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Shape 2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0" name="Shape 220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" name="Shape 221"/>
          <p:cNvCxnSpPr>
            <a:endCxn id="219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2" name="Shape 222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223" name="Shape 223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4" name="Shape 224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" name="Shape 225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6" name="Shape 226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</a:p>
        </p:txBody>
      </p:sp>
      <p:cxnSp>
        <p:nvCxnSpPr>
          <p:cNvPr id="228" name="Shape 228"/>
          <p:cNvCxnSpPr>
            <a:endCxn id="223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9" name="Shape 229"/>
          <p:cNvCxnSpPr>
            <a:endCxn id="225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0" name="Shape 230"/>
          <p:cNvSpPr/>
          <p:nvPr/>
        </p:nvSpPr>
        <p:spPr>
          <a:xfrm>
            <a:off x="2548901" y="3321800"/>
            <a:ext cx="3566183" cy="1599180"/>
          </a:xfrm>
          <a:custGeom>
            <a:pathLst>
              <a:path extrusionOk="0" h="65326" w="150345">
                <a:moveTo>
                  <a:pt x="134034" y="0"/>
                </a:moveTo>
                <a:cubicBezTo>
                  <a:pt x="136571" y="5208"/>
                  <a:pt x="154901" y="21267"/>
                  <a:pt x="149259" y="31251"/>
                </a:cubicBezTo>
                <a:cubicBezTo>
                  <a:pt x="143616" y="41234"/>
                  <a:pt x="120311" y="54389"/>
                  <a:pt x="100178" y="59899"/>
                </a:cubicBezTo>
                <a:cubicBezTo>
                  <a:pt x="80044" y="65408"/>
                  <a:pt x="45154" y="66376"/>
                  <a:pt x="28460" y="64306"/>
                </a:cubicBezTo>
                <a:cubicBezTo>
                  <a:pt x="11765" y="62235"/>
                  <a:pt x="213" y="51250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cxnSp>
        <p:nvCxnSpPr>
          <p:cNvPr id="231" name="Shape 231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2" name="Shape 232"/>
          <p:cNvSpPr/>
          <p:nvPr/>
        </p:nvSpPr>
        <p:spPr>
          <a:xfrm>
            <a:off x="2182585" y="3433050"/>
            <a:ext cx="1067800" cy="1051750"/>
          </a:xfrm>
          <a:custGeom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3"/>
                  <a:pt x="843" y="25242"/>
                </a:cubicBezTo>
                <a:cubicBezTo>
                  <a:pt x="5517" y="18230"/>
                  <a:pt x="35733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233" name="Shape 233"/>
          <p:cNvSpPr/>
          <p:nvPr/>
        </p:nvSpPr>
        <p:spPr>
          <a:xfrm>
            <a:off x="1575899" y="2501525"/>
            <a:ext cx="1719550" cy="1983275"/>
          </a:xfrm>
          <a:custGeom>
            <a:pathLst>
              <a:path extrusionOk="0" h="79331" w="68782">
                <a:moveTo>
                  <a:pt x="38732" y="79331"/>
                </a:moveTo>
                <a:cubicBezTo>
                  <a:pt x="32354" y="76359"/>
                  <a:pt x="-4539" y="74722"/>
                  <a:pt x="469" y="61501"/>
                </a:cubicBezTo>
                <a:cubicBezTo>
                  <a:pt x="5477" y="48279"/>
                  <a:pt x="57396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234" name="Shape 234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</a:p>
        </p:txBody>
      </p:sp>
      <p:pic>
        <p:nvPicPr>
          <p:cNvPr descr="watermark.jpg" id="241" name="Shape 2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Shape 2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Shape 243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4" name="Shape 244"/>
          <p:cNvCxnSpPr>
            <a:endCxn id="245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</a:p>
        </p:txBody>
      </p:sp>
      <p:cxnSp>
        <p:nvCxnSpPr>
          <p:cNvPr id="248" name="Shape 248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9" name="Shape 249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0" name="Shape 250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</a:p>
        </p:txBody>
      </p:sp>
      <p:cxnSp>
        <p:nvCxnSpPr>
          <p:cNvPr id="251" name="Shape 251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3" name="Shape 253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</a:p>
        </p:txBody>
      </p:sp>
      <p:cxnSp>
        <p:nvCxnSpPr>
          <p:cNvPr id="256" name="Shape 256"/>
          <p:cNvCxnSpPr>
            <a:endCxn id="257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8" name="Shape 258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9" name="Shape 259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60" name="Shape 260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</a:p>
        </p:txBody>
      </p:sp>
      <p:sp>
        <p:nvSpPr>
          <p:cNvPr id="261" name="Shape 261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3" name="Shape 273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</a:p>
        </p:txBody>
      </p:sp>
      <p:pic>
        <p:nvPicPr>
          <p:cNvPr descr="watermark.jpg" id="280" name="Shape 2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Shape 2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</a:p>
        </p:txBody>
      </p:sp>
      <p:pic>
        <p:nvPicPr>
          <p:cNvPr descr="watermark.jpg" id="288" name="Shape 2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Shape 2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1" name="Shape 29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2" name="Shape 292"/>
          <p:cNvCxnSpPr>
            <a:endCxn id="290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3" name="Shape 293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cxnSp>
        <p:nvCxnSpPr>
          <p:cNvPr id="295" name="Shape 295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6" name="Shape 296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7" name="Shape 297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8" name="Shape 298"/>
          <p:cNvCxnSpPr>
            <a:endCxn id="296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9" name="Shape 299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2" name="Shape 30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3" name="Shape 303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4" name="Shape 304"/>
          <p:cNvCxnSpPr>
            <a:endCxn id="302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5" name="Shape 305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cxnSp>
        <p:nvCxnSpPr>
          <p:cNvPr id="307" name="Shape 307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8" name="Shape 308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9" name="Shape 309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0" name="Shape 310"/>
          <p:cNvCxnSpPr>
            <a:endCxn id="308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1" name="Shape 31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cxnSp>
        <p:nvCxnSpPr>
          <p:cNvPr id="313" name="Shape 313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4" name="Shape 314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5" name="Shape 315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6" name="Shape 316"/>
          <p:cNvCxnSpPr>
            <a:endCxn id="314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</a:p>
        </p:txBody>
      </p:sp>
      <p:pic>
        <p:nvPicPr>
          <p:cNvPr descr="watermark.jpg" id="325" name="Shape 3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Shape 3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8" name="Shape 328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9" name="Shape 329"/>
          <p:cNvCxnSpPr>
            <a:endCxn id="327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0" name="Shape 330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cxnSp>
        <p:nvCxnSpPr>
          <p:cNvPr id="332" name="Shape 33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3" name="Shape 333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4" name="Shape 334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5" name="Shape 335"/>
          <p:cNvCxnSpPr>
            <a:endCxn id="333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6" name="Shape 336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cxnSp>
        <p:nvCxnSpPr>
          <p:cNvPr id="338" name="Shape 338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9" name="Shape 339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0" name="Shape 340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1" name="Shape 341"/>
          <p:cNvCxnSpPr>
            <a:endCxn id="339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2" name="Shape 34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cxnSp>
        <p:nvCxnSpPr>
          <p:cNvPr id="344" name="Shape 344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5" name="Shape 345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6" name="Shape 346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7" name="Shape 347"/>
          <p:cNvCxnSpPr>
            <a:endCxn id="345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8" name="Shape 348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1" name="Shape 35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2" name="Shape 35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" name="Shape 353"/>
          <p:cNvCxnSpPr>
            <a:endCxn id="351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4" name="Shape 354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Sequence</a:t>
            </a:r>
          </a:p>
        </p:txBody>
      </p:sp>
      <p:pic>
        <p:nvPicPr>
          <p:cNvPr descr="watermark.jpg" id="362" name="Shape 3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Shape 3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5" name="Shape 365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>
            <a:endCxn id="36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7" name="Shape 367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cxnSp>
        <p:nvCxnSpPr>
          <p:cNvPr id="369" name="Shape 369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0" name="Shape 370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1" name="Shape 37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2" name="Shape 372"/>
          <p:cNvCxnSpPr>
            <a:endCxn id="37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3" name="Shape 373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6" name="Shape 376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7" name="Shape 377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8" name="Shape 378"/>
          <p:cNvCxnSpPr>
            <a:endCxn id="37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9" name="Shape 379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2" name="Shape 38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3" name="Shape 383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4" name="Shape 384"/>
          <p:cNvCxnSpPr>
            <a:endCxn id="38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5" name="Shape 385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cxnSp>
        <p:nvCxnSpPr>
          <p:cNvPr id="387" name="Shape 387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8" name="Shape 388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9" name="Shape 389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0" name="Shape 390"/>
          <p:cNvCxnSpPr>
            <a:endCxn id="38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1" name="Shape 39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used Neural Networks to solve Classification and Regression problems, but we still haven’t seen how Neural Networks can deal with sequence information.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we use Recurrent Neural Networks</a:t>
            </a:r>
          </a:p>
        </p:txBody>
      </p:sp>
      <p:pic>
        <p:nvPicPr>
          <p:cNvPr descr="watermark.jpg" id="63" name="Shape 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could build a simple RNN model in TensorFlow manually.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see how to use TensorFlow’s built in RNN API classes!</a:t>
            </a:r>
          </a:p>
        </p:txBody>
      </p:sp>
      <p:pic>
        <p:nvPicPr>
          <p:cNvPr descr="watermark.jpg" id="399" name="Shape 3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Shape 4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RNN with TF</a:t>
            </a:r>
          </a:p>
        </p:txBody>
      </p:sp>
      <p:pic>
        <p:nvPicPr>
          <p:cNvPr descr="watermark.jpg" id="406" name="Shape 4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Shape 4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we’ll manually create a 3 neuron RNN layer with TensorFlow.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to focus on here is the input format of the data.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what we will create.</a:t>
            </a:r>
          </a:p>
        </p:txBody>
      </p:sp>
      <p:pic>
        <p:nvPicPr>
          <p:cNvPr descr="watermark.jpg" id="414" name="Shape 4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Shape 4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construct the following RNN Layer:</a:t>
            </a:r>
          </a:p>
        </p:txBody>
      </p:sp>
      <p:pic>
        <p:nvPicPr>
          <p:cNvPr descr="watermark.jpg" id="422" name="Shape 4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Shape 4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5" name="Shape 425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6" name="Shape 426"/>
          <p:cNvCxnSpPr>
            <a:endCxn id="424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7" name="Shape 427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428" name="Shape 428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9" name="Shape 429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0" name="Shape 430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1" name="Shape 431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2" name="Shape 432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</a:p>
        </p:txBody>
      </p:sp>
      <p:cxnSp>
        <p:nvCxnSpPr>
          <p:cNvPr id="433" name="Shape 433"/>
          <p:cNvCxnSpPr>
            <a:endCxn id="428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4" name="Shape 434"/>
          <p:cNvCxnSpPr>
            <a:endCxn id="430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5" name="Shape 435"/>
          <p:cNvSpPr/>
          <p:nvPr/>
        </p:nvSpPr>
        <p:spPr>
          <a:xfrm>
            <a:off x="2548901" y="3321800"/>
            <a:ext cx="3566183" cy="1599180"/>
          </a:xfrm>
          <a:custGeom>
            <a:pathLst>
              <a:path extrusionOk="0" h="65326" w="150345">
                <a:moveTo>
                  <a:pt x="134034" y="0"/>
                </a:moveTo>
                <a:cubicBezTo>
                  <a:pt x="136571" y="5208"/>
                  <a:pt x="154901" y="21267"/>
                  <a:pt x="149259" y="31251"/>
                </a:cubicBezTo>
                <a:cubicBezTo>
                  <a:pt x="143616" y="41234"/>
                  <a:pt x="120311" y="54389"/>
                  <a:pt x="100178" y="59899"/>
                </a:cubicBezTo>
                <a:cubicBezTo>
                  <a:pt x="80044" y="65408"/>
                  <a:pt x="45154" y="66376"/>
                  <a:pt x="28460" y="64306"/>
                </a:cubicBezTo>
                <a:cubicBezTo>
                  <a:pt x="11765" y="62235"/>
                  <a:pt x="213" y="51250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cxnSp>
        <p:nvCxnSpPr>
          <p:cNvPr id="436" name="Shape 436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7" name="Shape 437"/>
          <p:cNvSpPr/>
          <p:nvPr/>
        </p:nvSpPr>
        <p:spPr>
          <a:xfrm>
            <a:off x="2182585" y="3433050"/>
            <a:ext cx="1067800" cy="1051750"/>
          </a:xfrm>
          <a:custGeom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3"/>
                  <a:pt x="843" y="25242"/>
                </a:cubicBezTo>
                <a:cubicBezTo>
                  <a:pt x="5517" y="18230"/>
                  <a:pt x="35733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38" name="Shape 438"/>
          <p:cNvSpPr/>
          <p:nvPr/>
        </p:nvSpPr>
        <p:spPr>
          <a:xfrm>
            <a:off x="1575899" y="2501525"/>
            <a:ext cx="1719550" cy="1983275"/>
          </a:xfrm>
          <a:custGeom>
            <a:pathLst>
              <a:path extrusionOk="0" h="79331" w="68782">
                <a:moveTo>
                  <a:pt x="38732" y="79331"/>
                </a:moveTo>
                <a:cubicBezTo>
                  <a:pt x="32354" y="76359"/>
                  <a:pt x="-4539" y="74722"/>
                  <a:pt x="469" y="61501"/>
                </a:cubicBezTo>
                <a:cubicBezTo>
                  <a:pt x="5477" y="48279"/>
                  <a:pt x="57396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39" name="Shape 439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</a:p>
        </p:txBody>
      </p:sp>
      <p:pic>
        <p:nvPicPr>
          <p:cNvPr descr="watermark.jpg" id="446" name="Shape 4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Shape 4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Shape 448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9" name="Shape 449"/>
          <p:cNvCxnSpPr>
            <a:endCxn id="450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1" name="Shape 451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4" name="Shape 454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5" name="Shape 455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</a:p>
        </p:txBody>
      </p:sp>
      <p:cxnSp>
        <p:nvCxnSpPr>
          <p:cNvPr id="457" name="Shape 457"/>
          <p:cNvCxnSpPr>
            <a:endCxn id="458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9" name="Shape 459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running the RNN for 2 batches of data, t=0 and t=1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Recurrent Neuron has 2 sets of weights:</a:t>
            </a: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Wx for input weights on X</a:t>
            </a:r>
          </a:p>
          <a:p>
            <a:pPr indent="-419100" lvl="1" marL="1371600" rtl="0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Wy for weights on output of original X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Shape 4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Shape 4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of RNN Data</a:t>
            </a:r>
          </a:p>
        </p:txBody>
      </p:sp>
      <p:pic>
        <p:nvPicPr>
          <p:cNvPr descr="watermark.jpg" id="480" name="Shape 4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Shape 4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 txBox="1"/>
          <p:nvPr/>
        </p:nvSpPr>
        <p:spPr>
          <a:xfrm>
            <a:off x="348150" y="1140375"/>
            <a:ext cx="84477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  t=0        t=1       t=2      t=3             t=4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[ The,   brown,    fox,     is,               quick]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[ The,    red,        fox,     jumped,      high]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words_in_dataset[0] = [The, The]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words_in_dataset[1] = [brown, red]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words_in_dataset[2] = [fox,fox]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words_in_dataset[3] = </a:t>
            </a:r>
            <a:r>
              <a:rPr lang="en" sz="2000">
                <a:solidFill>
                  <a:schemeClr val="dk1"/>
                </a:solidFill>
              </a:rPr>
              <a:t>[is, jumped]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words_in_dataset[4] = [quick, high]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num_batches = 5, batch_size = 2, time_steps = 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</a:p>
        </p:txBody>
      </p:sp>
      <p:pic>
        <p:nvPicPr>
          <p:cNvPr descr="watermark.jpg" id="488" name="Shape 4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Shape 4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goes backwards from the output to the input layer, propagating the error gradient.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deeper networks issues can arise from backpropagation, vanishing and exploding gradients!</a:t>
            </a:r>
          </a:p>
        </p:txBody>
      </p:sp>
      <p:pic>
        <p:nvPicPr>
          <p:cNvPr descr="watermark.jpg" id="496" name="Shape 4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Shape 4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back to the “lower” layers, gradients often get smaller, eventually causing weights to never change at lower levels.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opposite can also occur, gradients explode on the way back, causing issues.</a:t>
            </a:r>
          </a:p>
        </p:txBody>
      </p:sp>
      <p:pic>
        <p:nvPicPr>
          <p:cNvPr descr="watermark.jpg" id="504" name="Shape 5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Shape 5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Theory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Manual RNN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 and GRU Units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RNN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Exercise / Solutions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</a:t>
            </a:r>
          </a:p>
        </p:txBody>
      </p:sp>
      <p:pic>
        <p:nvPicPr>
          <p:cNvPr descr="watermark.jpg" id="71" name="Shape 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why this might occur and how we can fix it.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in the next lecture we’ll discuss how these issues specifically affect RNN and how to use LSTM and GRU to fix them.</a:t>
            </a:r>
          </a:p>
        </p:txBody>
      </p:sp>
      <p:pic>
        <p:nvPicPr>
          <p:cNvPr descr="watermark.jpg" id="512" name="Shape 5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Shape 5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8" name="Shape 518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19" name="Shape 5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</a:p>
        </p:txBody>
      </p:sp>
      <p:pic>
        <p:nvPicPr>
          <p:cNvPr descr="watermark.jpg" id="521" name="Shape 5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Shape 5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Shape 523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4" name="Shape 524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5" name="Shape 525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cxnSp>
        <p:nvCxnSpPr>
          <p:cNvPr id="530" name="Shape 530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531" name="Shape 5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Shape 536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37" name="Shape 5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</a:p>
        </p:txBody>
      </p:sp>
      <p:pic>
        <p:nvPicPr>
          <p:cNvPr descr="watermark.jpg" id="539" name="Shape 5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Shape 5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Shape 541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2" name="Shape 542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3" name="Shape 543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cxnSp>
        <p:nvCxnSpPr>
          <p:cNvPr id="548" name="Shape 548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549" name="Shape 5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Shape 550"/>
          <p:cNvCxnSpPr/>
          <p:nvPr/>
        </p:nvCxnSpPr>
        <p:spPr>
          <a:xfrm>
            <a:off x="4687700" y="2143125"/>
            <a:ext cx="14325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551" name="Shape 551"/>
          <p:cNvCxnSpPr/>
          <p:nvPr/>
        </p:nvCxnSpPr>
        <p:spPr>
          <a:xfrm>
            <a:off x="2717075" y="3714525"/>
            <a:ext cx="989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Different Activation Functions</a:t>
            </a:r>
          </a:p>
        </p:txBody>
      </p:sp>
      <p:pic>
        <p:nvPicPr>
          <p:cNvPr descr="watermark.jpg" id="558" name="Shape 5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Shape 5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Shape 560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1" name="Shape 561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2" name="Shape 562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565" name="Shape 565"/>
          <p:cNvSpPr/>
          <p:nvPr/>
        </p:nvSpPr>
        <p:spPr>
          <a:xfrm>
            <a:off x="3195773" y="2607862"/>
            <a:ext cx="3038568" cy="1290328"/>
          </a:xfrm>
          <a:custGeom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ReLu doesn’t saturate positive values.</a:t>
            </a:r>
          </a:p>
        </p:txBody>
      </p:sp>
      <p:pic>
        <p:nvPicPr>
          <p:cNvPr descr="watermark.jpg" id="572" name="Shape 5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3" name="Shape 5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Shape 574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5" name="Shape 575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6" name="Shape 576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579" name="Shape 579"/>
          <p:cNvSpPr/>
          <p:nvPr/>
        </p:nvSpPr>
        <p:spPr>
          <a:xfrm>
            <a:off x="3190773" y="2607862"/>
            <a:ext cx="3038568" cy="1290328"/>
          </a:xfrm>
          <a:custGeom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“Leaky” ReLU</a:t>
            </a:r>
          </a:p>
        </p:txBody>
      </p:sp>
      <p:pic>
        <p:nvPicPr>
          <p:cNvPr descr="watermark.jpg" id="586" name="Shape 5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Shape 5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" name="Shape 588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9" name="Shape 589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0" name="Shape 590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593" name="Shape 593"/>
          <p:cNvSpPr/>
          <p:nvPr/>
        </p:nvSpPr>
        <p:spPr>
          <a:xfrm>
            <a:off x="3110150" y="2630500"/>
            <a:ext cx="3124100" cy="1488700"/>
          </a:xfrm>
          <a:custGeom>
            <a:pathLst>
              <a:path extrusionOk="0" h="59548" w="124964">
                <a:moveTo>
                  <a:pt x="0" y="59548"/>
                </a:moveTo>
                <a:lnTo>
                  <a:pt x="64804" y="50707"/>
                </a:lnTo>
                <a:lnTo>
                  <a:pt x="124964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pic>
        <p:nvPicPr>
          <p:cNvPr descr="watermark.jpg" id="599" name="Shape 5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0" name="Shape 6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Shape 601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602" name="Shape 602"/>
          <p:cNvSpPr txBox="1"/>
          <p:nvPr>
            <p:ph idx="1" type="body"/>
          </p:nvPr>
        </p:nvSpPr>
        <p:spPr>
          <a:xfrm>
            <a:off x="311700" y="1152475"/>
            <a:ext cx="8705100" cy="51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Exponential Linear Unit (ELU)</a:t>
            </a: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4" name="Shape 604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5" name="Shape 605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2239625" y="2585483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cxnSp>
        <p:nvCxnSpPr>
          <p:cNvPr id="610" name="Shape 610"/>
          <p:cNvCxnSpPr/>
          <p:nvPr/>
        </p:nvCxnSpPr>
        <p:spPr>
          <a:xfrm rot="10800000">
            <a:off x="2712075" y="2892175"/>
            <a:ext cx="2889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611" name="Shape 611"/>
          <p:cNvSpPr txBox="1"/>
          <p:nvPr/>
        </p:nvSpPr>
        <p:spPr>
          <a:xfrm>
            <a:off x="2184525" y="3359808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</a:p>
        </p:txBody>
      </p:sp>
      <p:sp>
        <p:nvSpPr>
          <p:cNvPr id="612" name="Shape 612"/>
          <p:cNvSpPr/>
          <p:nvPr/>
        </p:nvSpPr>
        <p:spPr>
          <a:xfrm>
            <a:off x="2719500" y="2907200"/>
            <a:ext cx="1442375" cy="731200"/>
          </a:xfrm>
          <a:custGeom>
            <a:pathLst>
              <a:path extrusionOk="0" h="29248" w="57695">
                <a:moveTo>
                  <a:pt x="0" y="29248"/>
                </a:moveTo>
                <a:cubicBezTo>
                  <a:pt x="5709" y="28480"/>
                  <a:pt x="24640" y="29514"/>
                  <a:pt x="34256" y="24640"/>
                </a:cubicBezTo>
                <a:cubicBezTo>
                  <a:pt x="43871" y="19765"/>
                  <a:pt x="53788" y="4106"/>
                  <a:pt x="57695" y="0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613" name="Shape 613"/>
          <p:cNvCxnSpPr/>
          <p:nvPr/>
        </p:nvCxnSpPr>
        <p:spPr>
          <a:xfrm flipH="1" rot="10800000">
            <a:off x="4156875" y="1865600"/>
            <a:ext cx="831300" cy="1041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solution is to perform batch normalization, where your model will normalize each batch using the batch mean and standard deviation.</a:t>
            </a:r>
          </a:p>
        </p:txBody>
      </p:sp>
      <p:pic>
        <p:nvPicPr>
          <p:cNvPr descr="watermark.jpg" id="620" name="Shape 6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Shape 6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Apart from batch normalization, researchers have also used “gradient clipping”, where gradients are cut off before reaching a predetermined limit (e.g. cut off gradients to be between -1 and 1)</a:t>
            </a:r>
          </a:p>
        </p:txBody>
      </p:sp>
      <p:pic>
        <p:nvPicPr>
          <p:cNvPr descr="watermark.jpg" id="628" name="Shape 6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Shape 6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for Time Series present their own gradient challenges, let’s explore special neuron units that help fix these issues!</a:t>
            </a:r>
          </a:p>
        </p:txBody>
      </p:sp>
      <p:pic>
        <p:nvPicPr>
          <p:cNvPr descr="watermark.jpg" id="636" name="Shape 6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Shape 6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62433" y="113145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</a:p>
        </p:txBody>
      </p:sp>
      <p:pic>
        <p:nvPicPr>
          <p:cNvPr descr="watermark.jpg" id="78" name="Shape 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Shape 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</a:p>
        </p:txBody>
      </p:sp>
      <p:pic>
        <p:nvPicPr>
          <p:cNvPr descr="watermark.jpg" id="643" name="Shape 6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Shape 6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 solutions previously presented for vanishing gradients can also apply to RNN: different activation functions, batch normalizations, etc…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because of the length of time series input, these could slow down training</a:t>
            </a:r>
          </a:p>
        </p:txBody>
      </p:sp>
      <p:pic>
        <p:nvPicPr>
          <p:cNvPr descr="watermark.jpg" id="651" name="Shape 6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Shape 6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possible solution would be to just shorten the time steps used for prediction, but this makes the model worse at predicting longer trends.</a:t>
            </a:r>
          </a:p>
        </p:txBody>
      </p:sp>
      <p:pic>
        <p:nvPicPr>
          <p:cNvPr descr="watermark.jpg" id="659" name="Shape 6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0" name="Shape 6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RNN face is that after awhile the network will begin to “forget” the first inputs, as information is lost at each step going through the RNN.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</a:p>
        </p:txBody>
      </p:sp>
      <p:pic>
        <p:nvPicPr>
          <p:cNvPr descr="watermark.jpg" id="667" name="Shape 6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Shape 6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</a:p>
        </p:txBody>
      </p:sp>
      <p:pic>
        <p:nvPicPr>
          <p:cNvPr descr="watermark.jpg" id="675" name="Shape 6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6" name="Shape 6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</a:p>
        </p:txBody>
      </p:sp>
      <p:pic>
        <p:nvPicPr>
          <p:cNvPr descr="watermark.jpg" id="683" name="Shape 6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Shape 6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5" name="Shape 685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6" name="Shape 686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7" name="Shape 687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</a:p>
        </p:txBody>
      </p:sp>
      <p:cxnSp>
        <p:nvCxnSpPr>
          <p:cNvPr id="689" name="Shape 689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0" name="Shape 690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1" name="Shape 691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</a:p>
        </p:txBody>
      </p:sp>
      <p:cxnSp>
        <p:nvCxnSpPr>
          <p:cNvPr id="692" name="Shape 692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3" name="Shape 693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4" name="Shape 694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</a:p>
        </p:txBody>
      </p:sp>
      <p:cxnSp>
        <p:nvCxnSpPr>
          <p:cNvPr id="697" name="Shape 697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8" name="Shape 698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9" name="Shape 699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700" name="Shape 700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</a:p>
        </p:txBody>
      </p:sp>
      <p:pic>
        <p:nvPicPr>
          <p:cNvPr descr="watermark.jpg" id="709" name="Shape 7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Shape 7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1" name="Shape 711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2" name="Shape 712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3" name="Shape 713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</a:p>
        </p:txBody>
      </p:sp>
      <p:cxnSp>
        <p:nvCxnSpPr>
          <p:cNvPr id="716" name="Shape 716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7" name="Shape 717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8" name="Shape 71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</a:p>
        </p:txBody>
      </p:sp>
      <p:cxnSp>
        <p:nvCxnSpPr>
          <p:cNvPr id="721" name="Shape 721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722" name="Shape 722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25" name="Shape 725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6" name="Shape 726"/>
          <p:cNvCxnSpPr>
            <a:stCxn id="715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7" name="Shape 727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cxnSp>
        <p:nvCxnSpPr>
          <p:cNvPr id="728" name="Shape 728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9" name="Shape 729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0" name="Shape 730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</p:txBody>
      </p:sp>
      <p:sp>
        <p:nvSpPr>
          <p:cNvPr id="734" name="Shape 734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</p:txBody>
      </p:sp>
      <p:sp>
        <p:nvSpPr>
          <p:cNvPr id="735" name="Shape 735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</a:p>
        </p:txBody>
      </p:sp>
      <p:pic>
        <p:nvPicPr>
          <p:cNvPr descr="watermark.jpg" id="741" name="Shape 7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Shape 7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44" name="Shape 74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5" name="Shape 74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6" name="Shape 74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7" name="Shape 747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8" name="Shape 748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749" name="Shape 749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</a:p>
        </p:txBody>
      </p:sp>
      <p:cxnSp>
        <p:nvCxnSpPr>
          <p:cNvPr id="751" name="Shape 751"/>
          <p:cNvCxnSpPr>
            <a:stCxn id="749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2" name="Shape 752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3" name="Shape 75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754" name="Shape 75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756" name="Shape 75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757" name="Shape 757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758" name="Shape 758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</a:p>
        </p:txBody>
      </p:sp>
      <p:sp>
        <p:nvSpPr>
          <p:cNvPr id="759" name="Shape 759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cxnSp>
        <p:nvCxnSpPr>
          <p:cNvPr id="760" name="Shape 760"/>
          <p:cNvCxnSpPr>
            <a:endCxn id="75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1" name="Shape 76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2" name="Shape 76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3" name="Shape 763"/>
          <p:cNvCxnSpPr>
            <a:endCxn id="756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4" name="Shape 76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cxnSp>
        <p:nvCxnSpPr>
          <p:cNvPr id="765" name="Shape 765"/>
          <p:cNvCxnSpPr>
            <a:stCxn id="753" idx="0"/>
            <a:endCxn id="75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6" name="Shape 766"/>
          <p:cNvCxnSpPr>
            <a:stCxn id="754" idx="0"/>
            <a:endCxn id="75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7" name="Shape 767"/>
          <p:cNvCxnSpPr>
            <a:stCxn id="757" idx="0"/>
            <a:endCxn id="75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8" name="Shape 768"/>
          <p:cNvCxnSpPr>
            <a:stCxn id="755" idx="0"/>
            <a:endCxn id="75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9" name="Shape 769"/>
          <p:cNvCxnSpPr>
            <a:stCxn id="75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0" name="Shape 770"/>
          <p:cNvCxnSpPr>
            <a:stCxn id="75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1" name="Shape 77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2" name="Shape 772"/>
          <p:cNvCxnSpPr>
            <a:stCxn id="77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3" name="Shape 773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</a:p>
        </p:txBody>
      </p:sp>
      <p:pic>
        <p:nvPicPr>
          <p:cNvPr descr="watermark.jpg" id="782" name="Shape 7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3" name="Shape 7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Shape 7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5" name="Shape 7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6" name="Shape 7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7" name="Shape 7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8" name="Shape 788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9" name="Shape 789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90" name="Shape 790"/>
          <p:cNvCxnSpPr>
            <a:stCxn id="79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2" name="Shape 79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3" name="Shape 79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794" name="Shape 79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796" name="Shape 79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797" name="Shape 797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798" name="Shape 798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</a:p>
        </p:txBody>
      </p:sp>
      <p:sp>
        <p:nvSpPr>
          <p:cNvPr id="799" name="Shape 799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cxnSp>
        <p:nvCxnSpPr>
          <p:cNvPr id="800" name="Shape 800"/>
          <p:cNvCxnSpPr>
            <a:endCxn id="79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1" name="Shape 80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2" name="Shape 80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3" name="Shape 803"/>
          <p:cNvCxnSpPr>
            <a:endCxn id="796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04" name="Shape 80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cxnSp>
        <p:nvCxnSpPr>
          <p:cNvPr id="805" name="Shape 805"/>
          <p:cNvCxnSpPr>
            <a:stCxn id="793" idx="0"/>
            <a:endCxn id="79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6" name="Shape 806"/>
          <p:cNvCxnSpPr>
            <a:stCxn id="794" idx="0"/>
            <a:endCxn id="79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7" name="Shape 807"/>
          <p:cNvCxnSpPr>
            <a:stCxn id="797" idx="0"/>
            <a:endCxn id="79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8" name="Shape 808"/>
          <p:cNvCxnSpPr>
            <a:stCxn id="795" idx="0"/>
            <a:endCxn id="79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9" name="Shape 809"/>
          <p:cNvCxnSpPr>
            <a:stCxn id="79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0" name="Shape 810"/>
          <p:cNvCxnSpPr>
            <a:stCxn id="79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1" name="Shape 81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2" name="Shape 812"/>
          <p:cNvCxnSpPr>
            <a:stCxn id="81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3" name="Shape 813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</a:p>
        </p:txBody>
      </p:sp>
      <p:cxnSp>
        <p:nvCxnSpPr>
          <p:cNvPr id="816" name="Shape 816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7" name="Shape 817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Shape 818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Shape 819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Shape 820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Shape 82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Shape 82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</a:p>
        </p:txBody>
      </p:sp>
      <p:pic>
        <p:nvPicPr>
          <p:cNvPr descr="watermark.jpg" id="828" name="Shape 8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9" name="Shape 8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Shape 83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1" name="Shape 83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2" name="Shape 83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3" name="Shape 83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4" name="Shape 83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5" name="Shape 83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36" name="Shape 836"/>
          <p:cNvCxnSpPr>
            <a:stCxn id="837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8" name="Shape 838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9" name="Shape 839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840" name="Shape 84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842" name="Shape 84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843" name="Shape 84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844" name="Shape 84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</a:p>
        </p:txBody>
      </p:sp>
      <p:sp>
        <p:nvSpPr>
          <p:cNvPr id="845" name="Shape 84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cxnSp>
        <p:nvCxnSpPr>
          <p:cNvPr id="846" name="Shape 846"/>
          <p:cNvCxnSpPr>
            <a:endCxn id="839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7" name="Shape 847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8" name="Shape 848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9" name="Shape 849"/>
          <p:cNvCxnSpPr>
            <a:endCxn id="842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0" name="Shape 85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cxnSp>
        <p:nvCxnSpPr>
          <p:cNvPr id="851" name="Shape 851"/>
          <p:cNvCxnSpPr>
            <a:stCxn id="839" idx="0"/>
            <a:endCxn id="843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2" name="Shape 852"/>
          <p:cNvCxnSpPr>
            <a:stCxn id="840" idx="0"/>
            <a:endCxn id="843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3" name="Shape 853"/>
          <p:cNvCxnSpPr>
            <a:stCxn id="843" idx="0"/>
            <a:endCxn id="844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4" name="Shape 854"/>
          <p:cNvCxnSpPr>
            <a:stCxn id="841" idx="0"/>
            <a:endCxn id="845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5" name="Shape 855"/>
          <p:cNvCxnSpPr>
            <a:stCxn id="845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6" name="Shape 856"/>
          <p:cNvCxnSpPr>
            <a:stCxn id="845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7" name="Shape 857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8" name="Shape 858"/>
          <p:cNvCxnSpPr>
            <a:stCxn id="857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9" name="Shape 859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sp>
        <p:nvSpPr>
          <p:cNvPr id="860" name="Shape 86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cxnSp>
        <p:nvCxnSpPr>
          <p:cNvPr id="861" name="Shape 86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62" name="Shape 86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Shape 86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Shape 86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Shape 86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8" name="Shape 868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Shape 869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</a:p>
        </p:txBody>
      </p:sp>
      <p:pic>
        <p:nvPicPr>
          <p:cNvPr descr="watermark.jpg" id="85" name="Shape 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" name="Shape 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</a:p>
        </p:txBody>
      </p:sp>
      <p:pic>
        <p:nvPicPr>
          <p:cNvPr descr="watermark.jpg" id="875" name="Shape 8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Shape 8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Shape 877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78" name="Shape 878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9" name="Shape 879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0" name="Shape 88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1" name="Shape 8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2" name="Shape 8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83" name="Shape 883"/>
          <p:cNvCxnSpPr>
            <a:stCxn id="88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5" name="Shape 885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6" name="Shape 8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887" name="Shape 887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889" name="Shape 889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890" name="Shape 89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891" name="Shape 89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</a:p>
        </p:txBody>
      </p:sp>
      <p:sp>
        <p:nvSpPr>
          <p:cNvPr id="892" name="Shape 89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cxnSp>
        <p:nvCxnSpPr>
          <p:cNvPr id="893" name="Shape 893"/>
          <p:cNvCxnSpPr>
            <a:endCxn id="88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4" name="Shape 89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5" name="Shape 89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6" name="Shape 896"/>
          <p:cNvCxnSpPr>
            <a:endCxn id="88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7" name="Shape 897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cxnSp>
        <p:nvCxnSpPr>
          <p:cNvPr id="898" name="Shape 898"/>
          <p:cNvCxnSpPr>
            <a:stCxn id="886" idx="0"/>
            <a:endCxn id="89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9" name="Shape 899"/>
          <p:cNvCxnSpPr>
            <a:stCxn id="887" idx="0"/>
            <a:endCxn id="89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0" name="Shape 900"/>
          <p:cNvCxnSpPr>
            <a:stCxn id="890" idx="0"/>
            <a:endCxn id="89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1" name="Shape 901"/>
          <p:cNvCxnSpPr>
            <a:stCxn id="888" idx="0"/>
            <a:endCxn id="89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2" name="Shape 902"/>
          <p:cNvCxnSpPr>
            <a:stCxn id="89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3" name="Shape 903"/>
          <p:cNvCxnSpPr>
            <a:stCxn id="89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4" name="Shape 90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5" name="Shape 905"/>
          <p:cNvCxnSpPr>
            <a:stCxn id="90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6" name="Shape 906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sp>
        <p:nvSpPr>
          <p:cNvPr id="907" name="Shape 907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Shape 91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Shape 91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Shape 91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4" name="Shape 914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15" name="Shape 915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Shape 916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Shape 917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8" name="Shape 918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</a:p>
        </p:txBody>
      </p:sp>
      <p:pic>
        <p:nvPicPr>
          <p:cNvPr descr="watermark.jpg" id="924" name="Shape 9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Shape 9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Shape 92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7" name="Shape 92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8" name="Shape 928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9" name="Shape 929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0" name="Shape 93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1" name="Shape 93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932" name="Shape 932"/>
          <p:cNvCxnSpPr>
            <a:stCxn id="933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4" name="Shape 934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5" name="Shape 93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936" name="Shape 93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938" name="Shape 938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939" name="Shape 939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940" name="Shape 94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</a:p>
        </p:txBody>
      </p:sp>
      <p:sp>
        <p:nvSpPr>
          <p:cNvPr id="941" name="Shape 94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cxnSp>
        <p:nvCxnSpPr>
          <p:cNvPr id="942" name="Shape 942"/>
          <p:cNvCxnSpPr>
            <a:endCxn id="935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3" name="Shape 94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4" name="Shape 94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5" name="Shape 945"/>
          <p:cNvCxnSpPr>
            <a:stCxn id="946" idx="0"/>
            <a:endCxn id="938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6" name="Shape 94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cxnSp>
        <p:nvCxnSpPr>
          <p:cNvPr id="947" name="Shape 947"/>
          <p:cNvCxnSpPr>
            <a:stCxn id="935" idx="0"/>
            <a:endCxn id="939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8" name="Shape 948"/>
          <p:cNvCxnSpPr>
            <a:stCxn id="936" idx="0"/>
            <a:endCxn id="939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9" name="Shape 949"/>
          <p:cNvCxnSpPr>
            <a:stCxn id="939" idx="0"/>
            <a:endCxn id="940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0" name="Shape 950"/>
          <p:cNvCxnSpPr>
            <a:stCxn id="937" idx="0"/>
            <a:endCxn id="941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1" name="Shape 951"/>
          <p:cNvCxnSpPr>
            <a:stCxn id="941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2" name="Shape 952"/>
          <p:cNvCxnSpPr>
            <a:stCxn id="941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3" name="Shape 95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4" name="Shape 954"/>
          <p:cNvCxnSpPr>
            <a:stCxn id="953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5" name="Shape 95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sp>
        <p:nvSpPr>
          <p:cNvPr id="956" name="Shape 95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sp>
        <p:nvSpPr>
          <p:cNvPr id="957" name="Shape 957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Shape 958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9" name="Shape 959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Shape 960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Shape 96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Shape 96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3" name="Shape 96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4" name="Shape 964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5" name="Shape 965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Shape 966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7" name="Shape 967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8" name="Shape 968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Shape 969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</a:p>
        </p:txBody>
      </p:sp>
      <p:pic>
        <p:nvPicPr>
          <p:cNvPr descr="watermark.jpg" id="975" name="Shape 9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Shape 9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Shape 977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78" name="Shape 978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9" name="Shape 979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0" name="Shape 98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1" name="Shape 9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2" name="Shape 9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983" name="Shape 983"/>
          <p:cNvCxnSpPr>
            <a:stCxn id="98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5" name="Shape 98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6" name="Shape 9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987" name="Shape 987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989" name="Shape 989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990" name="Shape 99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991" name="Shape 99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</a:p>
        </p:txBody>
      </p:sp>
      <p:sp>
        <p:nvSpPr>
          <p:cNvPr id="992" name="Shape 99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cxnSp>
        <p:nvCxnSpPr>
          <p:cNvPr id="993" name="Shape 993"/>
          <p:cNvCxnSpPr>
            <a:endCxn id="98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4" name="Shape 99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5" name="Shape 99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6" name="Shape 996"/>
          <p:cNvCxnSpPr>
            <a:endCxn id="98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7" name="Shape 997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cxnSp>
        <p:nvCxnSpPr>
          <p:cNvPr id="998" name="Shape 998"/>
          <p:cNvCxnSpPr>
            <a:stCxn id="986" idx="0"/>
            <a:endCxn id="99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9" name="Shape 999"/>
          <p:cNvCxnSpPr>
            <a:stCxn id="987" idx="0"/>
            <a:endCxn id="99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0" name="Shape 1000"/>
          <p:cNvCxnSpPr>
            <a:stCxn id="990" idx="0"/>
            <a:endCxn id="99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1" name="Shape 1001"/>
          <p:cNvCxnSpPr>
            <a:stCxn id="988" idx="0"/>
            <a:endCxn id="99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2" name="Shape 1002"/>
          <p:cNvCxnSpPr>
            <a:stCxn id="99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3" name="Shape 1003"/>
          <p:cNvCxnSpPr>
            <a:stCxn id="99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4" name="Shape 100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05" name="Shape 1005"/>
          <p:cNvCxnSpPr>
            <a:stCxn id="100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6" name="Shape 100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sp>
        <p:nvSpPr>
          <p:cNvPr id="1007" name="Shape 1007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cxnSp>
        <p:nvCxnSpPr>
          <p:cNvPr id="1008" name="Shape 1008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9" name="Shape 1009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Shape 1010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Shape 101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Shape 101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Shape 101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Shape 101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</a:p>
        </p:txBody>
      </p:sp>
      <p:pic>
        <p:nvPicPr>
          <p:cNvPr descr="watermark.jpg" id="1021" name="Shape 10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2" name="Shape 10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Shape 102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4" name="Shape 102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5" name="Shape 102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6" name="Shape 102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7" name="Shape 1027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8" name="Shape 1028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029" name="Shape 1029"/>
          <p:cNvCxnSpPr>
            <a:stCxn id="103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1" name="Shape 103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2" name="Shape 103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1033" name="Shape 103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1035" name="Shape 103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1036" name="Shape 103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1037" name="Shape 1037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</a:p>
        </p:txBody>
      </p:sp>
      <p:sp>
        <p:nvSpPr>
          <p:cNvPr id="1038" name="Shape 1038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cxnSp>
        <p:nvCxnSpPr>
          <p:cNvPr id="1039" name="Shape 1039"/>
          <p:cNvCxnSpPr>
            <a:endCxn id="1032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0" name="Shape 104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1" name="Shape 104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2" name="Shape 1042"/>
          <p:cNvCxnSpPr>
            <a:stCxn id="1043" idx="2"/>
            <a:endCxn id="1035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3" name="Shape 104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cxnSp>
        <p:nvCxnSpPr>
          <p:cNvPr id="1044" name="Shape 1044"/>
          <p:cNvCxnSpPr>
            <a:stCxn id="1032" idx="0"/>
            <a:endCxn id="1036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5" name="Shape 1045"/>
          <p:cNvCxnSpPr>
            <a:stCxn id="1033" idx="0"/>
            <a:endCxn id="1036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6" name="Shape 1046"/>
          <p:cNvCxnSpPr>
            <a:stCxn id="1036" idx="0"/>
            <a:endCxn id="1037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7" name="Shape 1047"/>
          <p:cNvCxnSpPr>
            <a:stCxn id="1034" idx="0"/>
            <a:endCxn id="1038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8" name="Shape 1048"/>
          <p:cNvCxnSpPr>
            <a:stCxn id="1038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9" name="Shape 1049"/>
          <p:cNvCxnSpPr>
            <a:stCxn id="1038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0" name="Shape 105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51" name="Shape 1051"/>
          <p:cNvCxnSpPr>
            <a:stCxn id="1050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2" name="Shape 105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cxnSp>
        <p:nvCxnSpPr>
          <p:cNvPr id="1054" name="Shape 1054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5" name="Shape 105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6" name="Shape 105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Shape 105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Shape 1058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9" name="Shape 1059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0" name="Shape 1060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1" name="Shape 1061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2" name="Shape 1062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3" name="Shape 1063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4" name="Shape 1064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5" name="Shape 1065"/>
          <p:cNvCxnSpPr>
            <a:endCxn id="1043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6" name="Shape 1066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7" name="Shape 1067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</a:p>
        </p:txBody>
      </p:sp>
      <p:pic>
        <p:nvPicPr>
          <p:cNvPr descr="watermark.jpg" id="1073" name="Shape 10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4" name="Shape 10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Shape 1075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76" name="Shape 107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7" name="Shape 107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8" name="Shape 1078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079" name="Shape 1079"/>
          <p:cNvCxnSpPr>
            <a:stCxn id="1080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1" name="Shape 1081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sp>
        <p:nvSpPr>
          <p:cNvPr id="1082" name="Shape 1082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cxnSp>
        <p:nvCxnSpPr>
          <p:cNvPr id="1083" name="Shape 1083"/>
          <p:cNvCxnSpPr>
            <a:stCxn id="1084" idx="0"/>
            <a:endCxn id="1085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6" name="Shape 1086"/>
          <p:cNvCxnSpPr>
            <a:stCxn id="1087" idx="0"/>
            <a:endCxn id="1082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8" name="Shape 1088"/>
          <p:cNvCxnSpPr>
            <a:stCxn id="1081" idx="0"/>
            <a:endCxn id="1089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0" name="Shape 1090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1" name="Shape 1091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2" name="Shape 1092"/>
          <p:cNvCxnSpPr>
            <a:stCxn id="1093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4" name="Shape 109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5" name="Shape 109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Shape 1096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Shape 109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8" name="Shape 1098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9" name="Shape 1099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0" name="Shape 1100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</a:p>
        </p:txBody>
      </p:sp>
      <p:sp>
        <p:nvSpPr>
          <p:cNvPr id="1084" name="Shape 1084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</a:p>
        </p:txBody>
      </p:sp>
      <p:cxnSp>
        <p:nvCxnSpPr>
          <p:cNvPr id="1101" name="Shape 1101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2" name="Shape 1102"/>
          <p:cNvCxnSpPr>
            <a:stCxn id="1081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3" name="Shape 1103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4" name="Shape 1104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5" name="Shape 1105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5" name="Shape 1085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cxnSp>
        <p:nvCxnSpPr>
          <p:cNvPr id="1106" name="Shape 1106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7" name="Shape 1107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8" name="Shape 1108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9" name="Shape 1109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</a:p>
        </p:txBody>
      </p:sp>
      <p:sp>
        <p:nvSpPr>
          <p:cNvPr id="1089" name="Shape 1089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cxnSp>
        <p:nvCxnSpPr>
          <p:cNvPr id="1110" name="Shape 1110"/>
          <p:cNvCxnSpPr>
            <a:stCxn id="1109" idx="0"/>
            <a:endCxn id="1089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1" name="Shape 1111"/>
          <p:cNvCxnSpPr>
            <a:stCxn id="1081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7" name="Shape 1087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</a:p>
        </p:txBody>
      </p:sp>
      <p:sp>
        <p:nvSpPr>
          <p:cNvPr id="1112" name="Shape 1112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Shape 1113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119" name="Shape 111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TensorFlow comes with these neuron models built into a nice API, making it easy to swap them in and out.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 next we’ll explore using this TensorFlow RNN API for Time Series prediction and generation!</a:t>
            </a:r>
          </a:p>
        </p:txBody>
      </p:sp>
      <p:pic>
        <p:nvPicPr>
          <p:cNvPr descr="watermark.jpg" id="1120" name="Shape 1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1" name="Shape 1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with TF API</a:t>
            </a:r>
          </a:p>
        </p:txBody>
      </p:sp>
      <p:pic>
        <p:nvPicPr>
          <p:cNvPr descr="watermark.jpg" id="1127" name="Shape 1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8" name="Shape 1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134" name="Shape 113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various possible improvements for RNN, let’s use TensorFlow built-in tf.nn function API to solve sequence problems!</a:t>
            </a:r>
          </a:p>
        </p:txBody>
      </p:sp>
      <p:pic>
        <p:nvPicPr>
          <p:cNvPr descr="watermark.jpg" id="1135" name="Shape 1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Shape 1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142" name="Shape 114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original sequence thought exercise:</a:t>
            </a: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predict the sequence shifted one time step forward?</a:t>
            </a:r>
          </a:p>
          <a:p>
            <a:pPr indent="-419100" lvl="1" marL="1371600" rtl="0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Shape 1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Shape 1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150" name="Shape 115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this time series?	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[0,0.84,0.91,0.14,-0.75,-0.96,-0.28]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Shape 1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Shape 1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</a:p>
        </p:txBody>
      </p:sp>
      <p:pic>
        <p:nvPicPr>
          <p:cNvPr descr="watermark.jpg" id="93" name="Shape 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" name="Shape 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158" name="Shape 115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this time series?	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[0,0.84,0.91,0.14,-0.75,-0.96,-0.28]</a:t>
            </a: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actually just sin(x):</a:t>
            </a:r>
          </a:p>
          <a:p>
            <a:pPr indent="-419100" lvl="1" marL="1371600" rtl="0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[0.84,0.91,0.14,-0.75,-0.96,-0.28,0.65]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9" name="Shape 11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0" name="Shape 11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Shape 1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575" y="3375073"/>
            <a:ext cx="3632850" cy="17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167" name="Shape 116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creating a RNN that attempts to predict a time series shifted over 1 unit into the future.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 attempt to generate new sequences with a seed series.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8" name="Shape 1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9" name="Shape 1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175" name="Shape 117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6" name="Shape 1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7" name="Shape 1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Shape 1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400" y="2381325"/>
            <a:ext cx="3791200" cy="24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184" name="Shape 118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5" name="Shape 11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6" name="Shape 11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Shape 1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075" y="2368650"/>
            <a:ext cx="3726325" cy="24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Shape 11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193" name="Shape 119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4" name="Shape 11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5" name="Shape 11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Shape 1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700" y="2227625"/>
            <a:ext cx="4038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202" name="Shape 120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 trained model will be given a time series and attempt to predict a time series shifted one time step ahead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3" name="Shape 12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4" name="Shape 12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Shape 1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425" y="2644950"/>
            <a:ext cx="3838800" cy="25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Shape 12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211" name="Shape 121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use the same model to generate much longer time series given a seed series.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2" name="Shape 12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Shape 12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Shape 1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050" y="2609850"/>
            <a:ext cx="37909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220" name="Shape 122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use the same model to generate much longer time series given a seed series.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1" name="Shape 12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2" name="Shape 12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Shape 1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625" y="2560675"/>
            <a:ext cx="37147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Shape 12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 Exercise</a:t>
            </a:r>
          </a:p>
        </p:txBody>
      </p:sp>
      <p:pic>
        <p:nvPicPr>
          <p:cNvPr descr="watermark.jpg" id="1229" name="Shape 12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Shape 12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/>
          <p:nvPr>
            <p:ph type="ctrTitle"/>
          </p:nvPr>
        </p:nvSpPr>
        <p:spPr>
          <a:xfrm>
            <a:off x="311708" y="16007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 Exercise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</a:p>
        </p:txBody>
      </p:sp>
      <p:pic>
        <p:nvPicPr>
          <p:cNvPr descr="watermark.jpg" id="1236" name="Shape 12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7" name="Shape 12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</a:p>
        </p:txBody>
      </p:sp>
      <p:pic>
        <p:nvPicPr>
          <p:cNvPr descr="watermark.jpg" id="101" name="Shape 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Shape 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Quick Note on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</a:t>
            </a:r>
          </a:p>
        </p:txBody>
      </p:sp>
      <p:pic>
        <p:nvPicPr>
          <p:cNvPr descr="watermark.jpg" id="1243" name="Shape 12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4" name="Shape 12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250" name="Shape 125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 series of lectures describing Word2Vec with TensorFlow.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check out gensim library if you are further interested in Word2Vec.</a:t>
            </a:r>
          </a:p>
        </p:txBody>
      </p:sp>
      <p:pic>
        <p:nvPicPr>
          <p:cNvPr descr="watermark.jpg" id="1251" name="Shape 12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2" name="Shape 12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Shape 12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</a:t>
            </a:r>
          </a:p>
        </p:txBody>
      </p:sp>
      <p:pic>
        <p:nvPicPr>
          <p:cNvPr descr="watermark.jpg" id="1258" name="Shape 12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9" name="Shape 12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Shape 12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265" name="Shape 126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work with time series of data, let’s take a look at another common series data source, words.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sentence can be: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[“Hi”,”how”,”are”,”you”]</a:t>
            </a:r>
          </a:p>
        </p:txBody>
      </p:sp>
      <p:pic>
        <p:nvPicPr>
          <p:cNvPr descr="watermark.jpg" id="1266" name="Shape 12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7" name="Shape 12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273" name="Shape 127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“classic” NLP , words are typically replaced by numbers indicating some frequency relationship to their documents.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doing this, we lose information about the relationship between the words themselves.</a:t>
            </a:r>
          </a:p>
        </p:txBody>
      </p:sp>
      <p:pic>
        <p:nvPicPr>
          <p:cNvPr descr="watermark.jpg" id="1274" name="Shape 12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Shape 12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281" name="Shape 128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Count-Based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Frequency of words in corpus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Based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Neighboring words are predicted based on a vector space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2" name="Shape 12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3" name="Shape 12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Shape 12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289" name="Shape 128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one of Neural Network’s most famous use cases in natural language processing: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Word2Vec model created by Mikolov et al. </a:t>
            </a:r>
          </a:p>
        </p:txBody>
      </p:sp>
      <p:pic>
        <p:nvPicPr>
          <p:cNvPr descr="watermark.jpg" id="1290" name="Shape 12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1" name="Shape 12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Shape 12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297" name="Shape 129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goal of the Word2Vec model is to learn word embeddings by modeling each word as a vector in n-dimensional space.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why use word-embeddings?</a:t>
            </a:r>
          </a:p>
        </p:txBody>
      </p:sp>
      <p:pic>
        <p:nvPicPr>
          <p:cNvPr descr="watermark.jpg" id="1298" name="Shape 12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9" name="Shape 12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305" name="Shape 130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Representation of Data</a:t>
            </a:r>
          </a:p>
        </p:txBody>
      </p:sp>
      <p:pic>
        <p:nvPicPr>
          <p:cNvPr descr="watermark.jpg" id="1306" name="Shape 13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7" name="Shape 13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Shape 1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75" y="1949901"/>
            <a:ext cx="7506300" cy="27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314" name="Shape 131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creates vector spaced models that represent (embed) words in a continuous vector space.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words represented as vectors we can perform vector mathematics on words (e.g. check similarity, add/subtract vectors)</a:t>
            </a:r>
          </a:p>
        </p:txBody>
      </p:sp>
      <p:pic>
        <p:nvPicPr>
          <p:cNvPr descr="watermark.jpg" id="1315" name="Shape 13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Shape 13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</a:p>
        </p:txBody>
      </p:sp>
      <p:pic>
        <p:nvPicPr>
          <p:cNvPr descr="watermark.jpg" id="109" name="Shape 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Shape 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322" name="Shape 132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start of training each embedding is random, but through backpropagation the model will adjust the value of each word vector in the given number of dimensions.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dimensions means more training time, but also more “information” per word</a:t>
            </a:r>
          </a:p>
        </p:txBody>
      </p:sp>
      <p:pic>
        <p:nvPicPr>
          <p:cNvPr descr="watermark.jpg" id="1323" name="Shape 13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Shape 13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hape 13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330" name="Shape 133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words will find their vectors closer together.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more impressive, the model may produce axes that represent concepts, such as gender, verbs, singular vs plural, etc...</a:t>
            </a:r>
          </a:p>
        </p:txBody>
      </p:sp>
      <p:pic>
        <p:nvPicPr>
          <p:cNvPr descr="watermark.jpg" id="1331" name="Shape 13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2" name="Shape 13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Shape 13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pic>
        <p:nvPicPr>
          <p:cNvPr descr="watermark.jpg" id="1338" name="Shape 13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9" name="Shape 13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Shape 1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00" y="1380176"/>
            <a:ext cx="8137324" cy="28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346" name="Shape 134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words will find their vectors closer together.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more impressive, the model may produce axes that represent concepts, such as gender, verbs, singular vs plural, etc...</a:t>
            </a:r>
          </a:p>
        </p:txBody>
      </p:sp>
      <p:pic>
        <p:nvPicPr>
          <p:cNvPr descr="watermark.jpg" id="1347" name="Shape 13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8" name="Shape 13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354" name="Shape 135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Prediction Target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Skip-Gram Model</a:t>
            </a: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The dog chews 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bone</a:t>
            </a: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better for larger data sets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CBOW (Continuous Bag of Words)</a:t>
            </a: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dog chews the </a:t>
            </a: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bone</a:t>
            </a: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better for smaller data sets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5" name="Shape 13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6" name="Shape 13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362" name="Shape 1362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dog chews the </a:t>
            </a:r>
            <a:r>
              <a:rPr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=?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3" name="Shape 13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4" name="Shape 13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Shape 1365"/>
          <p:cNvSpPr txBox="1"/>
          <p:nvPr/>
        </p:nvSpPr>
        <p:spPr>
          <a:xfrm>
            <a:off x="380625" y="2766950"/>
            <a:ext cx="3000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3000"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one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       vs</a:t>
            </a:r>
          </a:p>
        </p:txBody>
      </p:sp>
      <p:sp>
        <p:nvSpPr>
          <p:cNvPr id="1366" name="Shape 1366"/>
          <p:cNvSpPr txBox="1"/>
          <p:nvPr/>
        </p:nvSpPr>
        <p:spPr>
          <a:xfrm>
            <a:off x="3380575" y="2766950"/>
            <a:ext cx="5529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[book,car,house,sun,....guitar]</a:t>
            </a:r>
          </a:p>
        </p:txBody>
      </p:sp>
      <p:cxnSp>
        <p:nvCxnSpPr>
          <p:cNvPr id="1367" name="Shape 1367"/>
          <p:cNvCxnSpPr/>
          <p:nvPr/>
        </p:nvCxnSpPr>
        <p:spPr>
          <a:xfrm flipH="1">
            <a:off x="1452375" y="1890500"/>
            <a:ext cx="2704500" cy="76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8" name="Shape 1368"/>
          <p:cNvCxnSpPr/>
          <p:nvPr/>
        </p:nvCxnSpPr>
        <p:spPr>
          <a:xfrm>
            <a:off x="4619775" y="1890500"/>
            <a:ext cx="1144800" cy="76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9" name="Shape 1369"/>
          <p:cNvSpPr txBox="1"/>
          <p:nvPr/>
        </p:nvSpPr>
        <p:spPr>
          <a:xfrm>
            <a:off x="-470775" y="3453000"/>
            <a:ext cx="2804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       Target word</a:t>
            </a:r>
          </a:p>
        </p:txBody>
      </p:sp>
      <p:sp>
        <p:nvSpPr>
          <p:cNvPr id="1370" name="Shape 1370"/>
          <p:cNvSpPr txBox="1"/>
          <p:nvPr/>
        </p:nvSpPr>
        <p:spPr>
          <a:xfrm>
            <a:off x="4704925" y="3390050"/>
            <a:ext cx="2804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     Noise words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Shape 13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376" name="Shape 137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7" name="Shape 13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8" name="Shape 13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Shape 1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206" y="1152475"/>
            <a:ext cx="54990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385" name="Shape 1385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</a:p>
          <a:p>
            <a:pPr indent="-3937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θ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(D=1|w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,h) is binary logistic regression is the probability that the word 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in the context h in the dataset D parameterized by θ.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6" name="Shape 13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7" name="Shape 13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Shape 13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393" name="Shape 1393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</a:p>
          <a:p>
            <a:pPr indent="-3937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k words drawn from noise distribution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4" name="Shape 13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5" name="Shape 13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Shape 14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401" name="Shape 1401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</a:p>
          <a:p>
            <a:pPr indent="-3937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assign high probability to correct words and low probability to noise words.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2" name="Shape 14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3" name="Shape 14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</a:p>
        </p:txBody>
      </p:sp>
      <p:pic>
        <p:nvPicPr>
          <p:cNvPr descr="watermark.jpg" id="117" name="Shape 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Shape 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endCxn id="11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19" idx="2"/>
            <a:endCxn id="11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3" name="Shape 12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24" name="Shape 124"/>
          <p:cNvSpPr/>
          <p:nvPr/>
        </p:nvSpPr>
        <p:spPr>
          <a:xfrm>
            <a:off x="1392300" y="2721900"/>
            <a:ext cx="495825" cy="200325"/>
          </a:xfrm>
          <a:custGeom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25" name="Shape 125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409" name="Shape 140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vectors for each word we can visualize relationships by reducing the dimensions from 150 to 2 using t-Distributed Stochastic Neighbor Embedding .</a:t>
            </a:r>
          </a:p>
        </p:txBody>
      </p:sp>
      <p:pic>
        <p:nvPicPr>
          <p:cNvPr descr="watermark.jpg" id="1410" name="Shape 14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1" name="Shape 14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417" name="Shape 141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8" name="Shape 14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9" name="Shape 14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Shape 14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975" y="979525"/>
            <a:ext cx="4276999" cy="41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</a:p>
        </p:txBody>
      </p:sp>
      <p:pic>
        <p:nvPicPr>
          <p:cNvPr descr="watermark.jpg" id="1426" name="Shape 14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7" name="Shape 14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 Code Along</a:t>
            </a:r>
          </a:p>
        </p:txBody>
      </p:sp>
      <p:pic>
        <p:nvPicPr>
          <p:cNvPr descr="watermark.jpg" id="1433" name="Shape 14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4" name="Shape 14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440" name="Shape 144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using the TensorFlow Documentation example implementation of Word2Vec.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referring to the provided notebook for blocks of code often!</a:t>
            </a:r>
          </a:p>
        </p:txBody>
      </p:sp>
      <p:pic>
        <p:nvPicPr>
          <p:cNvPr descr="watermark.jpg" id="1441" name="Shape 14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2" name="Shape 14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id="1448" name="Shape 144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Word2Vec is something that interests you further, check out the gensim library for Python, it has a much simpler to use API for Word2Vec and additional functionality!</a:t>
            </a:r>
          </a:p>
        </p:txBody>
      </p:sp>
      <p:pic>
        <p:nvPicPr>
          <p:cNvPr descr="watermark.jpg" id="1449" name="Shape 14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0" name="Shape 14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