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9" r:id="rId6"/>
    <p:sldId id="281" r:id="rId7"/>
    <p:sldId id="282" r:id="rId8"/>
    <p:sldId id="278" r:id="rId9"/>
    <p:sldId id="283" r:id="rId10"/>
    <p:sldId id="28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448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64" d="100"/>
          <a:sy n="64" d="100"/>
        </p:scale>
        <p:origin x="67" y="542"/>
      </p:cViewPr>
      <p:guideLst>
        <p:guide pos="2880"/>
        <p:guide pos="448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IN" smtClean="0"/>
              <a:t>19-04-2019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IN" smtClean="0"/>
              <a:t>19-04-2019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2549" y="860945"/>
            <a:ext cx="3321392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791" y="2006084"/>
            <a:ext cx="3640180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81411" y="3640998"/>
            <a:ext cx="3640754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 spc="225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791" y="2006084"/>
            <a:ext cx="3640180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81411" y="3640998"/>
            <a:ext cx="3640754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 spc="225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477993" y="3588176"/>
            <a:ext cx="289512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338943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2" y="1987421"/>
            <a:ext cx="3683725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12882" y="3792046"/>
            <a:ext cx="3683725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0" i="0" spc="225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5815584" y="1"/>
            <a:ext cx="1693926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4946515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5266944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04276" y="3407045"/>
            <a:ext cx="10787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07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5653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6935" y="3633968"/>
            <a:ext cx="1434464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975868" y="0"/>
            <a:ext cx="1231531" cy="1967344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3129530" y="6550223"/>
            <a:ext cx="3080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INNOMATICS RESEARCH LAB</a:t>
            </a:r>
            <a:endParaRPr lang="en-IN" sz="1400" b="1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30"/>
            <a:ext cx="7971221" cy="934246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08" y="1380011"/>
            <a:ext cx="8404010" cy="4796953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58BC8-DF6C-4C77-914B-98CA9A354D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0643"/>
          <a:stretch/>
        </p:blipFill>
        <p:spPr>
          <a:xfrm>
            <a:off x="8408280" y="86324"/>
            <a:ext cx="693423" cy="5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6935" y="3633968"/>
            <a:ext cx="1434464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135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7265" y="1651045"/>
            <a:ext cx="38862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651045"/>
            <a:ext cx="38862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6935" y="3633968"/>
            <a:ext cx="1434464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135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009" y="1681163"/>
            <a:ext cx="403687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171450" lvl="0" indent="-17145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9009" y="2505075"/>
            <a:ext cx="4043812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378" y="4374037"/>
            <a:ext cx="3983637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378" y="5701070"/>
            <a:ext cx="3983637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987" y="2290713"/>
            <a:ext cx="4352754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1800"/>
            </a:lvl1pPr>
            <a:lvl2pPr>
              <a:buClr>
                <a:schemeClr val="accent2"/>
              </a:buClr>
              <a:defRPr sz="1500"/>
            </a:lvl2pPr>
            <a:lvl3pPr>
              <a:buClr>
                <a:schemeClr val="accent2"/>
              </a:buClr>
              <a:defRPr sz="1350"/>
            </a:lvl3pPr>
            <a:lvl4pPr>
              <a:buClr>
                <a:schemeClr val="accent2"/>
              </a:buClr>
              <a:defRPr sz="1200"/>
            </a:lvl4pPr>
            <a:lvl5pPr>
              <a:buClr>
                <a:schemeClr val="accent2"/>
              </a:buCl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378" y="4374037"/>
            <a:ext cx="3983637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378" y="5701070"/>
            <a:ext cx="3983637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87478" y="2271860"/>
            <a:ext cx="4286263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B6BFEC-8BF2-495D-BE25-FB3F55F23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0643"/>
          <a:stretch/>
        </p:blipFill>
        <p:spPr>
          <a:xfrm>
            <a:off x="4225288" y="6201626"/>
            <a:ext cx="693423" cy="5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8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135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8"/>
            <a:ext cx="6249917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8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477993" y="3588176"/>
            <a:ext cx="289512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338943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2" y="1987421"/>
            <a:ext cx="3683725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12882" y="3792046"/>
            <a:ext cx="3683725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0" i="0" spc="225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5815584" y="1"/>
            <a:ext cx="1693926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4946515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2549" y="860945"/>
            <a:ext cx="3321392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5266944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04276" y="3407045"/>
            <a:ext cx="10787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07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5653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34" y="3196916"/>
            <a:ext cx="3707122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15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35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379764" y="-6"/>
            <a:ext cx="7764236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233612" y="-5"/>
            <a:ext cx="3090863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4781550" y="5047077"/>
            <a:ext cx="1143431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8535" y="2563478"/>
            <a:ext cx="5506973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98533" y="1308484"/>
            <a:ext cx="5506967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3000" y="1"/>
            <a:ext cx="4191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379764" y="-6"/>
            <a:ext cx="7764236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7633" y="1435100"/>
            <a:ext cx="4516366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34" y="3196916"/>
            <a:ext cx="3707122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15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35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233612" y="-5"/>
            <a:ext cx="3090863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7764236" y="1185452"/>
            <a:ext cx="1379764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8535" y="2563478"/>
            <a:ext cx="550696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8305038" y="237744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33" y="1308484"/>
            <a:ext cx="5506967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1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6935" y="3633968"/>
            <a:ext cx="1434464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90523" y="2104888"/>
            <a:ext cx="4106468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390523" y="2886077"/>
            <a:ext cx="4106468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640035" y="2104888"/>
            <a:ext cx="41067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4640035" y="2886077"/>
            <a:ext cx="41067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90370" y="1376933"/>
            <a:ext cx="5526447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135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135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0370" y="1376933"/>
            <a:ext cx="5526447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8861" y="2005762"/>
            <a:ext cx="3919323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8700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347086" y="2005762"/>
            <a:ext cx="4289548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15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8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98534" y="2664803"/>
            <a:ext cx="8245031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0370" y="1376933"/>
            <a:ext cx="5526447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8810625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9422" y="326571"/>
            <a:ext cx="8605157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825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177165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422" y="558802"/>
            <a:ext cx="6249917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27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791" y="1821022"/>
            <a:ext cx="3640180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7197" y="3461163"/>
            <a:ext cx="2584337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17197" y="3839451"/>
            <a:ext cx="2584337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17197" y="4216669"/>
            <a:ext cx="2584337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7197" y="4594957"/>
            <a:ext cx="2584337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4844204" y="3505248"/>
            <a:ext cx="194156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225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4880717" y="3897986"/>
            <a:ext cx="121130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225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4844204" y="4327946"/>
            <a:ext cx="194156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225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4853787" y="4650082"/>
            <a:ext cx="174989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225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2549" y="860945"/>
            <a:ext cx="3321392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3898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60229" y="6356351"/>
            <a:ext cx="555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08" y="209029"/>
            <a:ext cx="812634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IN" sz="33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E7A40"/>
        </a:buClr>
        <a:buFont typeface="Arial" panose="020B0604020202020204" pitchFamily="34" charset="0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E7A40"/>
        </a:buClr>
        <a:buFont typeface="Arial" panose="020B0604020202020204" pitchFamily="34" charset="0"/>
        <a:buChar char="•"/>
        <a:defRPr lang="en-US" sz="135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E7A40"/>
        </a:buClr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E7A40"/>
        </a:buClr>
        <a:buFont typeface="Arial" panose="020B0604020202020204" pitchFamily="34" charset="0"/>
        <a:buChar char="•"/>
        <a:defRPr lang="en-IN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829" y="3097763"/>
            <a:ext cx="5631171" cy="16608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Decision Tree</a:t>
            </a:r>
            <a:endParaRPr lang="en-IN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1179E-5DA5-4EA0-AFEF-582C1B111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414" y="1349674"/>
            <a:ext cx="2330785" cy="174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3BA886-1AF2-4E40-A523-D92174C6BC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EA24D2-EEDF-47F2-8EFB-43E407F8405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2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BD6E55-1592-446A-AB87-C5BCD58E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Learning – Pictorial View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E0E2EF-6519-4226-95D9-4641195FF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08" y="1380011"/>
            <a:ext cx="8404010" cy="479695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The Task</a:t>
            </a:r>
          </a:p>
          <a:p>
            <a:r>
              <a:rPr lang="en-US" dirty="0"/>
              <a:t>Given: collection of examples (</a:t>
            </a:r>
            <a:r>
              <a:rPr lang="en-US" dirty="0" err="1"/>
              <a:t>x,f</a:t>
            </a:r>
            <a:r>
              <a:rPr lang="en-US" dirty="0"/>
              <a:t>(x))</a:t>
            </a:r>
          </a:p>
          <a:p>
            <a:r>
              <a:rPr lang="en-US" dirty="0"/>
              <a:t>Return: a function </a:t>
            </a:r>
            <a:r>
              <a:rPr lang="en-US" i="1" dirty="0"/>
              <a:t>h (hypothesis) </a:t>
            </a:r>
            <a:r>
              <a:rPr lang="en-US" dirty="0"/>
              <a:t>that approximates </a:t>
            </a:r>
            <a:r>
              <a:rPr lang="en-US" i="1" dirty="0"/>
              <a:t>f</a:t>
            </a:r>
          </a:p>
          <a:p>
            <a:r>
              <a:rPr lang="en-US" i="1" dirty="0"/>
              <a:t>h</a:t>
            </a:r>
            <a:r>
              <a:rPr lang="en-US" dirty="0"/>
              <a:t> is a  decision tree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Input: an object or situation described by a set of attributes (or features)</a:t>
            </a:r>
          </a:p>
          <a:p>
            <a:pPr marL="0" indent="0">
              <a:buNone/>
            </a:pPr>
            <a:r>
              <a:rPr lang="en-US" dirty="0"/>
              <a:t>Output: a “decision” – the predicted output value for the input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input attributes and the output can be discrete or continuous.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28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86923D-5E96-4007-A6AF-259EF206463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D60C88-A2FB-4D34-AC80-A464B23D9BC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3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E41D6D-19AF-4597-AABD-3B9790F8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Learning – Pictorial View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0CD30F-B09C-46B3-8786-E66916AA1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911" y="1379538"/>
            <a:ext cx="7690278" cy="4797425"/>
          </a:xfrm>
        </p:spPr>
      </p:pic>
    </p:spTree>
    <p:extLst>
      <p:ext uri="{BB962C8B-B14F-4D97-AF65-F5344CB8AC3E}">
        <p14:creationId xmlns:p14="http://schemas.microsoft.com/office/powerpoint/2010/main" val="422542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17BDB4-9ACF-40FB-9F41-2B8EA6A951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ECDDB5-BA4E-4D51-BBC8-020CB9DDA6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4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51F9C4-B5E0-4BDC-AB09-44D10146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Applications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BB74CF-5A09-4128-8A54-5FEE2FEF8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800" dirty="0"/>
              <a:t>Predicting tumor cells as benign or malignant </a:t>
            </a:r>
          </a:p>
          <a:p>
            <a:pPr>
              <a:buFontTx/>
              <a:buChar char="-"/>
            </a:pPr>
            <a:endParaRPr lang="en-US" sz="2800" dirty="0"/>
          </a:p>
          <a:p>
            <a:pPr>
              <a:buFontTx/>
              <a:buChar char="-"/>
            </a:pPr>
            <a:r>
              <a:rPr lang="en-US" sz="2800" dirty="0"/>
              <a:t>Classifying credit card transactions as legitimate or fraudulent</a:t>
            </a:r>
          </a:p>
          <a:p>
            <a:pPr>
              <a:buFontTx/>
              <a:buChar char="-"/>
            </a:pPr>
            <a:endParaRPr lang="en-US" sz="2800" dirty="0"/>
          </a:p>
          <a:p>
            <a:pPr>
              <a:buFontTx/>
              <a:buChar char="-"/>
            </a:pPr>
            <a:r>
              <a:rPr lang="en-US" sz="2800" dirty="0"/>
              <a:t>Classifying secondary structures of protein as alpha-helix, beta-sheet, or random coil</a:t>
            </a:r>
          </a:p>
          <a:p>
            <a:pPr>
              <a:buFontTx/>
              <a:buChar char="-"/>
            </a:pPr>
            <a:endParaRPr lang="en-US" sz="2800" dirty="0"/>
          </a:p>
          <a:p>
            <a:pPr>
              <a:buFontTx/>
              <a:buChar char="-"/>
            </a:pPr>
            <a:r>
              <a:rPr lang="en-US" sz="2800" dirty="0"/>
              <a:t>Categorizing news stories as finance, weather, entertainment, sports, </a:t>
            </a:r>
            <a:r>
              <a:rPr lang="en-US" sz="2800" dirty="0" err="1"/>
              <a:t>etc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056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8EB2DE-C6F8-46D8-9018-DDC16832E19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165823-696D-4352-BB40-DF51E406506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5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3D9F7E-7A01-483F-BD2B-8011548C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vs Clustering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2C5A8F-41E0-49A4-8F06-D53A75247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(classification) – Supervision: The training data (observations, measurements, etc.) are accompanied by labels indicating the class of the observations – New data is classified based on the training set </a:t>
            </a:r>
          </a:p>
          <a:p>
            <a:endParaRPr lang="en-US" dirty="0"/>
          </a:p>
          <a:p>
            <a:r>
              <a:rPr lang="en-US" dirty="0"/>
              <a:t>Unsupervised learning (clustering) – The class labels of training data is unknown – Given a set of measurements, observations, etc. with the aim of establishing the existence of classes or clusters in the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82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D80140-584B-414C-9F14-371DFAC739F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E21269-DCEF-491F-AA46-31369FB01F7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6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017FE4-705A-4CB9-B173-4131281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vs Regression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131281-66B0-4A1B-A641-02F5BE1A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Supervised Learning </a:t>
            </a:r>
          </a:p>
          <a:p>
            <a:pPr marL="0" indent="0">
              <a:buNone/>
            </a:pPr>
            <a:r>
              <a:rPr lang="en-US" sz="2600" dirty="0"/>
              <a:t>– Classification</a:t>
            </a:r>
          </a:p>
          <a:p>
            <a:pPr marL="342900" lvl="1" indent="0">
              <a:buNone/>
            </a:pPr>
            <a:r>
              <a:rPr lang="en-US" sz="2600" dirty="0"/>
              <a:t> • Response Variable (class) has only two categories </a:t>
            </a:r>
          </a:p>
          <a:p>
            <a:pPr marL="342900" lvl="1" indent="0">
              <a:buNone/>
            </a:pPr>
            <a:r>
              <a:rPr lang="en-US" sz="2600" dirty="0"/>
              <a:t>• Response Variable (class) has multiple categories </a:t>
            </a:r>
          </a:p>
          <a:p>
            <a:pPr marL="342900" lvl="1" indent="0">
              <a:buNone/>
            </a:pPr>
            <a:r>
              <a:rPr lang="en-US" sz="2600" dirty="0"/>
              <a:t>• E.g., CORRECT/WRONG (sometimes expressed as 0,1)</a:t>
            </a:r>
          </a:p>
          <a:p>
            <a:pPr marL="0" indent="0">
              <a:buNone/>
            </a:pPr>
            <a:r>
              <a:rPr lang="en-US" sz="2600" dirty="0"/>
              <a:t> – Regression</a:t>
            </a:r>
          </a:p>
          <a:p>
            <a:pPr marL="342900" lvl="1" indent="0">
              <a:buNone/>
            </a:pPr>
            <a:r>
              <a:rPr lang="en-US" sz="2600" dirty="0"/>
              <a:t> • Response Variable is continuous </a:t>
            </a:r>
          </a:p>
          <a:p>
            <a:pPr marL="342900" lvl="1" indent="0">
              <a:buNone/>
            </a:pPr>
            <a:r>
              <a:rPr lang="en-US" sz="2600" dirty="0"/>
              <a:t>• E.g., Stock price of MSFT tomorrow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95088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D1DE95-D3CD-45BE-BBBD-111D24A26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2901D1-404F-42E5-996C-EB4632C4018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7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9CCB6B-8177-40CC-9C8C-CD3CC876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 for Classification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C5AF1E-C182-4083-B68D-3AC7BE524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Focus on the predictive capability of a model </a:t>
            </a:r>
          </a:p>
          <a:p>
            <a:pPr lvl="1"/>
            <a:r>
              <a:rPr lang="en-US" sz="2800" dirty="0"/>
              <a:t>Rather than how fast it takes to classify or build models, scalability, etc. </a:t>
            </a:r>
          </a:p>
          <a:p>
            <a:r>
              <a:rPr lang="en-US" sz="2800" dirty="0"/>
              <a:t>Confusion Matrix</a:t>
            </a:r>
          </a:p>
          <a:p>
            <a:endParaRPr lang="en-US" sz="2800" dirty="0"/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9056EA-7969-40F0-9B76-4858172A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01" y="3380874"/>
            <a:ext cx="8039797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0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-03 Presentation Layout_CA - v6" id="{E989BABB-6CAC-4B7A-BEDD-AC8E941209AD}" vid="{8EB46C3B-1734-4DB1-861E-420A63F4C2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4D15D6-87BC-477C-8E91-9F90829C2F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323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Gill Sans SemiBold</vt:lpstr>
      <vt:lpstr>Times New Roman</vt:lpstr>
      <vt:lpstr>Office Theme</vt:lpstr>
      <vt:lpstr>Decision Tree</vt:lpstr>
      <vt:lpstr>Decision Tree Learning – Pictorial View</vt:lpstr>
      <vt:lpstr>Decision Tree Learning – Pictorial View</vt:lpstr>
      <vt:lpstr>Sample Applications</vt:lpstr>
      <vt:lpstr>Classification vs Clustering</vt:lpstr>
      <vt:lpstr>Classification vs Regression</vt:lpstr>
      <vt:lpstr>Evaluation Metrics for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2019-04-04T17:39:22Z</dcterms:created>
  <dcterms:modified xsi:type="dcterms:W3CDTF">2019-04-18T19:22:27Z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