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77" r:id="rId8"/>
    <p:sldId id="278" r:id="rId9"/>
    <p:sldId id="279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448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86" d="100"/>
          <a:sy n="86" d="100"/>
        </p:scale>
        <p:origin x="1382" y="48"/>
      </p:cViewPr>
      <p:guideLst>
        <p:guide pos="2880"/>
        <p:guide pos="448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t>29-04-2019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t>29-04-2019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2549" y="860945"/>
            <a:ext cx="3321392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791" y="2006084"/>
            <a:ext cx="3640180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81411" y="3640998"/>
            <a:ext cx="3640754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 spc="225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791" y="2006084"/>
            <a:ext cx="3640180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81411" y="3640998"/>
            <a:ext cx="3640754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 spc="225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477993" y="3588176"/>
            <a:ext cx="289512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338943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2" y="1987421"/>
            <a:ext cx="3683725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12882" y="3792046"/>
            <a:ext cx="3683725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0" i="0" spc="225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5815584" y="1"/>
            <a:ext cx="1693926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4946515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5266944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04276" y="3407045"/>
            <a:ext cx="10787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07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5653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6935" y="3633968"/>
            <a:ext cx="1434464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975868" y="0"/>
            <a:ext cx="1231531" cy="1967344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3129530" y="6550223"/>
            <a:ext cx="3080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INNOMATICS RESEARCH LAB</a:t>
            </a:r>
            <a:endParaRPr lang="en-IN" sz="1400" b="1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30"/>
            <a:ext cx="7971221" cy="934246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08" y="1380011"/>
            <a:ext cx="8404010" cy="4796953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58BC8-DF6C-4C77-914B-98CA9A354D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0643"/>
          <a:stretch/>
        </p:blipFill>
        <p:spPr>
          <a:xfrm>
            <a:off x="8408280" y="86324"/>
            <a:ext cx="693423" cy="5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6935" y="3633968"/>
            <a:ext cx="1434464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135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7265" y="1651045"/>
            <a:ext cx="38862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651045"/>
            <a:ext cx="38862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6935" y="3633968"/>
            <a:ext cx="1434464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135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009" y="1681163"/>
            <a:ext cx="403687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171450" lvl="0" indent="-17145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9009" y="2505075"/>
            <a:ext cx="4043812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378" y="4374037"/>
            <a:ext cx="3983637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378" y="5701070"/>
            <a:ext cx="3983637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987" y="2290713"/>
            <a:ext cx="4352754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1800"/>
            </a:lvl1pPr>
            <a:lvl2pPr>
              <a:buClr>
                <a:schemeClr val="accent2"/>
              </a:buClr>
              <a:defRPr sz="1500"/>
            </a:lvl2pPr>
            <a:lvl3pPr>
              <a:buClr>
                <a:schemeClr val="accent2"/>
              </a:buClr>
              <a:defRPr sz="1350"/>
            </a:lvl3pPr>
            <a:lvl4pPr>
              <a:buClr>
                <a:schemeClr val="accent2"/>
              </a:buClr>
              <a:defRPr sz="1200"/>
            </a:lvl4pPr>
            <a:lvl5pPr>
              <a:buClr>
                <a:schemeClr val="accent2"/>
              </a:buCl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378" y="4374037"/>
            <a:ext cx="3983637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378" y="5701070"/>
            <a:ext cx="3983637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87478" y="2271860"/>
            <a:ext cx="4286263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B6BFEC-8BF2-495D-BE25-FB3F55F23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0643"/>
          <a:stretch/>
        </p:blipFill>
        <p:spPr>
          <a:xfrm>
            <a:off x="4225288" y="6201626"/>
            <a:ext cx="693423" cy="5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8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135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8"/>
            <a:ext cx="6249917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8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477993" y="3588176"/>
            <a:ext cx="289512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338943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2" y="1987421"/>
            <a:ext cx="3683725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12882" y="3792046"/>
            <a:ext cx="3683725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0" i="0" spc="225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5815584" y="1"/>
            <a:ext cx="1693926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4946515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2549" y="860945"/>
            <a:ext cx="3321392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5266944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04276" y="3407045"/>
            <a:ext cx="10787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07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5653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34" y="3196916"/>
            <a:ext cx="3707122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15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35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379764" y="-6"/>
            <a:ext cx="7764236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233612" y="-5"/>
            <a:ext cx="3090863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4781550" y="5047077"/>
            <a:ext cx="1143431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8535" y="2563478"/>
            <a:ext cx="5506973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98533" y="1308484"/>
            <a:ext cx="5506967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3000" y="1"/>
            <a:ext cx="4191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379764" y="-6"/>
            <a:ext cx="7764236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7633" y="1435100"/>
            <a:ext cx="4516366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34" y="3196916"/>
            <a:ext cx="3707122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15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35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233612" y="-5"/>
            <a:ext cx="3090863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7764236" y="1185452"/>
            <a:ext cx="1379764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8535" y="2563478"/>
            <a:ext cx="550696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8305038" y="237744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33" y="1308484"/>
            <a:ext cx="5506967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1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6935" y="3633968"/>
            <a:ext cx="1434464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90523" y="2104888"/>
            <a:ext cx="4106468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390523" y="2886077"/>
            <a:ext cx="4106468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640035" y="2104888"/>
            <a:ext cx="41067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4640035" y="2886077"/>
            <a:ext cx="41067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90370" y="1376933"/>
            <a:ext cx="5526447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135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135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0370" y="1376933"/>
            <a:ext cx="5526447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8861" y="2005762"/>
            <a:ext cx="3919323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8700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347086" y="2005762"/>
            <a:ext cx="4289548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15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8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98534" y="2664803"/>
            <a:ext cx="8245031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0370" y="1376933"/>
            <a:ext cx="5526447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8810625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9422" y="326571"/>
            <a:ext cx="8605157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825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177165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422" y="558802"/>
            <a:ext cx="6249917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27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791" y="1821022"/>
            <a:ext cx="3640180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7197" y="3461163"/>
            <a:ext cx="2584337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17197" y="3839451"/>
            <a:ext cx="2584337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17197" y="4216669"/>
            <a:ext cx="2584337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7197" y="4594957"/>
            <a:ext cx="2584337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4844204" y="3505248"/>
            <a:ext cx="194156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225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4880717" y="3897986"/>
            <a:ext cx="121130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225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4844204" y="4327946"/>
            <a:ext cx="194156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225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4853787" y="4650082"/>
            <a:ext cx="174989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225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2549" y="860945"/>
            <a:ext cx="3321392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3898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60229" y="6356351"/>
            <a:ext cx="555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08" y="209029"/>
            <a:ext cx="812634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IN" sz="33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E7A40"/>
        </a:buClr>
        <a:buFont typeface="Arial" panose="020B0604020202020204" pitchFamily="34" charset="0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E7A40"/>
        </a:buClr>
        <a:buFont typeface="Arial" panose="020B0604020202020204" pitchFamily="34" charset="0"/>
        <a:buChar char="•"/>
        <a:defRPr lang="en-US" sz="135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E7A40"/>
        </a:buClr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E7A40"/>
        </a:buClr>
        <a:buFont typeface="Arial" panose="020B0604020202020204" pitchFamily="34" charset="0"/>
        <a:buChar char="•"/>
        <a:defRPr lang="en-IN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829" y="3097763"/>
            <a:ext cx="5631171" cy="1660850"/>
          </a:xfrm>
        </p:spPr>
        <p:txBody>
          <a:bodyPr>
            <a:normAutofit/>
          </a:bodyPr>
          <a:lstStyle/>
          <a:p>
            <a:r>
              <a:rPr lang="en-US" sz="4400" dirty="0"/>
              <a:t>C4.5 Algorithm</a:t>
            </a:r>
            <a:endParaRPr lang="en-IN" sz="4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466A3-E67A-409E-8590-8FEE1341A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291" y="1133522"/>
            <a:ext cx="2295478" cy="229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A6ABE-2E3A-468F-8BE2-7973854DE7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00960-D03F-4372-B580-28AAF502E11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2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7AEB92-A64F-46F2-B766-77C52793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Splitting based on </a:t>
            </a:r>
            <a:r>
              <a:rPr lang="en-US" dirty="0" err="1">
                <a:latin typeface="+mn-lt"/>
              </a:rPr>
              <a:t>GainRATIO</a:t>
            </a:r>
            <a:endParaRPr lang="en-IN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AFF87E-3A06-4213-ACB9-641E7C28F8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Gain Ratio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𝐺𝑎𝑖𝑛𝑅𝐴𝑇𝐼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𝑠𝑝𝑙𝑖𝑡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𝐺𝐴𝐼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𝑠𝑝𝑙𝑖𝑡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𝑆𝑝𝑙𝑖𝑡𝐼𝑁𝐹𝑂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𝑆𝑝𝑙𝑖𝑡𝐼𝑁𝐹𝑂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  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1600" dirty="0"/>
                  <a:t>Parent Node, p is split into k partitions </a:t>
                </a:r>
              </a:p>
              <a:p>
                <a:pPr marL="0" indent="0" algn="ctr">
                  <a:buNone/>
                </a:pPr>
                <a:r>
                  <a:rPr lang="en-US" sz="1600" dirty="0" err="1"/>
                  <a:t>ni</a:t>
                </a:r>
                <a:r>
                  <a:rPr lang="en-US" sz="1600" dirty="0"/>
                  <a:t> is the number of records in partition </a:t>
                </a:r>
                <a:r>
                  <a:rPr lang="en-US" sz="1600" dirty="0" err="1"/>
                  <a:t>i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US" sz="2600" dirty="0"/>
                  <a:t>– Adjusts Information Gain by the entropy of the partitioning (</a:t>
                </a:r>
                <a:r>
                  <a:rPr lang="en-US" sz="2600" dirty="0" err="1"/>
                  <a:t>SplitINFO</a:t>
                </a:r>
                <a:r>
                  <a:rPr lang="en-US" sz="2600" dirty="0"/>
                  <a:t>). Higher entropy partitioning (large number of small partitions) is penalized! </a:t>
                </a:r>
              </a:p>
              <a:p>
                <a:pPr marL="0" indent="0">
                  <a:buNone/>
                </a:pPr>
                <a:r>
                  <a:rPr lang="en-US" sz="2600" dirty="0"/>
                  <a:t>– Designed to overcome the disadvantage of Information Gain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AFF87E-3A06-4213-ACB9-641E7C28F8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4" t="-2033" r="-13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2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EB4458-37D4-45D3-AED2-D937884D441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8F244D-355E-468F-83A5-F885053E456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3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B02F0C-B9CA-471C-BC60-D97E8615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Numeric Attribute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A81C3E-C1A3-4C99-AA7B-3D43ECCB2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Split on temperature attribute: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pPr lvl="1"/>
                <a:r>
                  <a:rPr lang="en-IN" dirty="0" err="1"/>
                  <a:t>Eg</a:t>
                </a:r>
                <a:r>
                  <a:rPr lang="en-IN" dirty="0"/>
                  <a:t> . Temperature &lt; 71.5: yes =4 , no = 2</a:t>
                </a:r>
              </a:p>
              <a:p>
                <a:pPr marL="342900" lvl="1" indent="0">
                  <a:buNone/>
                </a:pPr>
                <a:r>
                  <a:rPr lang="en-IN" dirty="0"/>
                  <a:t>          Temperature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IN" dirty="0"/>
                  <a:t> 71.5: yes =5 , no = 3</a:t>
                </a:r>
              </a:p>
              <a:p>
                <a:r>
                  <a:rPr lang="en-IN" dirty="0"/>
                  <a:t> info([4,2],[5,3])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𝑖𝑛𝑓𝑜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4,2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𝑖𝑛𝑓𝑜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5,3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=0.939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𝑏𝑖𝑡𝑠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• Place split points halfway between values</a:t>
                </a:r>
              </a:p>
              <a:p>
                <a:pPr marL="0" indent="0">
                  <a:buNone/>
                </a:pPr>
                <a:r>
                  <a:rPr lang="en-US" dirty="0"/>
                  <a:t>• Can evaluate all split points in one pass!</a:t>
                </a:r>
                <a:endParaRPr lang="en-US" b="0" dirty="0"/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A81C3E-C1A3-4C99-AA7B-3D43ECCB2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1" t="-1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DFB587E-D3E7-4E0B-B4AE-4300EDE7A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943926"/>
              </p:ext>
            </p:extLst>
          </p:nvPr>
        </p:nvGraphicFramePr>
        <p:xfrm>
          <a:off x="612118" y="2036192"/>
          <a:ext cx="8180900" cy="7158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84350">
                  <a:extLst>
                    <a:ext uri="{9D8B030D-6E8A-4147-A177-3AD203B41FA5}">
                      <a16:colId xmlns:a16="http://schemas.microsoft.com/office/drawing/2014/main" val="675370485"/>
                    </a:ext>
                  </a:extLst>
                </a:gridCol>
                <a:gridCol w="584350">
                  <a:extLst>
                    <a:ext uri="{9D8B030D-6E8A-4147-A177-3AD203B41FA5}">
                      <a16:colId xmlns:a16="http://schemas.microsoft.com/office/drawing/2014/main" val="2266262725"/>
                    </a:ext>
                  </a:extLst>
                </a:gridCol>
                <a:gridCol w="584350">
                  <a:extLst>
                    <a:ext uri="{9D8B030D-6E8A-4147-A177-3AD203B41FA5}">
                      <a16:colId xmlns:a16="http://schemas.microsoft.com/office/drawing/2014/main" val="3905762807"/>
                    </a:ext>
                  </a:extLst>
                </a:gridCol>
                <a:gridCol w="584350">
                  <a:extLst>
                    <a:ext uri="{9D8B030D-6E8A-4147-A177-3AD203B41FA5}">
                      <a16:colId xmlns:a16="http://schemas.microsoft.com/office/drawing/2014/main" val="1627270484"/>
                    </a:ext>
                  </a:extLst>
                </a:gridCol>
                <a:gridCol w="584350">
                  <a:extLst>
                    <a:ext uri="{9D8B030D-6E8A-4147-A177-3AD203B41FA5}">
                      <a16:colId xmlns:a16="http://schemas.microsoft.com/office/drawing/2014/main" val="248225105"/>
                    </a:ext>
                  </a:extLst>
                </a:gridCol>
                <a:gridCol w="584350">
                  <a:extLst>
                    <a:ext uri="{9D8B030D-6E8A-4147-A177-3AD203B41FA5}">
                      <a16:colId xmlns:a16="http://schemas.microsoft.com/office/drawing/2014/main" val="7910699"/>
                    </a:ext>
                  </a:extLst>
                </a:gridCol>
                <a:gridCol w="584350">
                  <a:extLst>
                    <a:ext uri="{9D8B030D-6E8A-4147-A177-3AD203B41FA5}">
                      <a16:colId xmlns:a16="http://schemas.microsoft.com/office/drawing/2014/main" val="2724629218"/>
                    </a:ext>
                  </a:extLst>
                </a:gridCol>
                <a:gridCol w="584350">
                  <a:extLst>
                    <a:ext uri="{9D8B030D-6E8A-4147-A177-3AD203B41FA5}">
                      <a16:colId xmlns:a16="http://schemas.microsoft.com/office/drawing/2014/main" val="1130331381"/>
                    </a:ext>
                  </a:extLst>
                </a:gridCol>
                <a:gridCol w="584350">
                  <a:extLst>
                    <a:ext uri="{9D8B030D-6E8A-4147-A177-3AD203B41FA5}">
                      <a16:colId xmlns:a16="http://schemas.microsoft.com/office/drawing/2014/main" val="3463752825"/>
                    </a:ext>
                  </a:extLst>
                </a:gridCol>
                <a:gridCol w="584350">
                  <a:extLst>
                    <a:ext uri="{9D8B030D-6E8A-4147-A177-3AD203B41FA5}">
                      <a16:colId xmlns:a16="http://schemas.microsoft.com/office/drawing/2014/main" val="1964346100"/>
                    </a:ext>
                  </a:extLst>
                </a:gridCol>
                <a:gridCol w="584350">
                  <a:extLst>
                    <a:ext uri="{9D8B030D-6E8A-4147-A177-3AD203B41FA5}">
                      <a16:colId xmlns:a16="http://schemas.microsoft.com/office/drawing/2014/main" val="3838239969"/>
                    </a:ext>
                  </a:extLst>
                </a:gridCol>
                <a:gridCol w="584350">
                  <a:extLst>
                    <a:ext uri="{9D8B030D-6E8A-4147-A177-3AD203B41FA5}">
                      <a16:colId xmlns:a16="http://schemas.microsoft.com/office/drawing/2014/main" val="2466518899"/>
                    </a:ext>
                  </a:extLst>
                </a:gridCol>
                <a:gridCol w="584350">
                  <a:extLst>
                    <a:ext uri="{9D8B030D-6E8A-4147-A177-3AD203B41FA5}">
                      <a16:colId xmlns:a16="http://schemas.microsoft.com/office/drawing/2014/main" val="2064921676"/>
                    </a:ext>
                  </a:extLst>
                </a:gridCol>
                <a:gridCol w="584350">
                  <a:extLst>
                    <a:ext uri="{9D8B030D-6E8A-4147-A177-3AD203B41FA5}">
                      <a16:colId xmlns:a16="http://schemas.microsoft.com/office/drawing/2014/main" val="3981727719"/>
                    </a:ext>
                  </a:extLst>
                </a:gridCol>
              </a:tblGrid>
              <a:tr h="357943"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26348"/>
                  </a:ext>
                </a:extLst>
              </a:tr>
              <a:tr h="357943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73240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B2176D-59B3-4864-886E-ED842E978EBD}"/>
              </a:ext>
            </a:extLst>
          </p:cNvPr>
          <p:cNvCxnSpPr/>
          <p:nvPr/>
        </p:nvCxnSpPr>
        <p:spPr>
          <a:xfrm>
            <a:off x="4092606" y="1846555"/>
            <a:ext cx="0" cy="12783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3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78AB5-2750-4794-8DF5-FF1D52636D6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01160A-4D44-4853-90AC-26D96E3AC2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4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5E5B3A-5089-4A00-8A6E-98829FAB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repeated sorting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EDCDA2-DE7E-4902-A3CC-C993B8968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instances by the values of the numeric attribute</a:t>
            </a:r>
          </a:p>
          <a:p>
            <a:pPr lvl="1"/>
            <a:r>
              <a:rPr lang="en-US" dirty="0"/>
              <a:t>Time complexity for sorting: O (n log n) </a:t>
            </a:r>
          </a:p>
          <a:p>
            <a:pPr lvl="1"/>
            <a:endParaRPr lang="en-US" dirty="0"/>
          </a:p>
          <a:p>
            <a:r>
              <a:rPr lang="en-US" dirty="0"/>
              <a:t>Q. Does this have to be repeated at each node of the tree</a:t>
            </a:r>
            <a:r>
              <a:rPr lang="en-US"/>
              <a:t>?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A: No! Sort order for children can be derived from sort order for parent </a:t>
            </a:r>
          </a:p>
          <a:p>
            <a:pPr marL="342900" lvl="1" indent="0">
              <a:buNone/>
            </a:pPr>
            <a:r>
              <a:rPr lang="en-US" dirty="0"/>
              <a:t>– Time complexity of derivation: O (n) </a:t>
            </a:r>
          </a:p>
          <a:p>
            <a:pPr marL="342900" lvl="1" indent="0">
              <a:buNone/>
            </a:pPr>
            <a:r>
              <a:rPr lang="en-US" dirty="0"/>
              <a:t>– Drawback: need to create and store an array of sorted indices for each numeric attribute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3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DAEF60-8F79-4D14-8461-6EA5ACCDA3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4F6CDE-A4CB-429A-92BB-B0855993803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5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D59964-B1F8-45E8-9038-FE90D75A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Values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833295-A23F-4465-BCD1-6A5D5F13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Missing value denoted “?” in C4.X </a:t>
            </a:r>
          </a:p>
          <a:p>
            <a:pPr marL="0" indent="0">
              <a:buNone/>
            </a:pPr>
            <a:r>
              <a:rPr lang="en-US" dirty="0"/>
              <a:t>• Simple Idea: Treat missing as a separate value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Q: When this is not appropriate?</a:t>
            </a:r>
          </a:p>
          <a:p>
            <a:pPr marL="0" indent="0">
              <a:buNone/>
            </a:pPr>
            <a:r>
              <a:rPr lang="en-US" dirty="0"/>
              <a:t> • A: When values are missing due to different reasons </a:t>
            </a:r>
          </a:p>
          <a:p>
            <a:pPr marL="0" indent="0">
              <a:buNone/>
            </a:pPr>
            <a:r>
              <a:rPr lang="en-US" dirty="0"/>
              <a:t>Example 2: Field </a:t>
            </a:r>
            <a:r>
              <a:rPr lang="en-US" dirty="0" err="1"/>
              <a:t>IsPregnant</a:t>
            </a:r>
            <a:r>
              <a:rPr lang="en-US" dirty="0"/>
              <a:t>=missing for a male patient should be treated differently (no) than for a female patient of age 25 (unknown)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62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760D3D-6CCC-43BB-A1AD-C2F099612B1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44CDF-A839-4B4C-83D7-CF785D57DB2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6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73FA95-ABAD-4278-A0EB-FCADB4F0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– Advanced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7986C2-FD8C-4B72-89E8-134C98871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Split instances with missing values into pieces </a:t>
            </a:r>
          </a:p>
          <a:p>
            <a:pPr marL="0" indent="0">
              <a:buNone/>
            </a:pPr>
            <a:r>
              <a:rPr lang="en-US" dirty="0"/>
              <a:t>– A piece going down a branch receives a weight proportional to the popularity of the branch </a:t>
            </a:r>
          </a:p>
          <a:p>
            <a:pPr marL="0" indent="0">
              <a:buNone/>
            </a:pPr>
            <a:r>
              <a:rPr lang="en-US" dirty="0"/>
              <a:t>– Weights sum to 1 </a:t>
            </a:r>
          </a:p>
          <a:p>
            <a:pPr marL="0" indent="0">
              <a:buNone/>
            </a:pPr>
            <a:r>
              <a:rPr lang="en-US" dirty="0"/>
              <a:t>• Info gain works with fractional instances </a:t>
            </a:r>
          </a:p>
          <a:p>
            <a:pPr marL="0" indent="0">
              <a:buNone/>
            </a:pPr>
            <a:r>
              <a:rPr lang="en-US" dirty="0"/>
              <a:t>– Use sums of weights instead of counts </a:t>
            </a:r>
          </a:p>
          <a:p>
            <a:pPr marL="0" indent="0">
              <a:buNone/>
            </a:pPr>
            <a:r>
              <a:rPr lang="en-US" dirty="0"/>
              <a:t>• During classification, split the instance into pieces in the same way</a:t>
            </a:r>
          </a:p>
          <a:p>
            <a:pPr marL="0" indent="0">
              <a:buNone/>
            </a:pPr>
            <a:r>
              <a:rPr lang="en-US" dirty="0"/>
              <a:t> – Merge probability distribution using weights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36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8B2058-1BB8-4A7A-B4FB-8A3DE8EBE80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918626-E683-403E-8C48-D4B15031190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7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C28B4F-A4CB-4CE1-BA69-578E6CFF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35C33C-4F80-4601-AA4D-E11C1B789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426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-03 Presentation Layout_CA - v6" id="{E989BABB-6CAC-4B7A-BEDD-AC8E941209AD}" vid="{8EB46C3B-1734-4DB1-861E-420A63F4C2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4D15D6-87BC-477C-8E91-9F90829C2F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414</Words>
  <Application>Microsoft Office PowerPoint</Application>
  <PresentationFormat>On-screen Show (4:3)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Cambria Math</vt:lpstr>
      <vt:lpstr>Gill Sans SemiBold</vt:lpstr>
      <vt:lpstr>Times New Roman</vt:lpstr>
      <vt:lpstr>Office Theme</vt:lpstr>
      <vt:lpstr>C4.5 Algorithm</vt:lpstr>
      <vt:lpstr>Splitting based on GainRATIO</vt:lpstr>
      <vt:lpstr>Handling Numeric Attribute</vt:lpstr>
      <vt:lpstr>Avoid repeated sorting</vt:lpstr>
      <vt:lpstr>Handling Missing Values</vt:lpstr>
      <vt:lpstr>Missing values – Advanced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2019-04-04T17:39:22Z</dcterms:created>
  <dcterms:modified xsi:type="dcterms:W3CDTF">2019-04-29T03:14:33Z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