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1382" y="48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216701851142301E-2"/>
          <c:y val="2.8317910819792454E-2"/>
          <c:w val="0.94524979991449209"/>
          <c:h val="0.82368319989347549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Analysis.pptx]Sheet1'!$B$2:$B$18</c:f>
              <c:numCache>
                <c:formatCode>General</c:formatCode>
                <c:ptCount val="17"/>
                <c:pt idx="0">
                  <c:v>1.2</c:v>
                </c:pt>
                <c:pt idx="1">
                  <c:v>5.5</c:v>
                </c:pt>
                <c:pt idx="2">
                  <c:v>9.8000000000000007</c:v>
                </c:pt>
                <c:pt idx="3">
                  <c:v>14.1</c:v>
                </c:pt>
                <c:pt idx="4">
                  <c:v>18.399999999999999</c:v>
                </c:pt>
                <c:pt idx="5">
                  <c:v>22.7</c:v>
                </c:pt>
                <c:pt idx="6">
                  <c:v>27</c:v>
                </c:pt>
                <c:pt idx="7">
                  <c:v>31.3</c:v>
                </c:pt>
                <c:pt idx="8">
                  <c:v>35.6</c:v>
                </c:pt>
                <c:pt idx="9">
                  <c:v>39.9</c:v>
                </c:pt>
                <c:pt idx="10">
                  <c:v>44.2</c:v>
                </c:pt>
                <c:pt idx="11">
                  <c:v>48.5</c:v>
                </c:pt>
                <c:pt idx="12">
                  <c:v>52.8</c:v>
                </c:pt>
                <c:pt idx="13">
                  <c:v>57.1</c:v>
                </c:pt>
                <c:pt idx="14">
                  <c:v>61.4</c:v>
                </c:pt>
                <c:pt idx="15">
                  <c:v>65.7</c:v>
                </c:pt>
                <c:pt idx="16">
                  <c:v>70</c:v>
                </c:pt>
              </c:numCache>
            </c:numRef>
          </c:xVal>
          <c:yVal>
            <c:numRef>
              <c:f>'[Worksheet in Principal Component Analysis.pptx]Sheet1'!$C$2:$C$18</c:f>
              <c:numCache>
                <c:formatCode>General</c:formatCode>
                <c:ptCount val="17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63-4FA6-995E-DA4C89975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604592"/>
        <c:axId val="481607472"/>
      </c:scatterChart>
      <c:valAx>
        <c:axId val="48160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07472"/>
        <c:crosses val="autoZero"/>
        <c:crossBetween val="midCat"/>
      </c:valAx>
      <c:valAx>
        <c:axId val="4816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0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92025208384825E-2"/>
          <c:y val="2.5235651530581788E-2"/>
          <c:w val="0.87432106427913459"/>
          <c:h val="0.77904813242431203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Analysis.pptx]Sheet1'!$B$2:$B$18</c:f>
              <c:numCache>
                <c:formatCode>General</c:formatCode>
                <c:ptCount val="17"/>
                <c:pt idx="0">
                  <c:v>1.2</c:v>
                </c:pt>
                <c:pt idx="1">
                  <c:v>5.5</c:v>
                </c:pt>
                <c:pt idx="2">
                  <c:v>9.8000000000000007</c:v>
                </c:pt>
                <c:pt idx="3">
                  <c:v>14.1</c:v>
                </c:pt>
                <c:pt idx="4">
                  <c:v>18.399999999999999</c:v>
                </c:pt>
                <c:pt idx="5">
                  <c:v>22.7</c:v>
                </c:pt>
                <c:pt idx="6">
                  <c:v>27</c:v>
                </c:pt>
                <c:pt idx="7">
                  <c:v>31.3</c:v>
                </c:pt>
                <c:pt idx="8">
                  <c:v>35.6</c:v>
                </c:pt>
                <c:pt idx="9">
                  <c:v>39.9</c:v>
                </c:pt>
                <c:pt idx="10">
                  <c:v>44.2</c:v>
                </c:pt>
                <c:pt idx="11">
                  <c:v>48.5</c:v>
                </c:pt>
                <c:pt idx="12">
                  <c:v>52.8</c:v>
                </c:pt>
                <c:pt idx="13">
                  <c:v>57.1</c:v>
                </c:pt>
                <c:pt idx="14">
                  <c:v>61.4</c:v>
                </c:pt>
                <c:pt idx="15">
                  <c:v>65.7</c:v>
                </c:pt>
                <c:pt idx="16">
                  <c:v>70</c:v>
                </c:pt>
              </c:numCache>
            </c:numRef>
          </c:xVal>
          <c:yVal>
            <c:numRef>
              <c:f>'[Worksheet in Principal Component Analysis.pptx]Sheet1'!$C$2:$C$18</c:f>
              <c:numCache>
                <c:formatCode>General</c:formatCode>
                <c:ptCount val="17"/>
                <c:pt idx="0">
                  <c:v>-3.8</c:v>
                </c:pt>
                <c:pt idx="1">
                  <c:v>0.5</c:v>
                </c:pt>
                <c:pt idx="2">
                  <c:v>4.8000000000000007</c:v>
                </c:pt>
                <c:pt idx="3">
                  <c:v>9.1</c:v>
                </c:pt>
                <c:pt idx="4">
                  <c:v>13.399999999999999</c:v>
                </c:pt>
                <c:pt idx="5">
                  <c:v>17.7</c:v>
                </c:pt>
                <c:pt idx="6">
                  <c:v>22</c:v>
                </c:pt>
                <c:pt idx="7">
                  <c:v>26.3</c:v>
                </c:pt>
                <c:pt idx="8">
                  <c:v>30.6</c:v>
                </c:pt>
                <c:pt idx="9">
                  <c:v>34.9</c:v>
                </c:pt>
                <c:pt idx="10">
                  <c:v>39.200000000000003</c:v>
                </c:pt>
                <c:pt idx="11">
                  <c:v>43.5</c:v>
                </c:pt>
                <c:pt idx="12">
                  <c:v>47.8</c:v>
                </c:pt>
                <c:pt idx="13">
                  <c:v>52.1</c:v>
                </c:pt>
                <c:pt idx="14">
                  <c:v>56.4</c:v>
                </c:pt>
                <c:pt idx="15">
                  <c:v>60.7</c:v>
                </c:pt>
                <c:pt idx="16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83-46D1-A86C-C6281D64D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776496"/>
        <c:axId val="501776816"/>
      </c:scatterChart>
      <c:valAx>
        <c:axId val="50177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816"/>
        <c:crosses val="autoZero"/>
        <c:crossBetween val="midCat"/>
      </c:valAx>
      <c:valAx>
        <c:axId val="50177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92025208384825E-2"/>
          <c:y val="2.5235651530581788E-2"/>
          <c:w val="0.87432106427913459"/>
          <c:h val="0.77904813242431203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Analysis.pptx]Sheet1'!$B$2:$B$18</c:f>
              <c:numCache>
                <c:formatCode>General</c:formatCode>
                <c:ptCount val="17"/>
                <c:pt idx="0">
                  <c:v>1.2</c:v>
                </c:pt>
                <c:pt idx="1">
                  <c:v>5.5</c:v>
                </c:pt>
                <c:pt idx="2">
                  <c:v>9.8000000000000007</c:v>
                </c:pt>
                <c:pt idx="3">
                  <c:v>14.1</c:v>
                </c:pt>
                <c:pt idx="4">
                  <c:v>18.399999999999999</c:v>
                </c:pt>
                <c:pt idx="5">
                  <c:v>22.7</c:v>
                </c:pt>
                <c:pt idx="6">
                  <c:v>27</c:v>
                </c:pt>
                <c:pt idx="7">
                  <c:v>31.3</c:v>
                </c:pt>
                <c:pt idx="8">
                  <c:v>35.6</c:v>
                </c:pt>
                <c:pt idx="9">
                  <c:v>39.9</c:v>
                </c:pt>
                <c:pt idx="10">
                  <c:v>44.2</c:v>
                </c:pt>
                <c:pt idx="11">
                  <c:v>48.5</c:v>
                </c:pt>
                <c:pt idx="12">
                  <c:v>52.8</c:v>
                </c:pt>
                <c:pt idx="13">
                  <c:v>57.1</c:v>
                </c:pt>
                <c:pt idx="14">
                  <c:v>61.4</c:v>
                </c:pt>
                <c:pt idx="15">
                  <c:v>65.7</c:v>
                </c:pt>
                <c:pt idx="16">
                  <c:v>70</c:v>
                </c:pt>
              </c:numCache>
            </c:numRef>
          </c:xVal>
          <c:yVal>
            <c:numRef>
              <c:f>'[Worksheet in Principal Component Analysis.pptx]Sheet1'!$C$2:$C$18</c:f>
              <c:numCache>
                <c:formatCode>General</c:formatCode>
                <c:ptCount val="17"/>
                <c:pt idx="0">
                  <c:v>-3.8</c:v>
                </c:pt>
                <c:pt idx="1">
                  <c:v>0.5</c:v>
                </c:pt>
                <c:pt idx="2">
                  <c:v>4.8000000000000007</c:v>
                </c:pt>
                <c:pt idx="3">
                  <c:v>9.1</c:v>
                </c:pt>
                <c:pt idx="4">
                  <c:v>13.399999999999999</c:v>
                </c:pt>
                <c:pt idx="5">
                  <c:v>17.7</c:v>
                </c:pt>
                <c:pt idx="6">
                  <c:v>22</c:v>
                </c:pt>
                <c:pt idx="7">
                  <c:v>26.3</c:v>
                </c:pt>
                <c:pt idx="8">
                  <c:v>30.6</c:v>
                </c:pt>
                <c:pt idx="9">
                  <c:v>34.9</c:v>
                </c:pt>
                <c:pt idx="10">
                  <c:v>39.200000000000003</c:v>
                </c:pt>
                <c:pt idx="11">
                  <c:v>43.5</c:v>
                </c:pt>
                <c:pt idx="12">
                  <c:v>47.8</c:v>
                </c:pt>
                <c:pt idx="13">
                  <c:v>52.1</c:v>
                </c:pt>
                <c:pt idx="14">
                  <c:v>56.4</c:v>
                </c:pt>
                <c:pt idx="15">
                  <c:v>60.7</c:v>
                </c:pt>
                <c:pt idx="16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2A-4F91-BA53-A0215643A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776496"/>
        <c:axId val="501776816"/>
      </c:scatterChart>
      <c:valAx>
        <c:axId val="50177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816"/>
        <c:crosses val="autoZero"/>
        <c:crossBetween val="midCat"/>
      </c:valAx>
      <c:valAx>
        <c:axId val="50177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Analysis.pptx]Sheet1'!$B$2:$B$151</c:f>
              <c:numCache>
                <c:formatCode>General</c:formatCode>
                <c:ptCount val="1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xVal>
          <c:yVal>
            <c:numRef>
              <c:f>'[Worksheet in Principal Component Analysis.pptx]Sheet1'!$C$2:$C$151</c:f>
              <c:numCache>
                <c:formatCode>General</c:formatCode>
                <c:ptCount val="1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1.4</c:v>
                </c:pt>
                <c:pt idx="51">
                  <c:v>1.5</c:v>
                </c:pt>
                <c:pt idx="52">
                  <c:v>1.5</c:v>
                </c:pt>
                <c:pt idx="53">
                  <c:v>1.3</c:v>
                </c:pt>
                <c:pt idx="54">
                  <c:v>1.5</c:v>
                </c:pt>
                <c:pt idx="55">
                  <c:v>1.3</c:v>
                </c:pt>
                <c:pt idx="56">
                  <c:v>1.6</c:v>
                </c:pt>
                <c:pt idx="57">
                  <c:v>1</c:v>
                </c:pt>
                <c:pt idx="58">
                  <c:v>1.3</c:v>
                </c:pt>
                <c:pt idx="59">
                  <c:v>1.4</c:v>
                </c:pt>
                <c:pt idx="60">
                  <c:v>1</c:v>
                </c:pt>
                <c:pt idx="61">
                  <c:v>1.5</c:v>
                </c:pt>
                <c:pt idx="62">
                  <c:v>1</c:v>
                </c:pt>
                <c:pt idx="63">
                  <c:v>1.4</c:v>
                </c:pt>
                <c:pt idx="64">
                  <c:v>1.3</c:v>
                </c:pt>
                <c:pt idx="65">
                  <c:v>1.4</c:v>
                </c:pt>
                <c:pt idx="66">
                  <c:v>1.5</c:v>
                </c:pt>
                <c:pt idx="67">
                  <c:v>1</c:v>
                </c:pt>
                <c:pt idx="68">
                  <c:v>1.5</c:v>
                </c:pt>
                <c:pt idx="69">
                  <c:v>1.1000000000000001</c:v>
                </c:pt>
                <c:pt idx="70">
                  <c:v>1.8</c:v>
                </c:pt>
                <c:pt idx="71">
                  <c:v>1.3</c:v>
                </c:pt>
                <c:pt idx="72">
                  <c:v>1.5</c:v>
                </c:pt>
                <c:pt idx="73">
                  <c:v>1.2</c:v>
                </c:pt>
                <c:pt idx="74">
                  <c:v>1.3</c:v>
                </c:pt>
                <c:pt idx="75">
                  <c:v>1.4</c:v>
                </c:pt>
                <c:pt idx="76">
                  <c:v>1.4</c:v>
                </c:pt>
                <c:pt idx="77">
                  <c:v>1.7</c:v>
                </c:pt>
                <c:pt idx="78">
                  <c:v>1.5</c:v>
                </c:pt>
                <c:pt idx="79">
                  <c:v>1</c:v>
                </c:pt>
                <c:pt idx="80">
                  <c:v>1.1000000000000001</c:v>
                </c:pt>
                <c:pt idx="81">
                  <c:v>1</c:v>
                </c:pt>
                <c:pt idx="82">
                  <c:v>1.2</c:v>
                </c:pt>
                <c:pt idx="83">
                  <c:v>1.6</c:v>
                </c:pt>
                <c:pt idx="84">
                  <c:v>1.5</c:v>
                </c:pt>
                <c:pt idx="85">
                  <c:v>1.6</c:v>
                </c:pt>
                <c:pt idx="86">
                  <c:v>1.5</c:v>
                </c:pt>
                <c:pt idx="87">
                  <c:v>1.3</c:v>
                </c:pt>
                <c:pt idx="88">
                  <c:v>1.3</c:v>
                </c:pt>
                <c:pt idx="89">
                  <c:v>1.3</c:v>
                </c:pt>
                <c:pt idx="90">
                  <c:v>1.2</c:v>
                </c:pt>
                <c:pt idx="91">
                  <c:v>1.4</c:v>
                </c:pt>
                <c:pt idx="92">
                  <c:v>1.2</c:v>
                </c:pt>
                <c:pt idx="93">
                  <c:v>1</c:v>
                </c:pt>
                <c:pt idx="94">
                  <c:v>1.3</c:v>
                </c:pt>
                <c:pt idx="95">
                  <c:v>1.2</c:v>
                </c:pt>
                <c:pt idx="96">
                  <c:v>1.3</c:v>
                </c:pt>
                <c:pt idx="97">
                  <c:v>1.3</c:v>
                </c:pt>
                <c:pt idx="98">
                  <c:v>1.1000000000000001</c:v>
                </c:pt>
                <c:pt idx="99">
                  <c:v>1.3</c:v>
                </c:pt>
                <c:pt idx="100">
                  <c:v>2.5</c:v>
                </c:pt>
                <c:pt idx="101">
                  <c:v>1.9</c:v>
                </c:pt>
                <c:pt idx="102">
                  <c:v>2.1</c:v>
                </c:pt>
                <c:pt idx="103">
                  <c:v>1.8</c:v>
                </c:pt>
                <c:pt idx="104">
                  <c:v>2.2000000000000002</c:v>
                </c:pt>
                <c:pt idx="105">
                  <c:v>2.1</c:v>
                </c:pt>
                <c:pt idx="106">
                  <c:v>1.7</c:v>
                </c:pt>
                <c:pt idx="107">
                  <c:v>1.8</c:v>
                </c:pt>
                <c:pt idx="108">
                  <c:v>1.8</c:v>
                </c:pt>
                <c:pt idx="109">
                  <c:v>2.5</c:v>
                </c:pt>
                <c:pt idx="110">
                  <c:v>2</c:v>
                </c:pt>
                <c:pt idx="111">
                  <c:v>1.9</c:v>
                </c:pt>
                <c:pt idx="112">
                  <c:v>2.1</c:v>
                </c:pt>
                <c:pt idx="113">
                  <c:v>2</c:v>
                </c:pt>
                <c:pt idx="114">
                  <c:v>2.4</c:v>
                </c:pt>
                <c:pt idx="115">
                  <c:v>2.2999999999999998</c:v>
                </c:pt>
                <c:pt idx="116">
                  <c:v>1.8</c:v>
                </c:pt>
                <c:pt idx="117">
                  <c:v>2.2000000000000002</c:v>
                </c:pt>
                <c:pt idx="118">
                  <c:v>2.2999999999999998</c:v>
                </c:pt>
                <c:pt idx="119">
                  <c:v>1.5</c:v>
                </c:pt>
                <c:pt idx="120">
                  <c:v>2.2999999999999998</c:v>
                </c:pt>
                <c:pt idx="121">
                  <c:v>2</c:v>
                </c:pt>
                <c:pt idx="122">
                  <c:v>2</c:v>
                </c:pt>
                <c:pt idx="123">
                  <c:v>1.8</c:v>
                </c:pt>
                <c:pt idx="124">
                  <c:v>2.1</c:v>
                </c:pt>
                <c:pt idx="125">
                  <c:v>1.8</c:v>
                </c:pt>
                <c:pt idx="126">
                  <c:v>1.8</c:v>
                </c:pt>
                <c:pt idx="127">
                  <c:v>1.8</c:v>
                </c:pt>
                <c:pt idx="128">
                  <c:v>2.1</c:v>
                </c:pt>
                <c:pt idx="129">
                  <c:v>1.6</c:v>
                </c:pt>
                <c:pt idx="130">
                  <c:v>1.9</c:v>
                </c:pt>
                <c:pt idx="131">
                  <c:v>2</c:v>
                </c:pt>
                <c:pt idx="132">
                  <c:v>2.2000000000000002</c:v>
                </c:pt>
                <c:pt idx="133">
                  <c:v>1.5</c:v>
                </c:pt>
                <c:pt idx="134">
                  <c:v>1.4</c:v>
                </c:pt>
                <c:pt idx="135">
                  <c:v>2.2999999999999998</c:v>
                </c:pt>
                <c:pt idx="136">
                  <c:v>2.4</c:v>
                </c:pt>
                <c:pt idx="137">
                  <c:v>1.8</c:v>
                </c:pt>
                <c:pt idx="138">
                  <c:v>1.8</c:v>
                </c:pt>
                <c:pt idx="139">
                  <c:v>2.1</c:v>
                </c:pt>
                <c:pt idx="140">
                  <c:v>2.4</c:v>
                </c:pt>
                <c:pt idx="141">
                  <c:v>2.2999999999999998</c:v>
                </c:pt>
                <c:pt idx="142">
                  <c:v>1.9</c:v>
                </c:pt>
                <c:pt idx="143">
                  <c:v>2.2999999999999998</c:v>
                </c:pt>
                <c:pt idx="144">
                  <c:v>2.5</c:v>
                </c:pt>
                <c:pt idx="145">
                  <c:v>2.2999999999999998</c:v>
                </c:pt>
                <c:pt idx="146">
                  <c:v>1.9</c:v>
                </c:pt>
                <c:pt idx="147">
                  <c:v>2</c:v>
                </c:pt>
                <c:pt idx="148">
                  <c:v>2.2999999999999998</c:v>
                </c:pt>
                <c:pt idx="1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1-4F53-9C7D-EB680F7CB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7328"/>
        <c:axId val="470697968"/>
      </c:scatterChart>
      <c:valAx>
        <c:axId val="47069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968"/>
        <c:crosses val="autoZero"/>
        <c:crossBetween val="midCat"/>
      </c:valAx>
      <c:valAx>
        <c:axId val="4706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52975826927272E-2"/>
          <c:y val="7.3782944520454433E-2"/>
          <c:w val="0.89106707141055674"/>
          <c:h val="0.84229694439845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Analysis.pptx]Sheet1'!$B$2:$B$151</c:f>
              <c:numCache>
                <c:formatCode>General</c:formatCode>
                <c:ptCount val="1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xVal>
          <c:yVal>
            <c:numRef>
              <c:f>'[Worksheet in Principal Component Analysis.pptx]Sheet1'!$C$2:$C$151</c:f>
              <c:numCache>
                <c:formatCode>General</c:formatCode>
                <c:ptCount val="1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1.4</c:v>
                </c:pt>
                <c:pt idx="51">
                  <c:v>1.5</c:v>
                </c:pt>
                <c:pt idx="52">
                  <c:v>1.5</c:v>
                </c:pt>
                <c:pt idx="53">
                  <c:v>1.3</c:v>
                </c:pt>
                <c:pt idx="54">
                  <c:v>1.5</c:v>
                </c:pt>
                <c:pt idx="55">
                  <c:v>1.3</c:v>
                </c:pt>
                <c:pt idx="56">
                  <c:v>1.6</c:v>
                </c:pt>
                <c:pt idx="57">
                  <c:v>1</c:v>
                </c:pt>
                <c:pt idx="58">
                  <c:v>1.3</c:v>
                </c:pt>
                <c:pt idx="59">
                  <c:v>1.4</c:v>
                </c:pt>
                <c:pt idx="60">
                  <c:v>1</c:v>
                </c:pt>
                <c:pt idx="61">
                  <c:v>1.5</c:v>
                </c:pt>
                <c:pt idx="62">
                  <c:v>1</c:v>
                </c:pt>
                <c:pt idx="63">
                  <c:v>1.4</c:v>
                </c:pt>
                <c:pt idx="64">
                  <c:v>1.3</c:v>
                </c:pt>
                <c:pt idx="65">
                  <c:v>1.4</c:v>
                </c:pt>
                <c:pt idx="66">
                  <c:v>1.5</c:v>
                </c:pt>
                <c:pt idx="67">
                  <c:v>1</c:v>
                </c:pt>
                <c:pt idx="68">
                  <c:v>1.5</c:v>
                </c:pt>
                <c:pt idx="69">
                  <c:v>1.1000000000000001</c:v>
                </c:pt>
                <c:pt idx="70">
                  <c:v>1.8</c:v>
                </c:pt>
                <c:pt idx="71">
                  <c:v>1.3</c:v>
                </c:pt>
                <c:pt idx="72">
                  <c:v>1.5</c:v>
                </c:pt>
                <c:pt idx="73">
                  <c:v>1.2</c:v>
                </c:pt>
                <c:pt idx="74">
                  <c:v>1.3</c:v>
                </c:pt>
                <c:pt idx="75">
                  <c:v>1.4</c:v>
                </c:pt>
                <c:pt idx="76">
                  <c:v>1.4</c:v>
                </c:pt>
                <c:pt idx="77">
                  <c:v>1.7</c:v>
                </c:pt>
                <c:pt idx="78">
                  <c:v>1.5</c:v>
                </c:pt>
                <c:pt idx="79">
                  <c:v>1</c:v>
                </c:pt>
                <c:pt idx="80">
                  <c:v>1.1000000000000001</c:v>
                </c:pt>
                <c:pt idx="81">
                  <c:v>1</c:v>
                </c:pt>
                <c:pt idx="82">
                  <c:v>1.2</c:v>
                </c:pt>
                <c:pt idx="83">
                  <c:v>1.6</c:v>
                </c:pt>
                <c:pt idx="84">
                  <c:v>1.5</c:v>
                </c:pt>
                <c:pt idx="85">
                  <c:v>1.6</c:v>
                </c:pt>
                <c:pt idx="86">
                  <c:v>1.5</c:v>
                </c:pt>
                <c:pt idx="87">
                  <c:v>1.3</c:v>
                </c:pt>
                <c:pt idx="88">
                  <c:v>1.3</c:v>
                </c:pt>
                <c:pt idx="89">
                  <c:v>1.3</c:v>
                </c:pt>
                <c:pt idx="90">
                  <c:v>1.2</c:v>
                </c:pt>
                <c:pt idx="91">
                  <c:v>1.4</c:v>
                </c:pt>
                <c:pt idx="92">
                  <c:v>1.2</c:v>
                </c:pt>
                <c:pt idx="93">
                  <c:v>1</c:v>
                </c:pt>
                <c:pt idx="94">
                  <c:v>1.3</c:v>
                </c:pt>
                <c:pt idx="95">
                  <c:v>1.2</c:v>
                </c:pt>
                <c:pt idx="96">
                  <c:v>1.3</c:v>
                </c:pt>
                <c:pt idx="97">
                  <c:v>1.3</c:v>
                </c:pt>
                <c:pt idx="98">
                  <c:v>1.1000000000000001</c:v>
                </c:pt>
                <c:pt idx="99">
                  <c:v>1.3</c:v>
                </c:pt>
                <c:pt idx="100">
                  <c:v>2.5</c:v>
                </c:pt>
                <c:pt idx="101">
                  <c:v>1.9</c:v>
                </c:pt>
                <c:pt idx="102">
                  <c:v>2.1</c:v>
                </c:pt>
                <c:pt idx="103">
                  <c:v>1.8</c:v>
                </c:pt>
                <c:pt idx="104">
                  <c:v>2.2000000000000002</c:v>
                </c:pt>
                <c:pt idx="105">
                  <c:v>2.1</c:v>
                </c:pt>
                <c:pt idx="106">
                  <c:v>1.7</c:v>
                </c:pt>
                <c:pt idx="107">
                  <c:v>1.8</c:v>
                </c:pt>
                <c:pt idx="108">
                  <c:v>1.8</c:v>
                </c:pt>
                <c:pt idx="109">
                  <c:v>2.5</c:v>
                </c:pt>
                <c:pt idx="110">
                  <c:v>2</c:v>
                </c:pt>
                <c:pt idx="111">
                  <c:v>1.9</c:v>
                </c:pt>
                <c:pt idx="112">
                  <c:v>2.1</c:v>
                </c:pt>
                <c:pt idx="113">
                  <c:v>2</c:v>
                </c:pt>
                <c:pt idx="114">
                  <c:v>2.4</c:v>
                </c:pt>
                <c:pt idx="115">
                  <c:v>2.2999999999999998</c:v>
                </c:pt>
                <c:pt idx="116">
                  <c:v>1.8</c:v>
                </c:pt>
                <c:pt idx="117">
                  <c:v>2.2000000000000002</c:v>
                </c:pt>
                <c:pt idx="118">
                  <c:v>2.2999999999999998</c:v>
                </c:pt>
                <c:pt idx="119">
                  <c:v>1.5</c:v>
                </c:pt>
                <c:pt idx="120">
                  <c:v>2.2999999999999998</c:v>
                </c:pt>
                <c:pt idx="121">
                  <c:v>2</c:v>
                </c:pt>
                <c:pt idx="122">
                  <c:v>2</c:v>
                </c:pt>
                <c:pt idx="123">
                  <c:v>1.8</c:v>
                </c:pt>
                <c:pt idx="124">
                  <c:v>2.1</c:v>
                </c:pt>
                <c:pt idx="125">
                  <c:v>1.8</c:v>
                </c:pt>
                <c:pt idx="126">
                  <c:v>1.8</c:v>
                </c:pt>
                <c:pt idx="127">
                  <c:v>1.8</c:v>
                </c:pt>
                <c:pt idx="128">
                  <c:v>2.1</c:v>
                </c:pt>
                <c:pt idx="129">
                  <c:v>1.6</c:v>
                </c:pt>
                <c:pt idx="130">
                  <c:v>1.9</c:v>
                </c:pt>
                <c:pt idx="131">
                  <c:v>2</c:v>
                </c:pt>
                <c:pt idx="132">
                  <c:v>2.2000000000000002</c:v>
                </c:pt>
                <c:pt idx="133">
                  <c:v>1.5</c:v>
                </c:pt>
                <c:pt idx="134">
                  <c:v>1.4</c:v>
                </c:pt>
                <c:pt idx="135">
                  <c:v>2.2999999999999998</c:v>
                </c:pt>
                <c:pt idx="136">
                  <c:v>2.4</c:v>
                </c:pt>
                <c:pt idx="137">
                  <c:v>1.8</c:v>
                </c:pt>
                <c:pt idx="138">
                  <c:v>1.8</c:v>
                </c:pt>
                <c:pt idx="139">
                  <c:v>2.1</c:v>
                </c:pt>
                <c:pt idx="140">
                  <c:v>2.4</c:v>
                </c:pt>
                <c:pt idx="141">
                  <c:v>2.2999999999999998</c:v>
                </c:pt>
                <c:pt idx="142">
                  <c:v>1.9</c:v>
                </c:pt>
                <c:pt idx="143">
                  <c:v>2.2999999999999998</c:v>
                </c:pt>
                <c:pt idx="144">
                  <c:v>2.5</c:v>
                </c:pt>
                <c:pt idx="145">
                  <c:v>2.2999999999999998</c:v>
                </c:pt>
                <c:pt idx="146">
                  <c:v>1.9</c:v>
                </c:pt>
                <c:pt idx="147">
                  <c:v>2</c:v>
                </c:pt>
                <c:pt idx="148">
                  <c:v>2.2999999999999998</c:v>
                </c:pt>
                <c:pt idx="1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E3-4D2B-8F00-A7728FAF0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7328"/>
        <c:axId val="470697968"/>
      </c:scatterChart>
      <c:valAx>
        <c:axId val="47069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968"/>
        <c:crosses val="autoZero"/>
        <c:crossBetween val="midCat"/>
      </c:valAx>
      <c:valAx>
        <c:axId val="4706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52975826927272E-2"/>
          <c:y val="7.3782944520454433E-2"/>
          <c:w val="0.89106707141055674"/>
          <c:h val="0.84229694439845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Analysis.pptx]Sheet1'!$B$2:$B$151</c:f>
              <c:numCache>
                <c:formatCode>General</c:formatCode>
                <c:ptCount val="1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xVal>
          <c:yVal>
            <c:numRef>
              <c:f>'[Worksheet in Principal Component Analysis.pptx]Sheet1'!$C$2:$C$151</c:f>
              <c:numCache>
                <c:formatCode>General</c:formatCode>
                <c:ptCount val="1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1.4</c:v>
                </c:pt>
                <c:pt idx="51">
                  <c:v>1.5</c:v>
                </c:pt>
                <c:pt idx="52">
                  <c:v>1.5</c:v>
                </c:pt>
                <c:pt idx="53">
                  <c:v>1.3</c:v>
                </c:pt>
                <c:pt idx="54">
                  <c:v>1.5</c:v>
                </c:pt>
                <c:pt idx="55">
                  <c:v>1.3</c:v>
                </c:pt>
                <c:pt idx="56">
                  <c:v>1.6</c:v>
                </c:pt>
                <c:pt idx="57">
                  <c:v>1</c:v>
                </c:pt>
                <c:pt idx="58">
                  <c:v>1.3</c:v>
                </c:pt>
                <c:pt idx="59">
                  <c:v>1.4</c:v>
                </c:pt>
                <c:pt idx="60">
                  <c:v>1</c:v>
                </c:pt>
                <c:pt idx="61">
                  <c:v>1.5</c:v>
                </c:pt>
                <c:pt idx="62">
                  <c:v>1</c:v>
                </c:pt>
                <c:pt idx="63">
                  <c:v>1.4</c:v>
                </c:pt>
                <c:pt idx="64">
                  <c:v>1.3</c:v>
                </c:pt>
                <c:pt idx="65">
                  <c:v>1.4</c:v>
                </c:pt>
                <c:pt idx="66">
                  <c:v>1.5</c:v>
                </c:pt>
                <c:pt idx="67">
                  <c:v>1</c:v>
                </c:pt>
                <c:pt idx="68">
                  <c:v>1.5</c:v>
                </c:pt>
                <c:pt idx="69">
                  <c:v>1.1000000000000001</c:v>
                </c:pt>
                <c:pt idx="70">
                  <c:v>1.8</c:v>
                </c:pt>
                <c:pt idx="71">
                  <c:v>1.3</c:v>
                </c:pt>
                <c:pt idx="72">
                  <c:v>1.5</c:v>
                </c:pt>
                <c:pt idx="73">
                  <c:v>1.2</c:v>
                </c:pt>
                <c:pt idx="74">
                  <c:v>1.3</c:v>
                </c:pt>
                <c:pt idx="75">
                  <c:v>1.4</c:v>
                </c:pt>
                <c:pt idx="76">
                  <c:v>1.4</c:v>
                </c:pt>
                <c:pt idx="77">
                  <c:v>1.7</c:v>
                </c:pt>
                <c:pt idx="78">
                  <c:v>1.5</c:v>
                </c:pt>
                <c:pt idx="79">
                  <c:v>1</c:v>
                </c:pt>
                <c:pt idx="80">
                  <c:v>1.1000000000000001</c:v>
                </c:pt>
                <c:pt idx="81">
                  <c:v>1</c:v>
                </c:pt>
                <c:pt idx="82">
                  <c:v>1.2</c:v>
                </c:pt>
                <c:pt idx="83">
                  <c:v>1.6</c:v>
                </c:pt>
                <c:pt idx="84">
                  <c:v>1.5</c:v>
                </c:pt>
                <c:pt idx="85">
                  <c:v>1.6</c:v>
                </c:pt>
                <c:pt idx="86">
                  <c:v>1.5</c:v>
                </c:pt>
                <c:pt idx="87">
                  <c:v>1.3</c:v>
                </c:pt>
                <c:pt idx="88">
                  <c:v>1.3</c:v>
                </c:pt>
                <c:pt idx="89">
                  <c:v>1.3</c:v>
                </c:pt>
                <c:pt idx="90">
                  <c:v>1.2</c:v>
                </c:pt>
                <c:pt idx="91">
                  <c:v>1.4</c:v>
                </c:pt>
                <c:pt idx="92">
                  <c:v>1.2</c:v>
                </c:pt>
                <c:pt idx="93">
                  <c:v>1</c:v>
                </c:pt>
                <c:pt idx="94">
                  <c:v>1.3</c:v>
                </c:pt>
                <c:pt idx="95">
                  <c:v>1.2</c:v>
                </c:pt>
                <c:pt idx="96">
                  <c:v>1.3</c:v>
                </c:pt>
                <c:pt idx="97">
                  <c:v>1.3</c:v>
                </c:pt>
                <c:pt idx="98">
                  <c:v>1.1000000000000001</c:v>
                </c:pt>
                <c:pt idx="99">
                  <c:v>1.3</c:v>
                </c:pt>
                <c:pt idx="100">
                  <c:v>2.5</c:v>
                </c:pt>
                <c:pt idx="101">
                  <c:v>1.9</c:v>
                </c:pt>
                <c:pt idx="102">
                  <c:v>2.1</c:v>
                </c:pt>
                <c:pt idx="103">
                  <c:v>1.8</c:v>
                </c:pt>
                <c:pt idx="104">
                  <c:v>2.2000000000000002</c:v>
                </c:pt>
                <c:pt idx="105">
                  <c:v>2.1</c:v>
                </c:pt>
                <c:pt idx="106">
                  <c:v>1.7</c:v>
                </c:pt>
                <c:pt idx="107">
                  <c:v>1.8</c:v>
                </c:pt>
                <c:pt idx="108">
                  <c:v>1.8</c:v>
                </c:pt>
                <c:pt idx="109">
                  <c:v>2.5</c:v>
                </c:pt>
                <c:pt idx="110">
                  <c:v>2</c:v>
                </c:pt>
                <c:pt idx="111">
                  <c:v>1.9</c:v>
                </c:pt>
                <c:pt idx="112">
                  <c:v>2.1</c:v>
                </c:pt>
                <c:pt idx="113">
                  <c:v>2</c:v>
                </c:pt>
                <c:pt idx="114">
                  <c:v>2.4</c:v>
                </c:pt>
                <c:pt idx="115">
                  <c:v>2.2999999999999998</c:v>
                </c:pt>
                <c:pt idx="116">
                  <c:v>1.8</c:v>
                </c:pt>
                <c:pt idx="117">
                  <c:v>2.2000000000000002</c:v>
                </c:pt>
                <c:pt idx="118">
                  <c:v>2.2999999999999998</c:v>
                </c:pt>
                <c:pt idx="119">
                  <c:v>1.5</c:v>
                </c:pt>
                <c:pt idx="120">
                  <c:v>2.2999999999999998</c:v>
                </c:pt>
                <c:pt idx="121">
                  <c:v>2</c:v>
                </c:pt>
                <c:pt idx="122">
                  <c:v>2</c:v>
                </c:pt>
                <c:pt idx="123">
                  <c:v>1.8</c:v>
                </c:pt>
                <c:pt idx="124">
                  <c:v>2.1</c:v>
                </c:pt>
                <c:pt idx="125">
                  <c:v>1.8</c:v>
                </c:pt>
                <c:pt idx="126">
                  <c:v>1.8</c:v>
                </c:pt>
                <c:pt idx="127">
                  <c:v>1.8</c:v>
                </c:pt>
                <c:pt idx="128">
                  <c:v>2.1</c:v>
                </c:pt>
                <c:pt idx="129">
                  <c:v>1.6</c:v>
                </c:pt>
                <c:pt idx="130">
                  <c:v>1.9</c:v>
                </c:pt>
                <c:pt idx="131">
                  <c:v>2</c:v>
                </c:pt>
                <c:pt idx="132">
                  <c:v>2.2000000000000002</c:v>
                </c:pt>
                <c:pt idx="133">
                  <c:v>1.5</c:v>
                </c:pt>
                <c:pt idx="134">
                  <c:v>1.4</c:v>
                </c:pt>
                <c:pt idx="135">
                  <c:v>2.2999999999999998</c:v>
                </c:pt>
                <c:pt idx="136">
                  <c:v>2.4</c:v>
                </c:pt>
                <c:pt idx="137">
                  <c:v>1.8</c:v>
                </c:pt>
                <c:pt idx="138">
                  <c:v>1.8</c:v>
                </c:pt>
                <c:pt idx="139">
                  <c:v>2.1</c:v>
                </c:pt>
                <c:pt idx="140">
                  <c:v>2.4</c:v>
                </c:pt>
                <c:pt idx="141">
                  <c:v>2.2999999999999998</c:v>
                </c:pt>
                <c:pt idx="142">
                  <c:v>1.9</c:v>
                </c:pt>
                <c:pt idx="143">
                  <c:v>2.2999999999999998</c:v>
                </c:pt>
                <c:pt idx="144">
                  <c:v>2.5</c:v>
                </c:pt>
                <c:pt idx="145">
                  <c:v>2.2999999999999998</c:v>
                </c:pt>
                <c:pt idx="146">
                  <c:v>1.9</c:v>
                </c:pt>
                <c:pt idx="147">
                  <c:v>2</c:v>
                </c:pt>
                <c:pt idx="148">
                  <c:v>2.2999999999999998</c:v>
                </c:pt>
                <c:pt idx="1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2D-4813-BF1D-59CE684C3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7328"/>
        <c:axId val="470697968"/>
      </c:scatterChart>
      <c:valAx>
        <c:axId val="47069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968"/>
        <c:crosses val="autoZero"/>
        <c:crossBetween val="midCat"/>
      </c:valAx>
      <c:valAx>
        <c:axId val="4706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4-04T23:40:11.50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06-04-2019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06-04-2019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975868" y="0"/>
            <a:ext cx="1231531" cy="1967344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3129530" y="6550223"/>
            <a:ext cx="308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INNOMATICS RESEARCH LAB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30"/>
            <a:ext cx="7971221" cy="934246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380011"/>
            <a:ext cx="8404010" cy="479695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8BC8-DF6C-4C77-914B-98CA9A354D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8408280" y="86324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6BFEC-8BF2-495D-BE25-FB3F55F23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4225288" y="6201626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package" Target="../embeddings/Microsoft_Excel_Worksheet4.xlsx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29" y="3097763"/>
            <a:ext cx="5631171" cy="1660850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 Analysis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466A3-E67A-409E-8590-8FEE1341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91" y="1133522"/>
            <a:ext cx="2295478" cy="22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476110-2AB4-4325-A8FF-C38B784E9C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4F30C-C73B-46D8-B32D-B8850EC978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D5B72C-51A6-49E6-80C1-7AEC0673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Methodology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0B177-D28E-4AD9-9B92-447AC0AE9A07}"/>
              </a:ext>
            </a:extLst>
          </p:cNvPr>
          <p:cNvSpPr txBox="1"/>
          <p:nvPr/>
        </p:nvSpPr>
        <p:spPr>
          <a:xfrm>
            <a:off x="2632251" y="1571348"/>
            <a:ext cx="646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Starts with analyzing covariance matrix of features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A15A2-4BB1-47F4-AFD0-DB752426D343}"/>
                  </a:ext>
                </a:extLst>
              </p:cNvPr>
              <p:cNvSpPr txBox="1"/>
              <p:nvPr/>
            </p:nvSpPr>
            <p:spPr>
              <a:xfrm>
                <a:off x="3657599" y="2599975"/>
                <a:ext cx="3727239" cy="594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A15A2-4BB1-47F4-AFD0-DB752426D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2599975"/>
                <a:ext cx="3727239" cy="594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DE54EC3-43A0-42F7-A948-D57B8212D827}"/>
              </a:ext>
            </a:extLst>
          </p:cNvPr>
          <p:cNvSpPr txBox="1"/>
          <p:nvPr/>
        </p:nvSpPr>
        <p:spPr>
          <a:xfrm>
            <a:off x="2675759" y="5552050"/>
            <a:ext cx="569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covariance matrix contains information about both </a:t>
            </a:r>
          </a:p>
          <a:p>
            <a:r>
              <a:rPr lang="en-US" i="1" dirty="0"/>
              <a:t>correlation and the “</a:t>
            </a:r>
            <a:r>
              <a:rPr lang="en-US" i="1" dirty="0">
                <a:solidFill>
                  <a:srgbClr val="00B050"/>
                </a:solidFill>
              </a:rPr>
              <a:t>special direction</a:t>
            </a:r>
            <a:r>
              <a:rPr lang="en-US" i="1" dirty="0"/>
              <a:t>” of maximal variance</a:t>
            </a:r>
            <a:endParaRPr lang="en-IN" i="1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C2475-F7B9-4CED-B2ED-8FE91E77538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151960"/>
              </p:ext>
            </p:extLst>
          </p:nvPr>
        </p:nvGraphicFramePr>
        <p:xfrm>
          <a:off x="689392" y="1354528"/>
          <a:ext cx="14986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Worksheet" r:id="rId6" imgW="1226997" imgH="4030798" progId="Excel.Sheet.12">
                  <p:embed/>
                </p:oleObj>
              </mc:Choice>
              <mc:Fallback>
                <p:oleObj name="Worksheet" r:id="rId6" imgW="1226997" imgH="4030798" progId="Excel.Sheet.12">
                  <p:embed/>
                  <p:pic>
                    <p:nvPicPr>
                      <p:cNvPr id="12" name="Content Placeholder 5">
                        <a:extLst>
                          <a:ext uri="{FF2B5EF4-FFF2-40B4-BE49-F238E27FC236}">
                            <a16:creationId xmlns:a16="http://schemas.microsoft.com/office/drawing/2014/main" id="{A4FE6FCD-5716-4A85-A700-E773735D02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392" y="1354528"/>
                        <a:ext cx="1498600" cy="49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B6497F8-EF32-4579-BBB7-04532A7BC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6151" y="3427211"/>
            <a:ext cx="2621507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5B0088-D40B-4145-8390-CD33EA47AB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B9DCA-E7BC-4F10-964C-197107DBEB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F03D3-8EDE-4FC5-BAD6-7C035F36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as a transformation on a vector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ADC3B5-E23C-48AD-B5BC-B8E5A913BA78}"/>
              </a:ext>
            </a:extLst>
          </p:cNvPr>
          <p:cNvGrpSpPr/>
          <p:nvPr/>
        </p:nvGrpSpPr>
        <p:grpSpPr>
          <a:xfrm>
            <a:off x="701336" y="1961964"/>
            <a:ext cx="2849733" cy="2050742"/>
            <a:chOff x="1029809" y="1713390"/>
            <a:chExt cx="2849733" cy="205074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14005E-00FB-416E-8FDD-F5DF7A4255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09" y="3429000"/>
              <a:ext cx="2849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9A0775-D0A6-4EDF-A78D-3070C06D2088}"/>
                </a:ext>
              </a:extLst>
            </p:cNvPr>
            <p:cNvCxnSpPr/>
            <p:nvPr/>
          </p:nvCxnSpPr>
          <p:spPr>
            <a:xfrm flipV="1">
              <a:off x="1384917" y="1713390"/>
              <a:ext cx="0" cy="2050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3D06702-7222-4347-A99D-4C0E53BB6637}"/>
              </a:ext>
            </a:extLst>
          </p:cNvPr>
          <p:cNvSpPr/>
          <p:nvPr/>
        </p:nvSpPr>
        <p:spPr>
          <a:xfrm>
            <a:off x="1594659" y="3011750"/>
            <a:ext cx="227149" cy="221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1F0C2F-45DF-4ADC-9453-933A2440CE2C}"/>
              </a:ext>
            </a:extLst>
          </p:cNvPr>
          <p:cNvCxnSpPr>
            <a:cxnSpLocks/>
          </p:cNvCxnSpPr>
          <p:nvPr/>
        </p:nvCxnSpPr>
        <p:spPr>
          <a:xfrm flipV="1">
            <a:off x="1056444" y="3188228"/>
            <a:ext cx="577148" cy="4893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05FBF5-4A0E-4671-B287-9502A5C84BAF}"/>
              </a:ext>
            </a:extLst>
          </p:cNvPr>
          <p:cNvCxnSpPr>
            <a:cxnSpLocks/>
          </p:cNvCxnSpPr>
          <p:nvPr/>
        </p:nvCxnSpPr>
        <p:spPr>
          <a:xfrm>
            <a:off x="1918546" y="3121616"/>
            <a:ext cx="1057172" cy="11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E30DD7-A226-4499-8295-F9EAC1A448B0}"/>
              </a:ext>
            </a:extLst>
          </p:cNvPr>
          <p:cNvSpPr txBox="1"/>
          <p:nvPr/>
        </p:nvSpPr>
        <p:spPr>
          <a:xfrm>
            <a:off x="655372" y="1825217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495CA-245D-4BAD-B939-A4CB25F791BF}"/>
              </a:ext>
            </a:extLst>
          </p:cNvPr>
          <p:cNvSpPr txBox="1"/>
          <p:nvPr/>
        </p:nvSpPr>
        <p:spPr>
          <a:xfrm>
            <a:off x="3149997" y="3729644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F0E9D-A5AA-4BBD-861A-CF17A4E54754}"/>
              </a:ext>
            </a:extLst>
          </p:cNvPr>
          <p:cNvSpPr txBox="1"/>
          <p:nvPr/>
        </p:nvSpPr>
        <p:spPr>
          <a:xfrm>
            <a:off x="1730330" y="3011749"/>
            <a:ext cx="2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DF07B3-F8D0-45C2-AFB0-BD977CF24963}"/>
                  </a:ext>
                </a:extLst>
              </p:cNvPr>
              <p:cNvSpPr txBox="1"/>
              <p:nvPr/>
            </p:nvSpPr>
            <p:spPr>
              <a:xfrm>
                <a:off x="2947763" y="4355642"/>
                <a:ext cx="877228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   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DF07B3-F8D0-45C2-AFB0-BD977CF2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63" y="4355642"/>
                <a:ext cx="87722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7AB70F-2E4B-44E9-BA78-984665A5F7F7}"/>
                  </a:ext>
                </a:extLst>
              </p:cNvPr>
              <p:cNvSpPr txBox="1"/>
              <p:nvPr/>
            </p:nvSpPr>
            <p:spPr>
              <a:xfrm>
                <a:off x="855908" y="4363119"/>
                <a:ext cx="2220170" cy="94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3.11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7AB70F-2E4B-44E9-BA78-984665A5F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8" y="4363119"/>
                <a:ext cx="2220170" cy="941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D2CFC-4BE7-4829-B6F5-4C6A657BBFE9}"/>
                  </a:ext>
                </a:extLst>
              </p:cNvPr>
              <p:cNvSpPr txBox="1"/>
              <p:nvPr/>
            </p:nvSpPr>
            <p:spPr>
              <a:xfrm>
                <a:off x="3598916" y="4340788"/>
                <a:ext cx="1157753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4.4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1.87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D2CFC-4BE7-4829-B6F5-4C6A657B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16" y="4340788"/>
                <a:ext cx="1157753" cy="614464"/>
              </a:xfrm>
              <a:prstGeom prst="rect">
                <a:avLst/>
              </a:prstGeom>
              <a:blipFill>
                <a:blip r:embed="rId4"/>
                <a:stretch>
                  <a:fillRect l="-15789" b="-10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03D3A7B0-C82F-448C-8D36-DDEA15265A5C}"/>
              </a:ext>
            </a:extLst>
          </p:cNvPr>
          <p:cNvSpPr/>
          <p:nvPr/>
        </p:nvSpPr>
        <p:spPr>
          <a:xfrm>
            <a:off x="2092222" y="1335766"/>
            <a:ext cx="227149" cy="22194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77217E-1287-4541-A590-5EA07AD83A54}"/>
              </a:ext>
            </a:extLst>
          </p:cNvPr>
          <p:cNvSpPr txBox="1"/>
          <p:nvPr/>
        </p:nvSpPr>
        <p:spPr>
          <a:xfrm>
            <a:off x="2177448" y="1538789"/>
            <a:ext cx="2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BDE759-BA05-4C07-810E-D950C528A6E2}"/>
              </a:ext>
            </a:extLst>
          </p:cNvPr>
          <p:cNvCxnSpPr>
            <a:cxnSpLocks/>
          </p:cNvCxnSpPr>
          <p:nvPr/>
        </p:nvCxnSpPr>
        <p:spPr>
          <a:xfrm flipV="1">
            <a:off x="1055569" y="1604167"/>
            <a:ext cx="1036653" cy="20734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C03ADD-7222-406C-AF1F-E0181437EEE2}"/>
              </a:ext>
            </a:extLst>
          </p:cNvPr>
          <p:cNvCxnSpPr>
            <a:cxnSpLocks/>
          </p:cNvCxnSpPr>
          <p:nvPr/>
        </p:nvCxnSpPr>
        <p:spPr>
          <a:xfrm>
            <a:off x="2492419" y="1669002"/>
            <a:ext cx="2003952" cy="249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9" grpId="0"/>
      <p:bldP spid="13" grpId="0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A6F788-AC01-45C9-A94E-CE86331313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B61F1-6737-4D81-B693-18CF9A382FF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B914FE-AC91-49C1-B03F-5277A7EB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Matrix as a transformation on a vector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098FC-4A77-4A96-AF5F-2EEBA71E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Vectors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8AEF2C-138A-4316-9022-804019A6B7FB}"/>
              </a:ext>
            </a:extLst>
          </p:cNvPr>
          <p:cNvGrpSpPr/>
          <p:nvPr/>
        </p:nvGrpSpPr>
        <p:grpSpPr>
          <a:xfrm>
            <a:off x="754602" y="2022959"/>
            <a:ext cx="3994951" cy="2812082"/>
            <a:chOff x="1029809" y="1713390"/>
            <a:chExt cx="2849733" cy="205074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13AF24-DB61-4423-B200-CBCDD381F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09" y="3429000"/>
              <a:ext cx="2849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0C22E5-7D43-4A7C-AA09-4733D2F19A83}"/>
                </a:ext>
              </a:extLst>
            </p:cNvPr>
            <p:cNvCxnSpPr/>
            <p:nvPr/>
          </p:nvCxnSpPr>
          <p:spPr>
            <a:xfrm flipV="1">
              <a:off x="1384917" y="1713390"/>
              <a:ext cx="0" cy="2050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35B30-1322-49FA-B39B-1CC3F5244616}"/>
                  </a:ext>
                </a:extLst>
              </p:cNvPr>
              <p:cNvSpPr txBox="1"/>
              <p:nvPr/>
            </p:nvSpPr>
            <p:spPr>
              <a:xfrm>
                <a:off x="3196338" y="4904293"/>
                <a:ext cx="1135966" cy="623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.9215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0.3882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    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35B30-1322-49FA-B39B-1CC3F524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338" y="4904293"/>
                <a:ext cx="1135966" cy="623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FF312A-A1E9-4115-AC49-D15365ECDA05}"/>
              </a:ext>
            </a:extLst>
          </p:cNvPr>
          <p:cNvCxnSpPr/>
          <p:nvPr/>
        </p:nvCxnSpPr>
        <p:spPr>
          <a:xfrm flipV="1">
            <a:off x="1252417" y="3685247"/>
            <a:ext cx="528189" cy="6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7577D-9BC1-4D97-8ADA-E117CC3D83E2}"/>
              </a:ext>
            </a:extLst>
          </p:cNvPr>
          <p:cNvCxnSpPr>
            <a:cxnSpLocks/>
          </p:cNvCxnSpPr>
          <p:nvPr/>
        </p:nvCxnSpPr>
        <p:spPr>
          <a:xfrm flipV="1">
            <a:off x="1233102" y="2254928"/>
            <a:ext cx="1661018" cy="21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C1B865D-FA69-4F75-AF11-37733EA3AC09}"/>
              </a:ext>
            </a:extLst>
          </p:cNvPr>
          <p:cNvSpPr/>
          <p:nvPr/>
        </p:nvSpPr>
        <p:spPr>
          <a:xfrm>
            <a:off x="1747341" y="3495808"/>
            <a:ext cx="227149" cy="2219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4D9596-6E1C-4622-A19D-6DE09FE1AF64}"/>
              </a:ext>
            </a:extLst>
          </p:cNvPr>
          <p:cNvSpPr/>
          <p:nvPr/>
        </p:nvSpPr>
        <p:spPr>
          <a:xfrm>
            <a:off x="2848115" y="2075541"/>
            <a:ext cx="227149" cy="221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CE6831-0118-41C2-8930-8FB291CFEDDC}"/>
              </a:ext>
            </a:extLst>
          </p:cNvPr>
          <p:cNvCxnSpPr/>
          <p:nvPr/>
        </p:nvCxnSpPr>
        <p:spPr>
          <a:xfrm>
            <a:off x="2041864" y="3717750"/>
            <a:ext cx="1298134" cy="11172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D3FAD-1129-4C0D-889E-1BAFB88A7A06}"/>
              </a:ext>
            </a:extLst>
          </p:cNvPr>
          <p:cNvCxnSpPr>
            <a:cxnSpLocks/>
          </p:cNvCxnSpPr>
          <p:nvPr/>
        </p:nvCxnSpPr>
        <p:spPr>
          <a:xfrm>
            <a:off x="3146662" y="2336058"/>
            <a:ext cx="2259446" cy="242605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209B4B-7792-4206-977D-B019B5BD1D98}"/>
                  </a:ext>
                </a:extLst>
              </p:cNvPr>
              <p:cNvSpPr txBox="1"/>
              <p:nvPr/>
            </p:nvSpPr>
            <p:spPr>
              <a:xfrm>
                <a:off x="1119828" y="4924888"/>
                <a:ext cx="2220170" cy="94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3.11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209B4B-7792-4206-977D-B019B5BD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28" y="4924888"/>
                <a:ext cx="2220170" cy="941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DDCB7-5133-400F-9F6A-7F7AC12A2EDE}"/>
                  </a:ext>
                </a:extLst>
              </p:cNvPr>
              <p:cNvSpPr txBox="1"/>
              <p:nvPr/>
            </p:nvSpPr>
            <p:spPr>
              <a:xfrm>
                <a:off x="4572000" y="4863525"/>
                <a:ext cx="36764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.3722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1.4208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3.66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.3722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1.4208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DDCB7-5133-400F-9F6A-7F7AC12A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63525"/>
                <a:ext cx="3676456" cy="615810"/>
              </a:xfrm>
              <a:prstGeom prst="rect">
                <a:avLst/>
              </a:prstGeom>
              <a:blipFill>
                <a:blip r:embed="rId4"/>
                <a:stretch>
                  <a:fillRect l="-4975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7CE6C4E-0DF7-4D5A-A068-45900D454840}"/>
              </a:ext>
            </a:extLst>
          </p:cNvPr>
          <p:cNvSpPr txBox="1"/>
          <p:nvPr/>
        </p:nvSpPr>
        <p:spPr>
          <a:xfrm>
            <a:off x="450306" y="5751964"/>
            <a:ext cx="784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given matrix there are special directions, along which its effect only to stretch </a:t>
            </a:r>
          </a:p>
          <a:p>
            <a:r>
              <a:rPr lang="en-US" dirty="0"/>
              <a:t>(without rotation). Such direction is called </a:t>
            </a:r>
            <a:r>
              <a:rPr lang="en-US" b="1" dirty="0"/>
              <a:t>Eigen direction or Eigen vectors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0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0D2456-3CCE-4CDE-94E6-4C91E3AC39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DDC5E-21AC-4C87-9A86-90781A4FBF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51513-5998-48D8-B374-0D5A4081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mathematics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5AC8C4-A092-4C6F-8F0C-6BD15D242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eigenvectors and eigenvalues of matrix </a:t>
                </a:r>
                <a:r>
                  <a:rPr lang="en-US" sz="2800" b="1" dirty="0"/>
                  <a:t>A</a:t>
                </a:r>
                <a:r>
                  <a:rPr lang="en-US" dirty="0"/>
                  <a:t> are defined to be the nonzero </a:t>
                </a:r>
                <a:r>
                  <a:rPr lang="en-US" sz="2800" b="1" dirty="0"/>
                  <a:t>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/>
                  <a:t> values that solve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4000" dirty="0"/>
                  <a:t> (A is just stretching)</a:t>
                </a:r>
              </a:p>
              <a:p>
                <a:endParaRPr lang="en-IN" dirty="0"/>
              </a:p>
              <a:p>
                <a:r>
                  <a:rPr lang="en-IN" dirty="0"/>
                  <a:t>For a n-dim square matrix, there are </a:t>
                </a:r>
                <a:r>
                  <a:rPr lang="en-IN" dirty="0" err="1"/>
                  <a:t>atmost</a:t>
                </a:r>
                <a:r>
                  <a:rPr lang="en-IN" dirty="0"/>
                  <a:t> n eigen-vectors and eigen-values.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5AC8C4-A092-4C6F-8F0C-6BD15D242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2033" r="-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36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47C98B-15F6-42CF-A22C-B63ADAB9A3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A7524-9D84-4D5B-825A-060E1DBF40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67FE6-7A9A-4F01-B9F4-60372C04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&amp; PCA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F9D78-14F9-4A92-8DAC-83BA4895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Eigenvectors are the principal component directions</a:t>
            </a:r>
          </a:p>
          <a:p>
            <a:endParaRPr lang="en-US" dirty="0"/>
          </a:p>
          <a:p>
            <a:r>
              <a:rPr lang="en-US" dirty="0"/>
              <a:t>Eigenvalues are the magnitude of stretch</a:t>
            </a:r>
          </a:p>
          <a:p>
            <a:endParaRPr lang="en-US" dirty="0"/>
          </a:p>
          <a:p>
            <a:r>
              <a:rPr lang="en-US" dirty="0"/>
              <a:t>Eigenvalues represent the magnitude of variance of those directions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69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0BC731-0603-47E1-88D5-08C833F3AD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4B8CB-D27C-4714-8380-FDB6BB9626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3E255-5429-45D3-A92D-2EEC6537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961363-9E7D-4EA2-BE10-6D9A7C4CE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389" y="4261282"/>
                <a:ext cx="7971221" cy="19423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.9215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0.3882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=3.6593</m:t>
                    </m:r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−0.3882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0.9215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0.0362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961363-9E7D-4EA2-BE10-6D9A7C4C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389" y="4261282"/>
                <a:ext cx="7971221" cy="19423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0D9DC2-3FC3-4F96-8C71-E545B8593482}"/>
              </a:ext>
            </a:extLst>
          </p:cNvPr>
          <p:cNvSpPr txBox="1"/>
          <p:nvPr/>
        </p:nvSpPr>
        <p:spPr>
          <a:xfrm>
            <a:off x="6205985" y="5376830"/>
            <a:ext cx="21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Dominant </a:t>
            </a:r>
          </a:p>
          <a:p>
            <a:pPr algn="ctr"/>
            <a:r>
              <a:rPr lang="en-US" dirty="0"/>
              <a:t>Principal Component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4683AE-4996-4430-A70D-5C78C190CB2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847207" y="4621708"/>
            <a:ext cx="1358778" cy="107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271FF97-5B16-4DEC-BFA4-22B5DC7F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0" y="1440940"/>
            <a:ext cx="5296359" cy="2270957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9D036012-1485-4C40-90DD-71BB2B36DC17}"/>
              </a:ext>
            </a:extLst>
          </p:cNvPr>
          <p:cNvSpPr/>
          <p:nvPr/>
        </p:nvSpPr>
        <p:spPr>
          <a:xfrm rot="16200000">
            <a:off x="1443845" y="2671182"/>
            <a:ext cx="246355" cy="126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1B3985D-9496-456F-8E4A-B31659B27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217095"/>
              </p:ext>
            </p:extLst>
          </p:nvPr>
        </p:nvGraphicFramePr>
        <p:xfrm>
          <a:off x="5382018" y="2230236"/>
          <a:ext cx="3930692" cy="227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3D1EF1E3-7868-455F-BC7F-A7889120006F}"/>
              </a:ext>
            </a:extLst>
          </p:cNvPr>
          <p:cNvGrpSpPr/>
          <p:nvPr/>
        </p:nvGrpSpPr>
        <p:grpSpPr>
          <a:xfrm rot="18556249">
            <a:off x="5571828" y="3362425"/>
            <a:ext cx="1261277" cy="1022107"/>
            <a:chOff x="5859262" y="2405849"/>
            <a:chExt cx="1261277" cy="10221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14947F-A0EB-4B35-8D2A-5134966C94B5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62" y="2784242"/>
              <a:ext cx="1261277" cy="643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C78231-C53E-48F5-9CA8-6058CCD2F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262" y="2405849"/>
              <a:ext cx="204187" cy="3843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1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BEB9B-CBBF-4FFC-B80F-0FE4C69AAC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2208F-5E84-4284-BA1F-C70C5CACB5F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B716E2-89B0-4B65-B903-D79F5458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 and Eigen values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28B1E-3C80-4C3D-B5C0-E4B825566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Remember, in the other example when we transformed the data points from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into new transformed variables, X1 and X2, we could reduce the dimensions ?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The matrix of eigen-vectors as a whole also allows you to transform each one of our data-points into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28B1E-3C80-4C3D-B5C0-E4B825566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1779" r="-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67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66769E-994F-417D-A167-7E0957C1C5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1FE7-4961-4E73-9DEE-C3202973D70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9303-D8CB-46F9-9D50-E94A7C5F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into Principal Component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CB0BD1-2B3B-4561-AC47-084ED7BB4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record in our data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IN" dirty="0"/>
                  <a:t>When multiplied by the matrix of eigenvector, we get the new coordinates in the rotated principal component axis.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0.9215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−0.3882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0.3882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0.9215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0.9215 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−0.388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0.3882∗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+0.9215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CB0BD1-2B3B-4561-AC47-084ED7BB4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7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D902E-9941-4C5A-A2CF-16650E68F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05A36-313C-4020-B366-E00531B8E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18</a:t>
            </a:fld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7F88B37-84A9-4598-9221-74C2C9CE2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39909"/>
              </p:ext>
            </p:extLst>
          </p:nvPr>
        </p:nvGraphicFramePr>
        <p:xfrm>
          <a:off x="288345" y="635437"/>
          <a:ext cx="14986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Worksheet" r:id="rId3" imgW="1226997" imgH="4030798" progId="Excel.Sheet.12">
                  <p:embed/>
                </p:oleObj>
              </mc:Choice>
              <mc:Fallback>
                <p:oleObj name="Worksheet" r:id="rId3" imgW="1226997" imgH="4030798" progId="Excel.Sheet.12">
                  <p:embed/>
                  <p:pic>
                    <p:nvPicPr>
                      <p:cNvPr id="13" name="Content Placeholder 5">
                        <a:extLst>
                          <a:ext uri="{FF2B5EF4-FFF2-40B4-BE49-F238E27FC236}">
                            <a16:creationId xmlns:a16="http://schemas.microsoft.com/office/drawing/2014/main" id="{DBDC2475-F7B9-4CED-B2ED-8FE91E7753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345" y="635437"/>
                        <a:ext cx="1498600" cy="49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A6E5C6A-DEB7-4A7C-99C5-DE3721835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7329"/>
              </p:ext>
            </p:extLst>
          </p:nvPr>
        </p:nvGraphicFramePr>
        <p:xfrm>
          <a:off x="2777123" y="587978"/>
          <a:ext cx="1697222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Worksheet" r:id="rId5" imgW="1226997" imgH="4030798" progId="Excel.Sheet.12">
                  <p:embed/>
                </p:oleObj>
              </mc:Choice>
              <mc:Fallback>
                <p:oleObj name="Worksheet" r:id="rId5" imgW="1226997" imgH="4030798" progId="Excel.Sheet.12">
                  <p:embed/>
                  <p:pic>
                    <p:nvPicPr>
                      <p:cNvPr id="4" name="Content Placeholder 5">
                        <a:extLst>
                          <a:ext uri="{FF2B5EF4-FFF2-40B4-BE49-F238E27FC236}">
                            <a16:creationId xmlns:a16="http://schemas.microsoft.com/office/drawing/2014/main" id="{B7F88B37-84A9-4598-9221-74C2C9CE2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7123" y="587978"/>
                        <a:ext cx="1697222" cy="49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159DF0C-C5DE-4C7C-8CFE-6390D643F1C6}"/>
              </a:ext>
            </a:extLst>
          </p:cNvPr>
          <p:cNvSpPr/>
          <p:nvPr/>
        </p:nvSpPr>
        <p:spPr>
          <a:xfrm>
            <a:off x="1869222" y="2493174"/>
            <a:ext cx="825624" cy="6036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FB4AF-5EC2-452A-B1BF-8A2D28047FC9}"/>
              </a:ext>
            </a:extLst>
          </p:cNvPr>
          <p:cNvSpPr txBox="1"/>
          <p:nvPr/>
        </p:nvSpPr>
        <p:spPr>
          <a:xfrm>
            <a:off x="1999506" y="568643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Var(X1) = 3.65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B960-CC08-4417-BF67-C456A406141D}"/>
              </a:ext>
            </a:extLst>
          </p:cNvPr>
          <p:cNvSpPr txBox="1"/>
          <p:nvPr/>
        </p:nvSpPr>
        <p:spPr>
          <a:xfrm>
            <a:off x="3918562" y="566703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Var(X2) = 0.0362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3C4872-733D-4A83-832A-CAB53D008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658" y="1006298"/>
            <a:ext cx="4457266" cy="27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BC3C4-36BA-4619-B49B-650822982C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03437-B90D-4BC8-A5EF-0CE088DA16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B6DA5-1917-4044-A1CF-2608E8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transformed into basis of Principal Component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E1381-BE19-4362-8B21-FB9FC216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97" y="5164826"/>
            <a:ext cx="8481729" cy="774928"/>
          </a:xfrm>
        </p:spPr>
        <p:txBody>
          <a:bodyPr/>
          <a:lstStyle/>
          <a:p>
            <a:r>
              <a:rPr lang="en-US" sz="2000" dirty="0"/>
              <a:t>X2 variable has small variance, we can now drop it by setting it to zero</a:t>
            </a:r>
            <a:endParaRPr lang="en-IN" sz="2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76E7C48-C7DE-4410-9DD6-40DD8534D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412038"/>
              </p:ext>
            </p:extLst>
          </p:nvPr>
        </p:nvGraphicFramePr>
        <p:xfrm>
          <a:off x="104923" y="2113338"/>
          <a:ext cx="3930692" cy="227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774875CE-E100-4848-84C0-5C4A2FA7926D}"/>
              </a:ext>
            </a:extLst>
          </p:cNvPr>
          <p:cNvSpPr/>
          <p:nvPr/>
        </p:nvSpPr>
        <p:spPr>
          <a:xfrm>
            <a:off x="4279037" y="3019549"/>
            <a:ext cx="577048" cy="4372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D996E-1474-4E28-8F49-6E16340A9424}"/>
              </a:ext>
            </a:extLst>
          </p:cNvPr>
          <p:cNvCxnSpPr/>
          <p:nvPr/>
        </p:nvCxnSpPr>
        <p:spPr>
          <a:xfrm>
            <a:off x="253898" y="4156229"/>
            <a:ext cx="388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6FAF40-E06E-4C67-B5C7-EB4F4B03FEEB}"/>
              </a:ext>
            </a:extLst>
          </p:cNvPr>
          <p:cNvCxnSpPr/>
          <p:nvPr/>
        </p:nvCxnSpPr>
        <p:spPr>
          <a:xfrm flipV="1">
            <a:off x="408243" y="2046887"/>
            <a:ext cx="0" cy="2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ED66F-85B4-47CF-81C4-78A869A55D3C}"/>
                  </a:ext>
                </a:extLst>
              </p:cNvPr>
              <p:cNvSpPr txBox="1"/>
              <p:nvPr/>
            </p:nvSpPr>
            <p:spPr>
              <a:xfrm>
                <a:off x="4679422" y="1296926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ED66F-85B4-47CF-81C4-78A869A5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22" y="1296926"/>
                <a:ext cx="483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8CEC88-C69C-412F-AA2D-AE16F52393B1}"/>
                  </a:ext>
                </a:extLst>
              </p:cNvPr>
              <p:cNvSpPr txBox="1"/>
              <p:nvPr/>
            </p:nvSpPr>
            <p:spPr>
              <a:xfrm>
                <a:off x="8581516" y="4518394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8CEC88-C69C-412F-AA2D-AE16F523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16" y="4518394"/>
                <a:ext cx="478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64D170-4EF5-4732-9159-B7577E495CB4}"/>
                  </a:ext>
                </a:extLst>
              </p:cNvPr>
              <p:cNvSpPr txBox="1"/>
              <p:nvPr/>
            </p:nvSpPr>
            <p:spPr>
              <a:xfrm>
                <a:off x="3738196" y="435997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64D170-4EF5-4732-9159-B7577E49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96" y="4359973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1901A-210B-42DB-AC6F-3A0A26CA80BD}"/>
                  </a:ext>
                </a:extLst>
              </p:cNvPr>
              <p:cNvSpPr txBox="1"/>
              <p:nvPr/>
            </p:nvSpPr>
            <p:spPr>
              <a:xfrm>
                <a:off x="389008" y="16543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1901A-210B-42DB-AC6F-3A0A26CA8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8" y="1654313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7B3D825-139B-4B37-830D-8E78B2602193}"/>
              </a:ext>
            </a:extLst>
          </p:cNvPr>
          <p:cNvGrpSpPr/>
          <p:nvPr/>
        </p:nvGrpSpPr>
        <p:grpSpPr>
          <a:xfrm>
            <a:off x="4742730" y="1748045"/>
            <a:ext cx="4296347" cy="2901341"/>
            <a:chOff x="5185966" y="1838979"/>
            <a:chExt cx="4057090" cy="275235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3BA5BD-BDA3-4B0A-ABBC-72ECA5D4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5966" y="1951371"/>
              <a:ext cx="3918045" cy="2639966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5BFAD2-2C86-4886-9D6C-632D6C52B3B9}"/>
                </a:ext>
              </a:extLst>
            </p:cNvPr>
            <p:cNvGrpSpPr/>
            <p:nvPr/>
          </p:nvGrpSpPr>
          <p:grpSpPr>
            <a:xfrm>
              <a:off x="5354636" y="1838979"/>
              <a:ext cx="3888420" cy="2567074"/>
              <a:chOff x="5255580" y="1817221"/>
              <a:chExt cx="3888420" cy="256707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B4A3B5-F0E8-4FBD-AA77-0E920F8455C5}"/>
                  </a:ext>
                </a:extLst>
              </p:cNvPr>
              <p:cNvCxnSpPr/>
              <p:nvPr/>
            </p:nvCxnSpPr>
            <p:spPr>
              <a:xfrm>
                <a:off x="5255580" y="4306707"/>
                <a:ext cx="38884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E608E7B-8AF7-4C01-96C5-DE3BC2024D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990" y="1817221"/>
                <a:ext cx="0" cy="256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69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A6ABE-2E3A-468F-8BE2-7973854DE7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00960-D03F-4372-B580-28AAF502E1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7AEB92-A64F-46F2-B766-77C5279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 Engineering </a:t>
            </a:r>
            <a:endParaRPr lang="en-IN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F87E-3A06-4213-ACB9-641E7C28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Stepwise Regression</a:t>
            </a:r>
          </a:p>
          <a:p>
            <a:pPr lvl="1"/>
            <a:r>
              <a:rPr lang="en-US" sz="2000" dirty="0"/>
              <a:t>Backward Elimination</a:t>
            </a:r>
          </a:p>
          <a:p>
            <a:pPr lvl="1"/>
            <a:r>
              <a:rPr lang="en-US" sz="2000" dirty="0"/>
              <a:t>Forward Elimination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IN" sz="2800" dirty="0"/>
              <a:t>Step AIC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42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74DBD-4DC4-47F5-BFAE-6842226309D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4B531-3677-40A9-A471-5A815CB987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7342CD-D748-4DC0-AB1A-A556D74A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B5AAEA-FC8D-47B9-AE6D-338072CA8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has been set to zero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B5AAEA-FC8D-47B9-AE6D-338072CA8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9C5AC07-9439-4BF1-A27D-DEFC4A9F61B6}"/>
              </a:ext>
            </a:extLst>
          </p:cNvPr>
          <p:cNvSpPr txBox="1"/>
          <p:nvPr/>
        </p:nvSpPr>
        <p:spPr>
          <a:xfrm>
            <a:off x="4278221" y="529332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A8863-B5E1-49AB-B3E6-9659FB444CB7}"/>
              </a:ext>
            </a:extLst>
          </p:cNvPr>
          <p:cNvSpPr txBox="1"/>
          <p:nvPr/>
        </p:nvSpPr>
        <p:spPr>
          <a:xfrm>
            <a:off x="1061870" y="306368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DD9869-A1C3-47CC-B610-163BFF741F73}"/>
                  </a:ext>
                </a:extLst>
              </p:cNvPr>
              <p:cNvSpPr txBox="1"/>
              <p:nvPr/>
            </p:nvSpPr>
            <p:spPr>
              <a:xfrm>
                <a:off x="528167" y="5720528"/>
                <a:ext cx="83872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So, now instead of doing regression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PCA allows to do regression only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 This is point of doing PCA. It allows us to ignore variable with low variance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DD9869-A1C3-47CC-B610-163BFF741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7" y="5720528"/>
                <a:ext cx="8387232" cy="646331"/>
              </a:xfrm>
              <a:prstGeom prst="rect">
                <a:avLst/>
              </a:prstGeom>
              <a:blipFill>
                <a:blip r:embed="rId3"/>
                <a:stretch>
                  <a:fillRect l="-655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>
            <a:extLst>
              <a:ext uri="{FF2B5EF4-FFF2-40B4-BE49-F238E27FC236}">
                <a16:creationId xmlns:a16="http://schemas.microsoft.com/office/drawing/2014/main" id="{51C7B390-DCE9-4FA9-8BA7-AC22671D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80" y="1854798"/>
            <a:ext cx="57816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7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8B2058-1BB8-4A7A-B4FB-8A3DE8EBE8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18626-E683-403E-8C48-D4B1503119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28B4F-A4CB-4CE1-BA69-578E6CF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5C33C-4F80-4601-AA4D-E11C1B78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B4458-37D4-45D3-AED2-D937884D44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F244D-355E-468F-83A5-F885053E45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B02F0C-B9CA-471C-BC60-D97E861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 is relevant variable ?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53812B-93F8-4469-800E-A77B224E090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710256"/>
              </p:ext>
            </p:extLst>
          </p:nvPr>
        </p:nvGraphicFramePr>
        <p:xfrm>
          <a:off x="605933" y="1294264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Worksheet" r:id="rId3" imgW="1836455" imgH="3299515" progId="Excel.Sheet.12">
                  <p:embed/>
                </p:oleObj>
              </mc:Choice>
              <mc:Fallback>
                <p:oleObj name="Worksheet" r:id="rId3" imgW="1836455" imgH="32995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933" y="1294264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FB7219-13AD-4C7E-9777-76931415B95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0C298-F303-4ED4-81DC-851465012D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E85D1CD-B789-4D8D-8BF8-AE237AA6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043" y="3867538"/>
                <a:ext cx="8404010" cy="1418352"/>
              </a:xfrm>
            </p:spPr>
            <p:txBody>
              <a:bodyPr/>
              <a:lstStyle/>
              <a:p>
                <a:r>
                  <a:rPr lang="en-US" sz="2400" dirty="0"/>
                  <a:t>All the variation in the explanatory variable is in x1, direction only</a:t>
                </a:r>
              </a:p>
              <a:p>
                <a:r>
                  <a:rPr lang="en-US" sz="2400" dirty="0"/>
                  <a:t>This direction is called dominant </a:t>
                </a:r>
                <a:r>
                  <a:rPr lang="en-US" sz="2400" b="1" dirty="0"/>
                  <a:t>Principal Component </a:t>
                </a:r>
                <a:r>
                  <a:rPr lang="en-US" sz="2400" dirty="0"/>
                  <a:t>of explanatory variables</a:t>
                </a:r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direction is </a:t>
                </a:r>
                <a:r>
                  <a:rPr lang="en-IN" sz="2400" b="1" dirty="0"/>
                  <a:t>redundant</a:t>
                </a:r>
                <a:r>
                  <a:rPr lang="en-IN" sz="2400" dirty="0"/>
                  <a:t>, since not variance along that axis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E85D1CD-B789-4D8D-8BF8-AE237AA6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043" y="3867538"/>
                <a:ext cx="8404010" cy="1418352"/>
              </a:xfrm>
              <a:blipFill>
                <a:blip r:embed="rId2"/>
                <a:stretch>
                  <a:fillRect l="-943" t="-6009" r="-73" b="-46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D6439E-2C67-44DE-B872-B9C263835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339867"/>
              </p:ext>
            </p:extLst>
          </p:nvPr>
        </p:nvGraphicFramePr>
        <p:xfrm>
          <a:off x="526282" y="737119"/>
          <a:ext cx="8111532" cy="246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6BB75A-9020-40CA-9ACB-F198AA2DAAA6}"/>
              </a:ext>
            </a:extLst>
          </p:cNvPr>
          <p:cNvCxnSpPr/>
          <p:nvPr/>
        </p:nvCxnSpPr>
        <p:spPr>
          <a:xfrm>
            <a:off x="478912" y="2827177"/>
            <a:ext cx="8158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C538D-3EEC-4D2A-B43F-A4C5669B8831}"/>
              </a:ext>
            </a:extLst>
          </p:cNvPr>
          <p:cNvCxnSpPr/>
          <p:nvPr/>
        </p:nvCxnSpPr>
        <p:spPr>
          <a:xfrm flipV="1">
            <a:off x="821095" y="606490"/>
            <a:ext cx="0" cy="24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C3750-23E5-41B9-A0EE-AC02DF2645CB}"/>
              </a:ext>
            </a:extLst>
          </p:cNvPr>
          <p:cNvSpPr txBox="1"/>
          <p:nvPr/>
        </p:nvSpPr>
        <p:spPr>
          <a:xfrm>
            <a:off x="8529939" y="287577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15CC3-FE9D-4D60-809E-18A2CFB90ECA}"/>
              </a:ext>
            </a:extLst>
          </p:cNvPr>
          <p:cNvSpPr txBox="1"/>
          <p:nvPr/>
        </p:nvSpPr>
        <p:spPr>
          <a:xfrm>
            <a:off x="620559" y="1365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0540B-2A9A-4F9A-B387-3E708799DC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A2C6E-451E-46BB-ADA7-5F726231F5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7D1DC-5688-4C54-9A53-A8D233C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relevant features are here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4719184"/>
                <a:ext cx="3493230" cy="1558311"/>
              </a:xfrm>
            </p:spPr>
            <p:txBody>
              <a:bodyPr/>
              <a:lstStyle/>
              <a:p>
                <a:r>
                  <a:rPr lang="en-US" sz="2400" dirty="0"/>
                  <a:t>This seems variations are both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both are correlated 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4719184"/>
                <a:ext cx="3493230" cy="1558311"/>
              </a:xfrm>
              <a:blipFill>
                <a:blip r:embed="rId3"/>
                <a:stretch>
                  <a:fillRect l="-2269" t="-5469" r="-3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9581EF-00E2-42DA-8522-317312E3C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3496"/>
              </p:ext>
            </p:extLst>
          </p:nvPr>
        </p:nvGraphicFramePr>
        <p:xfrm>
          <a:off x="605933" y="1265865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Worksheet" r:id="rId4" imgW="1836455" imgH="3299515" progId="Excel.Sheet.12">
                  <p:embed/>
                </p:oleObj>
              </mc:Choice>
              <mc:Fallback>
                <p:oleObj name="Worksheet" r:id="rId4" imgW="1836455" imgH="3299515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2E53812B-93F8-4469-800E-A77B224E09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933" y="1265865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E6957-04D8-41E7-9B0C-BF0A63B56263}"/>
              </a:ext>
            </a:extLst>
          </p:cNvPr>
          <p:cNvGrpSpPr/>
          <p:nvPr/>
        </p:nvGrpSpPr>
        <p:grpSpPr>
          <a:xfrm>
            <a:off x="3678970" y="1045029"/>
            <a:ext cx="5348953" cy="3349689"/>
            <a:chOff x="3678970" y="1045029"/>
            <a:chExt cx="5348953" cy="3349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6037DB-29A7-4036-818B-42DCB6BD0DBE}"/>
                </a:ext>
              </a:extLst>
            </p:cNvPr>
            <p:cNvSpPr/>
            <p:nvPr/>
          </p:nvSpPr>
          <p:spPr>
            <a:xfrm>
              <a:off x="8538067" y="3721414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AF1E74-07B3-4A30-851E-FE57A02B6376}"/>
                </a:ext>
              </a:extLst>
            </p:cNvPr>
            <p:cNvSpPr/>
            <p:nvPr/>
          </p:nvSpPr>
          <p:spPr>
            <a:xfrm>
              <a:off x="3678970" y="1135236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B583F2-2A5B-4007-926A-A41CFAECAC3F}"/>
                </a:ext>
              </a:extLst>
            </p:cNvPr>
            <p:cNvGrpSpPr/>
            <p:nvPr/>
          </p:nvGrpSpPr>
          <p:grpSpPr>
            <a:xfrm>
              <a:off x="3923898" y="1045029"/>
              <a:ext cx="5067702" cy="3349689"/>
              <a:chOff x="3923898" y="1045029"/>
              <a:chExt cx="5067702" cy="3349689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2F17F8F-A001-404B-8B30-D681FCE190E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2922761"/>
                  </p:ext>
                </p:extLst>
              </p:nvPr>
            </p:nvGraphicFramePr>
            <p:xfrm>
              <a:off x="3966066" y="1143276"/>
              <a:ext cx="4692741" cy="32514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576AEC-76A6-4F03-B08C-A323E5A17DE7}"/>
                  </a:ext>
                </a:extLst>
              </p:cNvPr>
              <p:cNvCxnSpPr/>
              <p:nvPr/>
            </p:nvCxnSpPr>
            <p:spPr>
              <a:xfrm flipV="1">
                <a:off x="4398320" y="1045029"/>
                <a:ext cx="0" cy="2807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C153F81-1E15-471C-8409-821A84B90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898" y="3429000"/>
                <a:ext cx="5067702" cy="2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044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0540B-2A9A-4F9A-B387-3E708799DC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A2C6E-451E-46BB-ADA7-5F726231F5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7D1DC-5688-4C54-9A53-A8D233C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relevant features are here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9998" y="1870689"/>
                <a:ext cx="2503286" cy="1558311"/>
              </a:xfrm>
            </p:spPr>
            <p:txBody>
              <a:bodyPr/>
              <a:lstStyle/>
              <a:p>
                <a:r>
                  <a:rPr lang="en-US" sz="2000" dirty="0"/>
                  <a:t>If we create new variable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 =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 =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terms of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it clear that there is only one true relevant feature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9998" y="1870689"/>
                <a:ext cx="2503286" cy="1558311"/>
              </a:xfrm>
              <a:blipFill>
                <a:blip r:embed="rId3"/>
                <a:stretch>
                  <a:fillRect l="-2676" t="-4297" r="-4136" b="-10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9581EF-00E2-42DA-8522-317312E3C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36443"/>
              </p:ext>
            </p:extLst>
          </p:nvPr>
        </p:nvGraphicFramePr>
        <p:xfrm>
          <a:off x="253898" y="1294264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Worksheet" r:id="rId4" imgW="1836455" imgH="3299515" progId="Excel.Sheet.12">
                  <p:embed/>
                </p:oleObj>
              </mc:Choice>
              <mc:Fallback>
                <p:oleObj name="Worksheet" r:id="rId4" imgW="1836455" imgH="3299515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6C9581EF-00E2-42DA-8522-317312E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898" y="1294264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5CBBED56-7682-4EB9-AB06-3CC5424B3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86989"/>
              </p:ext>
            </p:extLst>
          </p:nvPr>
        </p:nvGraphicFramePr>
        <p:xfrm>
          <a:off x="6020929" y="1235589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Worksheet" r:id="rId6" imgW="1836455" imgH="3299515" progId="Excel.Sheet.12">
                  <p:embed/>
                </p:oleObj>
              </mc:Choice>
              <mc:Fallback>
                <p:oleObj name="Worksheet" r:id="rId6" imgW="1836455" imgH="3299515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6C9581EF-00E2-42DA-8522-317312E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0929" y="1235589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7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AC403-31B2-4B42-99AD-6538B02B71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E59FA-B0F8-428A-A878-82D3908C48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5425F-77EA-4CAF-A8DC-962278D3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variables: Interpretation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049E9-F5C2-4946-A0B3-D33422A8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transformation we did is equivalent to viewing from the data points from a rotated co-ordinate system.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Green = X1</a:t>
            </a:r>
          </a:p>
          <a:p>
            <a:r>
              <a:rPr lang="en-US" sz="2400" dirty="0"/>
              <a:t>Red =  X2</a:t>
            </a:r>
          </a:p>
          <a:p>
            <a:endParaRPr lang="en-US" sz="2400" dirty="0"/>
          </a:p>
          <a:p>
            <a:r>
              <a:rPr lang="en-US" sz="2400" dirty="0"/>
              <a:t>The dominant</a:t>
            </a:r>
          </a:p>
          <a:p>
            <a:pPr marL="0" indent="0">
              <a:buNone/>
            </a:pPr>
            <a:r>
              <a:rPr lang="en-US" sz="2400" dirty="0"/>
              <a:t>principal component</a:t>
            </a:r>
          </a:p>
          <a:p>
            <a:pPr marL="0" indent="0">
              <a:buNone/>
            </a:pPr>
            <a:r>
              <a:rPr lang="en-US" sz="2400" dirty="0"/>
              <a:t>is X1 axis</a:t>
            </a:r>
            <a:endParaRPr lang="en-IN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D07494-5993-4398-84FC-F7047023F30E}"/>
              </a:ext>
            </a:extLst>
          </p:cNvPr>
          <p:cNvGrpSpPr/>
          <p:nvPr/>
        </p:nvGrpSpPr>
        <p:grpSpPr>
          <a:xfrm>
            <a:off x="3795047" y="2916968"/>
            <a:ext cx="5348953" cy="3349689"/>
            <a:chOff x="3678970" y="1045029"/>
            <a:chExt cx="5348953" cy="3349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76B313-7E10-4461-ACB5-058469781C63}"/>
                </a:ext>
              </a:extLst>
            </p:cNvPr>
            <p:cNvSpPr/>
            <p:nvPr/>
          </p:nvSpPr>
          <p:spPr>
            <a:xfrm>
              <a:off x="8538067" y="3721414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2E51B8-5FDB-471C-82B2-9706DC587AD3}"/>
                </a:ext>
              </a:extLst>
            </p:cNvPr>
            <p:cNvSpPr/>
            <p:nvPr/>
          </p:nvSpPr>
          <p:spPr>
            <a:xfrm>
              <a:off x="3678970" y="1135236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  <a:endParaRPr lang="en-IN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446F28-5BAF-4305-A04B-FEF4FC866251}"/>
                </a:ext>
              </a:extLst>
            </p:cNvPr>
            <p:cNvGrpSpPr/>
            <p:nvPr/>
          </p:nvGrpSpPr>
          <p:grpSpPr>
            <a:xfrm>
              <a:off x="3923898" y="1045029"/>
              <a:ext cx="5067702" cy="3349689"/>
              <a:chOff x="3923898" y="1045029"/>
              <a:chExt cx="5067702" cy="3349689"/>
            </a:xfrm>
          </p:grpSpPr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CE683864-B8DE-4D62-8284-CC729207CB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4472582"/>
                  </p:ext>
                </p:extLst>
              </p:nvPr>
            </p:nvGraphicFramePr>
            <p:xfrm>
              <a:off x="3966066" y="1143276"/>
              <a:ext cx="4692741" cy="32514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F4A9F6E-F294-4E61-8D7A-A762AA95D70E}"/>
                  </a:ext>
                </a:extLst>
              </p:cNvPr>
              <p:cNvCxnSpPr/>
              <p:nvPr/>
            </p:nvCxnSpPr>
            <p:spPr>
              <a:xfrm flipV="1">
                <a:off x="4398320" y="1045029"/>
                <a:ext cx="0" cy="2807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127F6E-D4A0-4026-B63D-1075C454C7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898" y="3429000"/>
                <a:ext cx="5067702" cy="2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4507C1-C464-4679-A391-63F6205D336B}"/>
              </a:ext>
            </a:extLst>
          </p:cNvPr>
          <p:cNvCxnSpPr/>
          <p:nvPr/>
        </p:nvCxnSpPr>
        <p:spPr>
          <a:xfrm flipV="1">
            <a:off x="4212236" y="2893102"/>
            <a:ext cx="4425578" cy="2788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13599A-723A-4582-A002-4A571BC56479}"/>
              </a:ext>
            </a:extLst>
          </p:cNvPr>
          <p:cNvCxnSpPr/>
          <p:nvPr/>
        </p:nvCxnSpPr>
        <p:spPr>
          <a:xfrm>
            <a:off x="6269955" y="3778487"/>
            <a:ext cx="607741" cy="8795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B94DA-DB40-414D-9FAD-16754CED22C7}"/>
              </a:ext>
            </a:extLst>
          </p:cNvPr>
          <p:cNvSpPr/>
          <p:nvPr/>
        </p:nvSpPr>
        <p:spPr>
          <a:xfrm>
            <a:off x="8145626" y="2534541"/>
            <a:ext cx="489856" cy="261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6E6AE6-AA35-49C0-9BB1-E67C50474461}"/>
              </a:ext>
            </a:extLst>
          </p:cNvPr>
          <p:cNvSpPr/>
          <p:nvPr/>
        </p:nvSpPr>
        <p:spPr>
          <a:xfrm>
            <a:off x="7027637" y="4530368"/>
            <a:ext cx="489856" cy="261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38A17-2702-4A99-BEED-C14A14B0CA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13359B-AB21-4ECF-B688-D259109247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95856-7133-4010-9B0C-404F151F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1461C-A877-4301-90C9-4B9B5E84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the method which allows you to identify the “directions” in which most of the variations in the data is present.</a:t>
            </a:r>
          </a:p>
          <a:p>
            <a:endParaRPr lang="en-US" dirty="0"/>
          </a:p>
          <a:p>
            <a:r>
              <a:rPr lang="en-US" dirty="0"/>
              <a:t>Equivalently, it can be thought as method to identify the “directions ” along which there is least variations (or least useful information). Identifying this would allow us to drop this irrelevant direction in our regression/model building.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9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476110-2AB4-4325-A8FF-C38B784E9C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4F30C-C73B-46D8-B32D-B8850EC978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D5B72C-51A6-49E6-80C1-7AEC0673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directions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CEF0B-DEF9-438F-A39F-80233DD7575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854203"/>
              </p:ext>
            </p:extLst>
          </p:nvPr>
        </p:nvGraphicFramePr>
        <p:xfrm>
          <a:off x="703954" y="1258240"/>
          <a:ext cx="2185987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Worksheet" r:id="rId3" imgW="1836455" imgH="4030798" progId="Excel.Sheet.12">
                  <p:embed/>
                </p:oleObj>
              </mc:Choice>
              <mc:Fallback>
                <p:oleObj name="Worksheet" r:id="rId3" imgW="1836455" imgH="40307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954" y="1258240"/>
                        <a:ext cx="2185987" cy="479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0B92E834-9C8C-4F33-9F80-9E7804618AA0}"/>
              </a:ext>
            </a:extLst>
          </p:cNvPr>
          <p:cNvGrpSpPr/>
          <p:nvPr/>
        </p:nvGrpSpPr>
        <p:grpSpPr>
          <a:xfrm>
            <a:off x="3109179" y="4769489"/>
            <a:ext cx="4570174" cy="1762508"/>
            <a:chOff x="3339998" y="4593843"/>
            <a:chExt cx="4570174" cy="17625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722B5D-563A-44F0-ADD3-E4B50575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9998" y="4593843"/>
              <a:ext cx="4570174" cy="8009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633AE4-5241-496E-99E7-11D0CF1B9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0780" y="5550973"/>
              <a:ext cx="4529392" cy="8053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DA4831-CB23-43C0-93AD-E4653B5D6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6283" y="5154529"/>
              <a:ext cx="4563889" cy="517783"/>
            </a:xfrm>
            <a:prstGeom prst="rect">
              <a:avLst/>
            </a:prstGeom>
          </p:spPr>
        </p:pic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9AEDB9C-9D0B-4C1D-9427-4738F6990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868130"/>
              </p:ext>
            </p:extLst>
          </p:nvPr>
        </p:nvGraphicFramePr>
        <p:xfrm>
          <a:off x="3524788" y="1481424"/>
          <a:ext cx="4607358" cy="275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BEABA-24B3-4C52-91F2-70A20B0F9DC7}"/>
              </a:ext>
            </a:extLst>
          </p:cNvPr>
          <p:cNvGrpSpPr/>
          <p:nvPr/>
        </p:nvGrpSpPr>
        <p:grpSpPr>
          <a:xfrm rot="17577326">
            <a:off x="5352974" y="2242448"/>
            <a:ext cx="1261277" cy="1022107"/>
            <a:chOff x="5859262" y="2405849"/>
            <a:chExt cx="1261277" cy="102210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893447-B898-4ED9-A976-BE53A47DEADD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62" y="2784242"/>
              <a:ext cx="1261277" cy="643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30F0D7-5A2D-461C-A6E9-982729316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262" y="2405849"/>
              <a:ext cx="204187" cy="3843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2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686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Gill Sans SemiBold</vt:lpstr>
      <vt:lpstr>Times New Roman</vt:lpstr>
      <vt:lpstr>Office Theme</vt:lpstr>
      <vt:lpstr>Worksheet</vt:lpstr>
      <vt:lpstr>Principal Component Analysis</vt:lpstr>
      <vt:lpstr>Feature Engineering </vt:lpstr>
      <vt:lpstr>Which Variable is relevant variable ?</vt:lpstr>
      <vt:lpstr>PowerPoint Presentation</vt:lpstr>
      <vt:lpstr>How many relevant features are here ?</vt:lpstr>
      <vt:lpstr>How many relevant features are here ?</vt:lpstr>
      <vt:lpstr>Transformed variables: Interpretation</vt:lpstr>
      <vt:lpstr>Principal Component Analysis</vt:lpstr>
      <vt:lpstr>Principal Component directions</vt:lpstr>
      <vt:lpstr>PCA Methodology</vt:lpstr>
      <vt:lpstr>Matrix as a transformation on a vector</vt:lpstr>
      <vt:lpstr> Matrix as a transformation on a vector</vt:lpstr>
      <vt:lpstr>Eigen vectors mathematics</vt:lpstr>
      <vt:lpstr>Eigen vectors &amp; PCA</vt:lpstr>
      <vt:lpstr>Eigen values and Eigen vectors</vt:lpstr>
      <vt:lpstr>Eigen vector and Eigen values</vt:lpstr>
      <vt:lpstr>Transform into Principal Component</vt:lpstr>
      <vt:lpstr>PowerPoint Presentation</vt:lpstr>
      <vt:lpstr>Data transformed into basis of Principal Component</vt:lpstr>
      <vt:lpstr>Dimensionality Reduction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2019-04-04T17:39:22Z</dcterms:created>
  <dcterms:modified xsi:type="dcterms:W3CDTF">2019-04-06T11:09:30Z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