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02-05-2019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02-05-2019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975868" y="0"/>
            <a:ext cx="1231531" cy="1967344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3129530" y="655022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INNOMATICS RESEARCH LAB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30"/>
            <a:ext cx="7971221" cy="934246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8BC8-DF6C-4C77-914B-98CA9A354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8408280" y="86324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6BFEC-8BF2-495D-BE25-FB3F55F23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4225288" y="6201626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29" y="3097763"/>
            <a:ext cx="5631171" cy="1660850"/>
          </a:xfrm>
        </p:spPr>
        <p:txBody>
          <a:bodyPr>
            <a:normAutofit/>
          </a:bodyPr>
          <a:lstStyle/>
          <a:p>
            <a:r>
              <a:rPr lang="en-US" sz="4400" dirty="0"/>
              <a:t>K Nearest Neighbor</a:t>
            </a:r>
            <a:endParaRPr lang="en-IN" sz="4400" dirty="0"/>
          </a:p>
        </p:txBody>
      </p:sp>
      <p:pic>
        <p:nvPicPr>
          <p:cNvPr id="7170" name="Picture 2" descr="Image result for voronoi diagram">
            <a:extLst>
              <a:ext uri="{FF2B5EF4-FFF2-40B4-BE49-F238E27FC236}">
                <a16:creationId xmlns:a16="http://schemas.microsoft.com/office/drawing/2014/main" id="{C84DAD77-1A5A-4E13-9DFA-958215A5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065" y="1304634"/>
            <a:ext cx="2310414" cy="23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963489-6C9C-43DC-9365-45AB441832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5B724-FD88-4E94-A71E-F5D1BAAFB9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18F624-5181-4142-813B-84E0C73B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Decision Boundaries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D0027-3543-4F57-8FA0-5BEF3E82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Voronoi Diagrams</a:t>
            </a:r>
            <a:endParaRPr lang="en-IN" dirty="0"/>
          </a:p>
        </p:txBody>
      </p:sp>
      <p:pic>
        <p:nvPicPr>
          <p:cNvPr id="6" name="Picture 2" descr="Image result for voronoi diagram">
            <a:extLst>
              <a:ext uri="{FF2B5EF4-FFF2-40B4-BE49-F238E27FC236}">
                <a16:creationId xmlns:a16="http://schemas.microsoft.com/office/drawing/2014/main" id="{0FBF0347-E8C4-47AB-B101-CF2E7FD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18" y="2030228"/>
            <a:ext cx="3619919" cy="361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1DC365-69F6-43DB-B04F-6F68E75C62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6DAC6-69D9-40C2-8EBE-2BC21CFCCD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28998B-B169-4183-96A8-F722FDF0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good value of “K”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6A1040-AE4A-4D2F-90D9-4F6534D1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Usually tuned using a validation set </a:t>
            </a:r>
          </a:p>
          <a:p>
            <a:pPr marL="0" indent="0">
              <a:buNone/>
            </a:pPr>
            <a:r>
              <a:rPr lang="en-US" sz="2800" dirty="0"/>
              <a:t>• Start with k=1 and test the error rate on validation set</a:t>
            </a:r>
          </a:p>
          <a:p>
            <a:pPr marL="0" indent="0">
              <a:buNone/>
            </a:pPr>
            <a:r>
              <a:rPr lang="en-US" sz="2800" dirty="0"/>
              <a:t>• Repeat with k=k+2 </a:t>
            </a:r>
          </a:p>
          <a:p>
            <a:pPr marL="0" indent="0">
              <a:buNone/>
            </a:pPr>
            <a:r>
              <a:rPr lang="en-US" sz="2800" dirty="0"/>
              <a:t>• Choose the value of k which has minimum error rate on validation set </a:t>
            </a:r>
          </a:p>
          <a:p>
            <a:pPr marL="0" indent="0">
              <a:buNone/>
            </a:pPr>
            <a:r>
              <a:rPr lang="en-US" sz="2800" dirty="0"/>
              <a:t>• Note: Odd values of k chosen to avoid ties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371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BDD10-D2AC-401C-A136-40E33F6CBD2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C998C-4E8B-48DD-A87F-8432A7FCA8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C824F-7D64-4E86-AE62-38135E69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K-NN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5C81-7D1E-433F-86D1-D837637F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Weighting examples from the neighborhood</a:t>
            </a:r>
          </a:p>
          <a:p>
            <a:pPr marL="0" indent="0">
              <a:buNone/>
            </a:pPr>
            <a:r>
              <a:rPr lang="en-US" sz="3200" dirty="0"/>
              <a:t>• Measuring “closeness” </a:t>
            </a:r>
          </a:p>
          <a:p>
            <a:pPr marL="0" indent="0">
              <a:buNone/>
            </a:pPr>
            <a:r>
              <a:rPr lang="en-US" sz="3200" dirty="0"/>
              <a:t>• Finding “close” examples in a large training set quickly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141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8B2058-1BB8-4A7A-B4FB-8A3DE8EBE8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18626-E683-403E-8C48-D4B1503119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28B4F-A4CB-4CE1-BA69-578E6CF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5C33C-4F80-4601-AA4D-E11C1B78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2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A6ABE-2E3A-468F-8BE2-7973854DE7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0960-D03F-4372-B580-28AAF502E1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7AEB92-A64F-46F2-B766-77C527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Instance Based Learning</a:t>
            </a:r>
            <a:endParaRPr lang="en-IN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F87E-3A06-4213-ACB9-641E7C28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Also known as “Lazy Learning” </a:t>
            </a:r>
          </a:p>
          <a:p>
            <a:pPr marL="0" indent="0">
              <a:buNone/>
            </a:pPr>
            <a:r>
              <a:rPr lang="en-US" sz="2800" dirty="0"/>
              <a:t>• Store the given training data and don’t learn any model </a:t>
            </a:r>
          </a:p>
          <a:p>
            <a:pPr marL="0" indent="0">
              <a:buNone/>
            </a:pPr>
            <a:r>
              <a:rPr lang="en-US" sz="2800" dirty="0"/>
              <a:t>• During query time, retrieve a set of “similar” instances from the training data and use them to classify/predict the new instance </a:t>
            </a:r>
          </a:p>
          <a:p>
            <a:pPr marL="0" indent="0">
              <a:buNone/>
            </a:pPr>
            <a:r>
              <a:rPr lang="en-US" sz="2800" dirty="0"/>
              <a:t>• Essentially construct only local approximations to the target function </a:t>
            </a:r>
          </a:p>
          <a:p>
            <a:pPr marL="0" indent="0">
              <a:buNone/>
            </a:pPr>
            <a:r>
              <a:rPr lang="en-US" sz="2800" dirty="0"/>
              <a:t>• There is no global model learnt to perform well across all instances</a:t>
            </a:r>
          </a:p>
        </p:txBody>
      </p:sp>
    </p:spTree>
    <p:extLst>
      <p:ext uri="{BB962C8B-B14F-4D97-AF65-F5344CB8AC3E}">
        <p14:creationId xmlns:p14="http://schemas.microsoft.com/office/powerpoint/2010/main" val="2964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B4458-37D4-45D3-AED2-D937884D44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F244D-355E-468F-83A5-F885053E45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02F0C-B9CA-471C-BC60-D97E861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(K-Nearest Neighbors)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2B32BE-8780-4C67-B7C0-78858125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One of the most basic forms of instance learning </a:t>
            </a:r>
          </a:p>
          <a:p>
            <a:pPr marL="0" indent="0">
              <a:buNone/>
            </a:pPr>
            <a:r>
              <a:rPr lang="en-US" sz="3200" dirty="0"/>
              <a:t>• K-NN Algorithm for Classification</a:t>
            </a:r>
          </a:p>
          <a:p>
            <a:r>
              <a:rPr lang="en-US" sz="3200" dirty="0"/>
              <a:t>Training method:</a:t>
            </a:r>
          </a:p>
          <a:p>
            <a:pPr lvl="1"/>
            <a:r>
              <a:rPr lang="en-US" sz="2400" dirty="0"/>
              <a:t> Save the training examples	</a:t>
            </a:r>
          </a:p>
          <a:p>
            <a:r>
              <a:rPr lang="en-US" sz="3200" dirty="0"/>
              <a:t>At prediction time: </a:t>
            </a:r>
          </a:p>
          <a:p>
            <a:pPr lvl="1"/>
            <a:r>
              <a:rPr lang="en-US" sz="2400" dirty="0"/>
              <a:t>Find the k training examples (x1,y1),…(</a:t>
            </a:r>
            <a:r>
              <a:rPr lang="en-US" sz="2400" dirty="0" err="1"/>
              <a:t>xk,yk</a:t>
            </a:r>
            <a:r>
              <a:rPr lang="en-US" sz="2400" dirty="0"/>
              <a:t>) that are closest to the test example x </a:t>
            </a:r>
          </a:p>
          <a:p>
            <a:pPr lvl="1"/>
            <a:r>
              <a:rPr lang="en-US" sz="2400" dirty="0"/>
              <a:t>Predict the most frequent class among those </a:t>
            </a:r>
            <a:r>
              <a:rPr lang="en-US" sz="2400" dirty="0" err="1"/>
              <a:t>yi’s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4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B4458-37D4-45D3-AED2-D937884D44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F244D-355E-468F-83A5-F885053E45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02F0C-B9CA-471C-BC60-D97E861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- Classification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2B32BE-8780-4C67-B7C0-78858125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One of the most basic forms of instance learning </a:t>
            </a:r>
          </a:p>
          <a:p>
            <a:pPr marL="0" indent="0">
              <a:buNone/>
            </a:pPr>
            <a:r>
              <a:rPr lang="en-US" sz="3200" dirty="0"/>
              <a:t>• K-NN Algorithm for Classification</a:t>
            </a:r>
          </a:p>
          <a:p>
            <a:r>
              <a:rPr lang="en-US" sz="3200" dirty="0"/>
              <a:t>Training method:</a:t>
            </a:r>
          </a:p>
          <a:p>
            <a:pPr lvl="1"/>
            <a:r>
              <a:rPr lang="en-US" sz="2400" dirty="0"/>
              <a:t> Save the training examples	</a:t>
            </a:r>
          </a:p>
          <a:p>
            <a:r>
              <a:rPr lang="en-US" sz="3200" dirty="0"/>
              <a:t>At prediction time: </a:t>
            </a:r>
          </a:p>
          <a:p>
            <a:pPr lvl="1"/>
            <a:r>
              <a:rPr lang="en-US" sz="2400" dirty="0"/>
              <a:t>Find the k training examples (x1,y1),…(</a:t>
            </a:r>
            <a:r>
              <a:rPr lang="en-US" sz="2400" dirty="0" err="1"/>
              <a:t>xk,yk</a:t>
            </a:r>
            <a:r>
              <a:rPr lang="en-US" sz="2400" dirty="0"/>
              <a:t>) that are closest to the test example x </a:t>
            </a:r>
          </a:p>
          <a:p>
            <a:pPr lvl="1"/>
            <a:r>
              <a:rPr lang="en-US" sz="2400" dirty="0"/>
              <a:t>Predict the most frequent class among those </a:t>
            </a:r>
            <a:r>
              <a:rPr lang="en-US" sz="2400" dirty="0" err="1"/>
              <a:t>yi’s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12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CA01D-D141-45FF-A24C-0D4B4C22E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1C547-3119-4007-8502-758F4EC74C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7C4A87-E2F6-4485-A144-D8DC8CFC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- Classification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4E274E-96F8-4070-A717-4A343BA21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96" y="1798924"/>
            <a:ext cx="6790008" cy="3901778"/>
          </a:xfrm>
        </p:spPr>
      </p:pic>
    </p:spTree>
    <p:extLst>
      <p:ext uri="{BB962C8B-B14F-4D97-AF65-F5344CB8AC3E}">
        <p14:creationId xmlns:p14="http://schemas.microsoft.com/office/powerpoint/2010/main" val="21210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E4B97-7D3A-4C7D-A955-6C2BE11FED5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F45E0-2B63-4688-8926-DDEA17472EA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6CB961-CE81-4099-8DE5-C6C13945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– Classification (Contd..)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1B9DB0-E9CD-4201-B3DE-91BA5F47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493" y="1465380"/>
            <a:ext cx="6165114" cy="4625741"/>
          </a:xfrm>
        </p:spPr>
      </p:pic>
    </p:spTree>
    <p:extLst>
      <p:ext uri="{BB962C8B-B14F-4D97-AF65-F5344CB8AC3E}">
        <p14:creationId xmlns:p14="http://schemas.microsoft.com/office/powerpoint/2010/main" val="16814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54702B-A068-4CC6-882A-DFD841D409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EE01-D702-45DC-A182-6273B21246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1CF65-F8DE-4BBF-8ECE-8A6C607C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– Classification (</a:t>
            </a:r>
            <a:r>
              <a:rPr lang="en-US" dirty="0" err="1"/>
              <a:t>Contd</a:t>
            </a:r>
            <a:r>
              <a:rPr lang="en-US" dirty="0"/>
              <a:t> ..)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859CA0-A4BB-46D0-A7DB-E1F135748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822" y="1442518"/>
            <a:ext cx="6660457" cy="4671465"/>
          </a:xfrm>
        </p:spPr>
      </p:pic>
    </p:spTree>
    <p:extLst>
      <p:ext uri="{BB962C8B-B14F-4D97-AF65-F5344CB8AC3E}">
        <p14:creationId xmlns:p14="http://schemas.microsoft.com/office/powerpoint/2010/main" val="224441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A70EE-6583-41CE-A50B-16B4D210E9E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FB241-0B8C-4A30-8E8B-20A08E8FA5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CF9EF2-8625-4311-ADBE-2296980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- Regression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F9F4B6-6095-4FC8-A66E-958061CC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17" y="1440754"/>
            <a:ext cx="6233700" cy="4618120"/>
          </a:xfrm>
        </p:spPr>
      </p:pic>
    </p:spTree>
    <p:extLst>
      <p:ext uri="{BB962C8B-B14F-4D97-AF65-F5344CB8AC3E}">
        <p14:creationId xmlns:p14="http://schemas.microsoft.com/office/powerpoint/2010/main" val="321884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0041CC-529C-4137-9C8B-673193552B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EE804-E554-4363-8DDF-31F8441E6F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678960-B578-4835-B277-A2B293F6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Regression (Contd..)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ED80E-98FB-4E7B-9487-99677D1E1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87" y="1408225"/>
            <a:ext cx="6317527" cy="4740051"/>
          </a:xfrm>
        </p:spPr>
      </p:pic>
    </p:spTree>
    <p:extLst>
      <p:ext uri="{BB962C8B-B14F-4D97-AF65-F5344CB8AC3E}">
        <p14:creationId xmlns:p14="http://schemas.microsoft.com/office/powerpoint/2010/main" val="20316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sharepoint/v3"/>
    <ds:schemaRef ds:uri="http://www.w3.org/XML/1998/namespace"/>
    <ds:schemaRef ds:uri="http://schemas.microsoft.com/office/2006/documentManagement/types"/>
    <ds:schemaRef ds:uri="fb0879af-3eba-417a-a55a-ffe6dcd6ca77"/>
    <ds:schemaRef ds:uri="6dc4bcd6-49db-4c07-9060-8acfc67cef9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295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Gill Sans SemiBold</vt:lpstr>
      <vt:lpstr>Times New Roman</vt:lpstr>
      <vt:lpstr>Office Theme</vt:lpstr>
      <vt:lpstr>K Nearest Neighbor</vt:lpstr>
      <vt:lpstr>Instance Based Learning</vt:lpstr>
      <vt:lpstr>K-NN (K-Nearest Neighbors)</vt:lpstr>
      <vt:lpstr>K-NN - Classification</vt:lpstr>
      <vt:lpstr>K-NN - Classification</vt:lpstr>
      <vt:lpstr>K-NN – Classification (Contd..)</vt:lpstr>
      <vt:lpstr>K-NN – Classification (Contd ..)</vt:lpstr>
      <vt:lpstr>K-NN - Regression</vt:lpstr>
      <vt:lpstr>K-NN Regression (Contd..)</vt:lpstr>
      <vt:lpstr>K-NN Decision Boundaries</vt:lpstr>
      <vt:lpstr>How to determine a good value of “K”</vt:lpstr>
      <vt:lpstr>Improving K-NN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2019-04-04T17:39:22Z</dcterms:created>
  <dcterms:modified xsi:type="dcterms:W3CDTF">2019-05-02T07:21:37Z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