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77" r:id="rId7"/>
    <p:sldId id="258" r:id="rId8"/>
    <p:sldId id="278" r:id="rId9"/>
    <p:sldId id="279" r:id="rId10"/>
    <p:sldId id="28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pos="448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4" autoAdjust="0"/>
  </p:normalViewPr>
  <p:slideViewPr>
    <p:cSldViewPr snapToGrid="0" showGuides="1">
      <p:cViewPr varScale="1">
        <p:scale>
          <a:sx n="86" d="100"/>
          <a:sy n="86" d="100"/>
        </p:scale>
        <p:origin x="1382" y="29"/>
      </p:cViewPr>
      <p:guideLst>
        <p:guide pos="2880"/>
        <p:guide pos="448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IN" smtClean="0"/>
              <a:t>03-05-2019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IN" smtClean="0"/>
              <a:t>03-05-2019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4523015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2549" y="860945"/>
            <a:ext cx="3321392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81791" y="2006084"/>
            <a:ext cx="3640180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25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81411" y="3640998"/>
            <a:ext cx="3640754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i="0" spc="225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SUBTITLE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4700016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653" userDrawn="1">
          <p15:clr>
            <a:srgbClr val="FBAE40"/>
          </p15:clr>
        </p15:guide>
        <p15:guide id="3" pos="104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1843" userDrawn="1">
          <p15:clr>
            <a:srgbClr val="FBAE40"/>
          </p15:clr>
        </p15:guide>
        <p15:guide id="7" pos="32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4523015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81791" y="2006084"/>
            <a:ext cx="3640180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25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81411" y="3640998"/>
            <a:ext cx="3640754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i="0" spc="225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4700016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653" userDrawn="1">
          <p15:clr>
            <a:srgbClr val="FBAE40"/>
          </p15:clr>
        </p15:guide>
        <p15:guide id="3" pos="104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1843" userDrawn="1">
          <p15:clr>
            <a:srgbClr val="FBAE40"/>
          </p15:clr>
        </p15:guide>
        <p15:guide id="7" pos="32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477993" y="3588176"/>
            <a:ext cx="289512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338943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2882" y="1987421"/>
            <a:ext cx="3683725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12882" y="3792046"/>
            <a:ext cx="3683725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 b="0" i="0" spc="225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5815584" y="1"/>
            <a:ext cx="1693926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4946515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5266944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04276" y="3407045"/>
            <a:ext cx="10787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07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5653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6935" y="3633968"/>
            <a:ext cx="1434464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975868" y="0"/>
            <a:ext cx="1231531" cy="1967344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3129530" y="6550223"/>
            <a:ext cx="3080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INNOMATICS RESEARCH LAB</a:t>
            </a:r>
            <a:endParaRPr lang="en-IN" sz="1400" b="1" dirty="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30"/>
            <a:ext cx="7971221" cy="934246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008" y="1380011"/>
            <a:ext cx="8404010" cy="4796953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958BC8-DF6C-4C77-914B-98CA9A354D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80643"/>
          <a:stretch/>
        </p:blipFill>
        <p:spPr>
          <a:xfrm>
            <a:off x="8408280" y="86324"/>
            <a:ext cx="693423" cy="5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5567" userDrawn="1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6935" y="3633968"/>
            <a:ext cx="1434464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  <a:endParaRPr lang="en-IN" sz="255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135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29"/>
            <a:ext cx="6249917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7265" y="1651045"/>
            <a:ext cx="38862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651045"/>
            <a:ext cx="38862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5567" userDrawn="1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6935" y="3633968"/>
            <a:ext cx="1434464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  <a:endParaRPr lang="en-IN" sz="255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135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29"/>
            <a:ext cx="6249917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009" y="1681163"/>
            <a:ext cx="403687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171450" lvl="0" indent="-17145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9009" y="2505075"/>
            <a:ext cx="4043812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5567" userDrawn="1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4523015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9378" y="4374037"/>
            <a:ext cx="3983637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25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4700016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378" y="5701070"/>
            <a:ext cx="3983637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accent6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0987" y="2290713"/>
            <a:ext cx="4352754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1800"/>
            </a:lvl1pPr>
            <a:lvl2pPr>
              <a:buClr>
                <a:schemeClr val="accent2"/>
              </a:buClr>
              <a:defRPr sz="1500"/>
            </a:lvl2pPr>
            <a:lvl3pPr>
              <a:buClr>
                <a:schemeClr val="accent2"/>
              </a:buClr>
              <a:defRPr sz="1350"/>
            </a:lvl3pPr>
            <a:lvl4pPr>
              <a:buClr>
                <a:schemeClr val="accent2"/>
              </a:buClr>
              <a:defRPr sz="1200"/>
            </a:lvl4pPr>
            <a:lvl5pPr>
              <a:buClr>
                <a:schemeClr val="accent2"/>
              </a:buCl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653" userDrawn="1">
          <p15:clr>
            <a:srgbClr val="FBAE40"/>
          </p15:clr>
        </p15:guide>
        <p15:guide id="3" pos="104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1843" userDrawn="1">
          <p15:clr>
            <a:srgbClr val="FBAE40"/>
          </p15:clr>
        </p15:guide>
        <p15:guide id="7" pos="32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4523015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9378" y="4374037"/>
            <a:ext cx="3983637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25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4700016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378" y="5701070"/>
            <a:ext cx="3983637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accent6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87478" y="2271860"/>
            <a:ext cx="4286263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653" userDrawn="1">
          <p15:clr>
            <a:srgbClr val="FBAE40"/>
          </p15:clr>
        </p15:guide>
        <p15:guide id="3" pos="104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1843" userDrawn="1">
          <p15:clr>
            <a:srgbClr val="FBAE40"/>
          </p15:clr>
        </p15:guide>
        <p15:guide id="7" pos="32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B6BFEC-8BF2-495D-BE25-FB3F55F23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80643"/>
          <a:stretch/>
        </p:blipFill>
        <p:spPr>
          <a:xfrm>
            <a:off x="4225288" y="6201626"/>
            <a:ext cx="693423" cy="5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58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255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135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28"/>
            <a:ext cx="6249917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58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477993" y="3588176"/>
            <a:ext cx="289512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338943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2882" y="1987421"/>
            <a:ext cx="3683725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12882" y="3792046"/>
            <a:ext cx="3683725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 b="0" i="0" spc="225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5815584" y="1"/>
            <a:ext cx="1693926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4946515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2549" y="860945"/>
            <a:ext cx="3321392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5266944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04276" y="3407045"/>
            <a:ext cx="10787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07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5653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534" y="3196916"/>
            <a:ext cx="3707122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15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35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379764" y="-6"/>
            <a:ext cx="7764236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233612" y="-5"/>
            <a:ext cx="3090863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4781550" y="5047077"/>
            <a:ext cx="1143431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98535" y="2563478"/>
            <a:ext cx="5506973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spc="225">
                <a:solidFill>
                  <a:schemeClr val="accent6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98533" y="1308484"/>
            <a:ext cx="5506967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53000" y="1"/>
            <a:ext cx="4191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379764" y="-6"/>
            <a:ext cx="7764236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7633" y="1435100"/>
            <a:ext cx="4516366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534" y="3196916"/>
            <a:ext cx="3707122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15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35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233612" y="-5"/>
            <a:ext cx="3090863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7764236" y="1185452"/>
            <a:ext cx="1379764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98535" y="2563478"/>
            <a:ext cx="550696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spc="225">
                <a:solidFill>
                  <a:schemeClr val="accent6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8305038" y="237744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255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33" y="1308484"/>
            <a:ext cx="5506967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31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6935" y="3633968"/>
            <a:ext cx="1434464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90523" y="2104888"/>
            <a:ext cx="4106468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390523" y="2886077"/>
            <a:ext cx="4106468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/>
              <a:t>Fifth level</a:t>
            </a:r>
            <a:endParaRPr lang="en-IN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4640035" y="2104888"/>
            <a:ext cx="41067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4640035" y="2886077"/>
            <a:ext cx="41067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/>
              <a:t>Fifth level</a:t>
            </a:r>
            <a:endParaRPr lang="en-IN" dirty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390370" y="1376933"/>
            <a:ext cx="5526447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spc="225">
                <a:solidFill>
                  <a:schemeClr val="accent6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255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135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89008" y="209029"/>
            <a:ext cx="6249917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5567" userDrawn="1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255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135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0370" y="1376933"/>
            <a:ext cx="5526447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spc="225">
                <a:solidFill>
                  <a:schemeClr val="accent6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29"/>
            <a:ext cx="6249917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8861" y="2005762"/>
            <a:ext cx="3919323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8700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347086" y="2005762"/>
            <a:ext cx="4289548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15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58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398534" y="2664803"/>
            <a:ext cx="8245031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255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0370" y="1376933"/>
            <a:ext cx="5526447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spc="225">
                <a:solidFill>
                  <a:schemeClr val="accent6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29"/>
            <a:ext cx="6249917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58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8810625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69422" y="326571"/>
            <a:ext cx="8605157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825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177165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422" y="558802"/>
            <a:ext cx="6249917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27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Caption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81791" y="1821022"/>
            <a:ext cx="3640180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25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7197" y="3461163"/>
            <a:ext cx="2584337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17197" y="3839451"/>
            <a:ext cx="2584337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17197" y="4216669"/>
            <a:ext cx="2584337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17197" y="4594957"/>
            <a:ext cx="2584337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4844204" y="3505248"/>
            <a:ext cx="194156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 defTabSz="3429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sz="225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4880717" y="3897986"/>
            <a:ext cx="121130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 defTabSz="3429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sz="225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4844204" y="4327946"/>
            <a:ext cx="194156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 defTabSz="3429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sz="225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4853787" y="4650082"/>
            <a:ext cx="174989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 defTabSz="3429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sz="225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4523015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4700016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2549" y="860945"/>
            <a:ext cx="3321392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653" userDrawn="1">
          <p15:clr>
            <a:srgbClr val="FBAE40"/>
          </p15:clr>
        </p15:guide>
        <p15:guide id="3" pos="104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1843" userDrawn="1">
          <p15:clr>
            <a:srgbClr val="FBAE40"/>
          </p15:clr>
        </p15:guide>
        <p15:guide id="7" pos="32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3898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60229" y="6356351"/>
            <a:ext cx="555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08" y="209029"/>
            <a:ext cx="812634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IN" sz="33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2E7A40"/>
        </a:buClr>
        <a:buFont typeface="Arial" panose="020B0604020202020204" pitchFamily="34" charset="0"/>
        <a:buChar char="•"/>
        <a:defRPr lang="en-US" sz="15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2E7A40"/>
        </a:buClr>
        <a:buFont typeface="Arial" panose="020B0604020202020204" pitchFamily="34" charset="0"/>
        <a:buChar char="•"/>
        <a:defRPr lang="en-US" sz="135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2E7A40"/>
        </a:buClr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2E7A40"/>
        </a:buClr>
        <a:buFont typeface="Arial" panose="020B0604020202020204" pitchFamily="34" charset="0"/>
        <a:buChar char="•"/>
        <a:defRPr lang="en-IN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2829" y="3097763"/>
            <a:ext cx="5631171" cy="1660850"/>
          </a:xfrm>
        </p:spPr>
        <p:txBody>
          <a:bodyPr>
            <a:normAutofit/>
          </a:bodyPr>
          <a:lstStyle/>
          <a:p>
            <a:r>
              <a:rPr lang="en-US" sz="4400" dirty="0"/>
              <a:t>Natural Language Processing</a:t>
            </a:r>
            <a:endParaRPr lang="en-IN" sz="4400" dirty="0"/>
          </a:p>
        </p:txBody>
      </p:sp>
      <p:pic>
        <p:nvPicPr>
          <p:cNvPr id="7170" name="Picture 2" descr="Image result for Language models nlp">
            <a:extLst>
              <a:ext uri="{FF2B5EF4-FFF2-40B4-BE49-F238E27FC236}">
                <a16:creationId xmlns:a16="http://schemas.microsoft.com/office/drawing/2014/main" id="{782CEA03-7A40-4FCB-BFA8-2942557FB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03324" cy="220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A6ABE-2E3A-468F-8BE2-7973854DE7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00960-D03F-4372-B580-28AAF502E11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2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7AEB92-A64F-46F2-B766-77C52793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Content</a:t>
            </a:r>
            <a:endParaRPr lang="en-IN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AFF87E-3A06-4213-ACB9-641E7C28F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Collection of three main topics of high recent interest. </a:t>
            </a:r>
          </a:p>
          <a:p>
            <a:pPr marL="342900" lvl="1" indent="0">
              <a:buNone/>
            </a:pPr>
            <a:r>
              <a:rPr lang="en-IN" sz="2200" dirty="0"/>
              <a:t>– Search engines (Crawling, Indexing, Ranking) </a:t>
            </a:r>
          </a:p>
          <a:p>
            <a:pPr marL="685800" lvl="2" indent="0">
              <a:buNone/>
            </a:pPr>
            <a:r>
              <a:rPr lang="en-IN" sz="2000" dirty="0"/>
              <a:t>• Language Modelling </a:t>
            </a:r>
          </a:p>
          <a:p>
            <a:pPr marL="685800" lvl="2" indent="0">
              <a:buNone/>
            </a:pPr>
            <a:r>
              <a:rPr lang="en-IN" sz="2000" dirty="0"/>
              <a:t>• Text Indexing and Crawling </a:t>
            </a:r>
          </a:p>
          <a:p>
            <a:pPr marL="685800" lvl="2" indent="0">
              <a:buNone/>
            </a:pPr>
            <a:r>
              <a:rPr lang="en-IN" sz="2000" dirty="0"/>
              <a:t>• Relevance Ranking </a:t>
            </a:r>
          </a:p>
          <a:p>
            <a:pPr marL="342900" lvl="1" indent="0">
              <a:buNone/>
            </a:pPr>
            <a:r>
              <a:rPr lang="en-IN" sz="2200" dirty="0"/>
              <a:t>– Text Processing (NLP, NER, Sentiments) </a:t>
            </a:r>
          </a:p>
          <a:p>
            <a:pPr marL="685800" lvl="2" indent="0">
              <a:buNone/>
            </a:pPr>
            <a:r>
              <a:rPr lang="en-IN" sz="2000" dirty="0"/>
              <a:t>• Natural Language Processing </a:t>
            </a:r>
          </a:p>
          <a:p>
            <a:pPr marL="685800" lvl="2" indent="0">
              <a:buNone/>
            </a:pPr>
            <a:r>
              <a:rPr lang="en-IN" sz="2000" dirty="0"/>
              <a:t>• Named Entity Recognition </a:t>
            </a:r>
          </a:p>
          <a:p>
            <a:pPr marL="685800" lvl="2" indent="0">
              <a:buNone/>
            </a:pPr>
            <a:r>
              <a:rPr lang="en-IN" sz="2000" dirty="0"/>
              <a:t>• Sentiment Analysis </a:t>
            </a:r>
          </a:p>
          <a:p>
            <a:pPr marL="685800" lvl="2" indent="0">
              <a:buNone/>
            </a:pPr>
            <a:r>
              <a:rPr lang="en-IN" sz="2000" dirty="0"/>
              <a:t>• Summarization </a:t>
            </a:r>
          </a:p>
        </p:txBody>
      </p:sp>
    </p:spTree>
    <p:extLst>
      <p:ext uri="{BB962C8B-B14F-4D97-AF65-F5344CB8AC3E}">
        <p14:creationId xmlns:p14="http://schemas.microsoft.com/office/powerpoint/2010/main" val="29642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F09051-0F09-41C4-9036-37B04FD58A7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4E6BA8-6D0B-492E-8ADC-BBDDBE4909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3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821CD4-E3E7-4747-964F-86818ADB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with Other Courses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4D2770-5391-4431-9BE7-0FA7F9526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• Fundamentals of Probability and Statistical Methods </a:t>
            </a:r>
          </a:p>
          <a:p>
            <a:pPr marL="342900" lvl="1" indent="0">
              <a:buNone/>
            </a:pPr>
            <a:r>
              <a:rPr lang="en-US" sz="2000" dirty="0"/>
              <a:t>– These are the basics. You need them to understand the theoretical background for the course. </a:t>
            </a:r>
          </a:p>
          <a:p>
            <a:pPr marL="0" indent="0">
              <a:buNone/>
            </a:pPr>
            <a:r>
              <a:rPr lang="en-US" sz="2800" dirty="0"/>
              <a:t>• Advanced Machine Learning, and Methods and Algorithms in Machine Learning </a:t>
            </a:r>
          </a:p>
          <a:p>
            <a:pPr marL="342900" lvl="1" indent="0">
              <a:buNone/>
            </a:pPr>
            <a:r>
              <a:rPr lang="en-US" sz="2000" dirty="0"/>
              <a:t>– Lots of tasks in the course use ML algorithms and classifiers.</a:t>
            </a:r>
          </a:p>
          <a:p>
            <a:pPr marL="0" indent="0">
              <a:buNone/>
            </a:pPr>
            <a:r>
              <a:rPr lang="en-US" sz="2800" dirty="0"/>
              <a:t> • Engineering Big Data with Python and Hadoop Ecosystem </a:t>
            </a:r>
          </a:p>
          <a:p>
            <a:pPr marL="342900" lvl="1" indent="0">
              <a:buNone/>
            </a:pPr>
            <a:r>
              <a:rPr lang="en-US" sz="2000" dirty="0"/>
              <a:t>– The tasks that we will discuss, especially ones related to search engines can’t be done on single machines. </a:t>
            </a:r>
          </a:p>
          <a:p>
            <a:pPr marL="342900" lvl="1" indent="0">
              <a:buNone/>
            </a:pPr>
            <a:r>
              <a:rPr lang="en-US" sz="2000" dirty="0"/>
              <a:t>– We need Big data systems as the basic infrastructure for running the search engine algorithms.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12035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EB4458-37D4-45D3-AED2-D937884D441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8F244D-355E-468F-83A5-F885053E456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4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B02F0C-B9CA-471C-BC60-D97E8615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Models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CD482A-577A-4B13-8F1D-E1D2BEC64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Essential Probability and Statistics</a:t>
            </a:r>
          </a:p>
          <a:p>
            <a:r>
              <a:rPr lang="en-US" sz="3200" dirty="0"/>
              <a:t>N-gram Models of Language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3431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F64A4C-4AC5-43E9-AF09-4D5FA0991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Next Word Prediction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886B33-3D0C-46E1-AD3C-317959EF6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639" y="2509911"/>
            <a:ext cx="7013396" cy="39976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DECAF0-92EC-43AE-9A3A-6649BDD7799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028950" y="6522430"/>
            <a:ext cx="30861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0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98706B-6ECA-4AAC-A073-1B552F766AF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6457950" y="6522430"/>
            <a:ext cx="20574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99F50C-BE38-4BD0-BA84-9B090E1F2B9B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44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5AC77D-AADC-4420-93CD-6E8E2426099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B2B8D6-145F-499F-A678-8D3FF544771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6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52B6E0-57A8-4722-AD21-A8145E2D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Word Prediction ?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4DC7B0-5F86-405E-ADAD-25E1FF9A7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Use the previous N-1 words in a sequence to predict the next word </a:t>
            </a:r>
          </a:p>
          <a:p>
            <a:r>
              <a:rPr lang="en-US" sz="2800" dirty="0"/>
              <a:t>Language Model (LM) </a:t>
            </a:r>
          </a:p>
          <a:p>
            <a:pPr lvl="1"/>
            <a:r>
              <a:rPr lang="en-US" sz="2000" dirty="0"/>
              <a:t>unigrams, bigrams, trigrams,...  </a:t>
            </a:r>
          </a:p>
          <a:p>
            <a:r>
              <a:rPr lang="en-US" sz="2800" dirty="0"/>
              <a:t>How do we train these models? </a:t>
            </a:r>
          </a:p>
          <a:p>
            <a:pPr lvl="1"/>
            <a:r>
              <a:rPr lang="en-US" sz="2000" dirty="0"/>
              <a:t>Very large corpora </a:t>
            </a:r>
          </a:p>
          <a:p>
            <a:pPr lvl="1"/>
            <a:r>
              <a:rPr lang="en-US" sz="2000" dirty="0"/>
              <a:t>Corpora are online collections of text and speech </a:t>
            </a:r>
          </a:p>
          <a:p>
            <a:pPr lvl="2"/>
            <a:r>
              <a:rPr lang="en-US" sz="1800" dirty="0"/>
              <a:t>Wall Street Journal </a:t>
            </a:r>
          </a:p>
          <a:p>
            <a:pPr lvl="2"/>
            <a:r>
              <a:rPr lang="en-US" sz="1800" dirty="0"/>
              <a:t>Newswire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2566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28C0A6-0AC5-4187-9737-443D92B2E31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A2C1BC-E87D-4B57-B26D-793DC3EFA4E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7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0E3A72-4434-4182-A81B-8341CB6A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E77F1E-9BDA-4C02-ABBE-AD39A46D7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Assume a language has V unique words in its lexicon, how likely is word </a:t>
            </a:r>
            <a:r>
              <a:rPr lang="en-US" sz="2800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 to follow word </a:t>
            </a:r>
            <a:r>
              <a:rPr lang="en-US" sz="2800" dirty="0">
                <a:solidFill>
                  <a:srgbClr val="00B050"/>
                </a:solidFill>
              </a:rPr>
              <a:t>y</a:t>
            </a:r>
            <a:r>
              <a:rPr lang="en-US" sz="2800" dirty="0"/>
              <a:t>? </a:t>
            </a:r>
          </a:p>
          <a:p>
            <a:r>
              <a:rPr lang="en-US" sz="2800" dirty="0"/>
              <a:t>Simplest model of word probability: 1/V </a:t>
            </a:r>
          </a:p>
          <a:p>
            <a:pPr lvl="1"/>
            <a:r>
              <a:rPr lang="en-US" sz="2000" dirty="0"/>
              <a:t>Alternative 1: estimate likelihood of x occurring in new text based on its general frequency of occurrence estimated from a corpus (unigram probability) </a:t>
            </a:r>
          </a:p>
          <a:p>
            <a:pPr lvl="1"/>
            <a:r>
              <a:rPr lang="en-US" sz="2000" dirty="0"/>
              <a:t>popcorn is more likely to occur than unicorn </a:t>
            </a:r>
          </a:p>
          <a:p>
            <a:r>
              <a:rPr lang="en-US" sz="2800" dirty="0"/>
              <a:t>Alternative 2: condition the likelihood of x occurring in the context of previous words (bigrams, trigrams,…) </a:t>
            </a:r>
          </a:p>
          <a:p>
            <a:pPr lvl="1"/>
            <a:r>
              <a:rPr lang="en-US" sz="2000" dirty="0"/>
              <a:t>mythical unicorn is more likely than mythical popcorn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16834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-03 Presentation Layout_CA - v6" id="{E989BABB-6CAC-4B7A-BEDD-AC8E941209AD}" vid="{8EB46C3B-1734-4DB1-861E-420A63F4C2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4D15D6-87BC-477C-8E91-9F90829C2FC8}">
  <ds:schemaRefs>
    <ds:schemaRef ds:uri="http://purl.org/dc/elements/1.1/"/>
    <ds:schemaRef ds:uri="fb0879af-3eba-417a-a55a-ffe6dcd6ca77"/>
    <ds:schemaRef ds:uri="http://purl.org/dc/dcmitype/"/>
    <ds:schemaRef ds:uri="http://purl.org/dc/terms/"/>
    <ds:schemaRef ds:uri="6dc4bcd6-49db-4c07-9060-8acfc67cef9f"/>
    <ds:schemaRef ds:uri="http://schemas.microsoft.com/sharepoint/v3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Office PowerPoint</Application>
  <PresentationFormat>On-screen Show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Gill Sans SemiBold</vt:lpstr>
      <vt:lpstr>Times New Roman</vt:lpstr>
      <vt:lpstr>Office Theme</vt:lpstr>
      <vt:lpstr>Natural Language Processing</vt:lpstr>
      <vt:lpstr>Content</vt:lpstr>
      <vt:lpstr>Relationship with Other Courses</vt:lpstr>
      <vt:lpstr>Language Models</vt:lpstr>
      <vt:lpstr>Next Word Prediction</vt:lpstr>
      <vt:lpstr>How to do Word Prediction ?</vt:lpstr>
      <vt:lpstr>N-grams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2019-05-03T17:34:36Z</dcterms:created>
  <dcterms:modified xsi:type="dcterms:W3CDTF">2019-05-03T17:50:03Z</dcterms:modified>
</cp:coreProperties>
</file>