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4"/>
  </p:notesMasterIdLst>
  <p:sldIdLst>
    <p:sldId id="1991" r:id="rId2"/>
    <p:sldId id="4302" r:id="rId3"/>
    <p:sldId id="4303" r:id="rId4"/>
    <p:sldId id="4304" r:id="rId5"/>
    <p:sldId id="4305" r:id="rId6"/>
    <p:sldId id="4306" r:id="rId7"/>
    <p:sldId id="4308" r:id="rId8"/>
    <p:sldId id="4307" r:id="rId9"/>
    <p:sldId id="4309" r:id="rId10"/>
    <p:sldId id="4315" r:id="rId11"/>
    <p:sldId id="4312" r:id="rId12"/>
    <p:sldId id="431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5"/>
    <p:restoredTop sz="94709"/>
  </p:normalViewPr>
  <p:slideViewPr>
    <p:cSldViewPr>
      <p:cViewPr varScale="1">
        <p:scale>
          <a:sx n="138" d="100"/>
          <a:sy n="138" d="100"/>
        </p:scale>
        <p:origin x="32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339E192-8397-460E-8591-EE37AF8CA55B}" type="datetimeFigureOut">
              <a:rPr lang="en-US" smtClean="0"/>
              <a:t>4/15/21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F0C50E8-DA98-4A40-B134-CCA8CE0E6642}" type="slidenum">
              <a:rPr lang="en-US" smtClean="0"/>
              <a:t>‹#›</a:t>
            </a:fld>
            <a:endParaRPr lang="en-US"/>
          </a:p>
        </p:txBody>
      </p:sp>
    </p:spTree>
    <p:extLst>
      <p:ext uri="{BB962C8B-B14F-4D97-AF65-F5344CB8AC3E}">
        <p14:creationId xmlns:p14="http://schemas.microsoft.com/office/powerpoint/2010/main" val="247837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3282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286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82781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7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0565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2426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7927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4369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7800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036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296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47802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273196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808548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729791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3904549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9477672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3317713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734753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161504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250647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485855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171531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7095276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14831938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306363109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40430723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7462017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36913236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5137619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1911948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14587769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94112242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9889374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89911259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26783773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388829118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9983422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98170389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10565974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7720342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18129487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8063625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411568059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5503080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9708118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5445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220061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813272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80833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6669751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146936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076651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12929267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62781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383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9738708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6739260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5529437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7578905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1831225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126684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991994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9006681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064958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0949991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733129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35736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087849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87296349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9333679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25342938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7727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654091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1884008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br>
              <a:rPr lang="en-US" sz="650" noProof="0">
                <a:solidFill>
                  <a:schemeClr val="bg1"/>
                </a:solidFill>
              </a:rPr>
            </a:br>
            <a:endParaRPr lang="en-US" sz="650" noProof="0">
              <a:solidFill>
                <a:schemeClr val="bg1"/>
              </a:solidFill>
            </a:endParaRP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9090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vmlDrawing" Target="../drawings/vmlDrawing1.v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136" name="think-cell Slide" r:id="rId68" imgW="270" imgH="270" progId="TCLayout.ActiveDocument.1">
                  <p:embed/>
                </p:oleObj>
              </mc:Choice>
              <mc:Fallback>
                <p:oleObj name="think-cell Slide" r:id="rId68" imgW="270" imgH="270" progId="TCLayout.ActiveDocument.1">
                  <p:embed/>
                  <p:pic>
                    <p:nvPicPr>
                      <p:cNvPr id="4" name="Object 3" hidden="1"/>
                      <p:cNvPicPr/>
                      <p:nvPr/>
                    </p:nvPicPr>
                    <p:blipFill>
                      <a:blip r:embed="rId6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521035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714" r:id="rId47"/>
    <p:sldLayoutId id="2147483715" r:id="rId48"/>
    <p:sldLayoutId id="2147483716" r:id="rId49"/>
    <p:sldLayoutId id="2147483717" r:id="rId50"/>
    <p:sldLayoutId id="2147483718" r:id="rId51"/>
    <p:sldLayoutId id="2147483719" r:id="rId52"/>
    <p:sldLayoutId id="2147483720" r:id="rId53"/>
    <p:sldLayoutId id="2147483721" r:id="rId54"/>
    <p:sldLayoutId id="2147483722" r:id="rId55"/>
    <p:sldLayoutId id="2147483723" r:id="rId56"/>
    <p:sldLayoutId id="2147483724" r:id="rId57"/>
    <p:sldLayoutId id="2147483725" r:id="rId58"/>
    <p:sldLayoutId id="2147483726" r:id="rId59"/>
    <p:sldLayoutId id="2147483727" r:id="rId60"/>
    <p:sldLayoutId id="2147483728" r:id="rId61"/>
    <p:sldLayoutId id="2147483729" r:id="rId62"/>
    <p:sldLayoutId id="2147483730" r:id="rId63"/>
    <p:sldLayoutId id="2147483731" r:id="rId6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7.jpeg"/><Relationship Id="rId4" Type="http://schemas.openxmlformats.org/officeDocument/2006/relationships/notesSlide" Target="../notesSlides/notesSlide1.xml"/><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0.xml"/><Relationship Id="rId7" Type="http://schemas.openxmlformats.org/officeDocument/2006/relationships/image" Target="../media/image28.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31.png"/><Relationship Id="rId4" Type="http://schemas.openxmlformats.org/officeDocument/2006/relationships/notesSlide" Target="../notesSlides/notesSlide10.xml"/><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2.pn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3.png"/><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hyperlink" Target="https://github.com/akshayahuja900/question-similarity-engine/blob/main/Question%20Similarity%20Engine.ipynb" TargetMode="Externa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0.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0.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4.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slideLayout" Target="../slideLayouts/slideLayout20.xml"/><Relationship Id="rId7" Type="http://schemas.openxmlformats.org/officeDocument/2006/relationships/image" Target="../media/image13.png"/><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5.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0.xml"/><Relationship Id="rId7" Type="http://schemas.openxmlformats.org/officeDocument/2006/relationships/image" Target="../media/image16.png"/><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6.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0.xml"/><Relationship Id="rId7" Type="http://schemas.openxmlformats.org/officeDocument/2006/relationships/image" Target="../media/image19.pn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0.xml"/><Relationship Id="rId7" Type="http://schemas.openxmlformats.org/officeDocument/2006/relationships/image" Target="../media/image21.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24.png"/><Relationship Id="rId4" Type="http://schemas.openxmlformats.org/officeDocument/2006/relationships/notesSlide" Target="../notesSlides/notesSlide8.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0.xml"/><Relationship Id="rId7" Type="http://schemas.openxmlformats.org/officeDocument/2006/relationships/image" Target="../media/image25.png"/><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9.xml"/><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0"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Identifying Duplicate Questions</a:t>
            </a:r>
          </a:p>
        </p:txBody>
      </p:sp>
      <p:sp>
        <p:nvSpPr>
          <p:cNvPr id="14" name="Title 2">
            <a:extLst>
              <a:ext uri="{FF2B5EF4-FFF2-40B4-BE49-F238E27FC236}">
                <a16:creationId xmlns:a16="http://schemas.microsoft.com/office/drawing/2014/main" id="{C388215A-BB2F-452B-9266-80D861D2C330}"/>
              </a:ext>
            </a:extLst>
          </p:cNvPr>
          <p:cNvSpPr txBox="1">
            <a:spLocks/>
          </p:cNvSpPr>
          <p:nvPr/>
        </p:nvSpPr>
        <p:spPr bwMode="gray">
          <a:xfrm>
            <a:off x="469900" y="813488"/>
            <a:ext cx="112522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ts val="2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a:ea typeface="+mj-ea"/>
                <a:cs typeface="+mj-cs"/>
              </a:rPr>
              <a:t>With the growing popularity of question-and-answer sites/communities (Reddit, Stack Overflow, Quora, etc.), similarly worded questions have become a very common occurrence. Weeding out duplicates can provide a better experience on these sites.</a:t>
            </a:r>
          </a:p>
        </p:txBody>
      </p:sp>
      <p:sp>
        <p:nvSpPr>
          <p:cNvPr id="2" name="Rectangle 1">
            <a:extLst>
              <a:ext uri="{FF2B5EF4-FFF2-40B4-BE49-F238E27FC236}">
                <a16:creationId xmlns:a16="http://schemas.microsoft.com/office/drawing/2014/main" id="{F0166A1E-4576-411E-9076-AEF89E68A73F}"/>
              </a:ext>
            </a:extLst>
          </p:cNvPr>
          <p:cNvSpPr/>
          <p:nvPr/>
        </p:nvSpPr>
        <p:spPr>
          <a:xfrm>
            <a:off x="469900" y="4331216"/>
            <a:ext cx="5191864" cy="646331"/>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Seekers</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 often spend a lot of time searching for answers. Identifying and displaying</a:t>
            </a: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 </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similar questions that have already been answered, </a:t>
            </a: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saves time </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and </a:t>
            </a: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increases satisfaction</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6" name="Rectangle 5">
            <a:extLst>
              <a:ext uri="{FF2B5EF4-FFF2-40B4-BE49-F238E27FC236}">
                <a16:creationId xmlns:a16="http://schemas.microsoft.com/office/drawing/2014/main" id="{BFAE5CE0-8B8E-4F70-B6B9-C6DD73EB2C5A}"/>
              </a:ext>
            </a:extLst>
          </p:cNvPr>
          <p:cNvSpPr/>
          <p:nvPr/>
        </p:nvSpPr>
        <p:spPr>
          <a:xfrm>
            <a:off x="6096000" y="4331216"/>
            <a:ext cx="5191864" cy="830997"/>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Writers</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 feel that they need to answer multiple versions of the same question.</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Enabling them to tag multiple similar questions to their answer, allows them to </a:t>
            </a:r>
            <a:r>
              <a:rPr kumimoji="0" lang="en-US" sz="1200" b="1" i="0" u="none" strike="noStrike" kern="0" cap="none" spc="0" normalizeH="0" baseline="0" noProof="0" dirty="0">
                <a:ln>
                  <a:noFill/>
                </a:ln>
                <a:solidFill>
                  <a:prstClr val="black">
                    <a:lumMod val="65000"/>
                    <a:lumOff val="35000"/>
                  </a:prstClr>
                </a:solidFill>
                <a:effectLst/>
                <a:uLnTx/>
                <a:uFillTx/>
                <a:latin typeface="Verdana"/>
                <a:ea typeface="+mn-ea"/>
                <a:cs typeface="+mn-cs"/>
              </a:rPr>
              <a:t>make more of an impact</a:t>
            </a:r>
            <a:r>
              <a:rPr kumimoji="0" lang="en-US" sz="1200" b="0" i="0" u="none" strike="noStrike" kern="0" cap="none" spc="0" normalizeH="0" baseline="0" noProof="0" dirty="0">
                <a:ln>
                  <a:noFill/>
                </a:ln>
                <a:solidFill>
                  <a:prstClr val="black">
                    <a:lumMod val="65000"/>
                    <a:lumOff val="35000"/>
                  </a:prstClr>
                </a:solidFill>
                <a:effectLst/>
                <a:uLnTx/>
                <a:uFillTx/>
                <a:latin typeface="Verdana"/>
                <a:ea typeface="+mn-ea"/>
                <a:cs typeface="+mn-cs"/>
              </a:rPr>
              <a:t>.</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68310" name="Picture 22" descr="Don't Worry, We're All Confused - Show Me Institute">
            <a:extLst>
              <a:ext uri="{FF2B5EF4-FFF2-40B4-BE49-F238E27FC236}">
                <a16:creationId xmlns:a16="http://schemas.microsoft.com/office/drawing/2014/main" id="{BFD9F975-67A6-4D8B-AA83-85F6A89884E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765" t="3295" r="13968" b="-3295"/>
          <a:stretch/>
        </p:blipFill>
        <p:spPr bwMode="auto">
          <a:xfrm>
            <a:off x="699964" y="2125098"/>
            <a:ext cx="2365868" cy="2027187"/>
          </a:xfrm>
          <a:prstGeom prst="rect">
            <a:avLst/>
          </a:prstGeom>
          <a:noFill/>
          <a:extLst>
            <a:ext uri="{909E8E84-426E-40DD-AFC4-6F175D3DCCD1}">
              <a14:hiddenFill xmlns:a14="http://schemas.microsoft.com/office/drawing/2010/main">
                <a:solidFill>
                  <a:srgbClr val="FFFFFF"/>
                </a:solidFill>
              </a14:hiddenFill>
            </a:ext>
          </a:extLst>
        </p:spPr>
      </p:pic>
      <p:pic>
        <p:nvPicPr>
          <p:cNvPr id="268315" name="Picture 27" descr="Inspector Gadget | Old cartoons, Old cartoon characters, Inspector gadget">
            <a:extLst>
              <a:ext uri="{FF2B5EF4-FFF2-40B4-BE49-F238E27FC236}">
                <a16:creationId xmlns:a16="http://schemas.microsoft.com/office/drawing/2014/main" id="{6AA9E416-AEF3-4F81-8222-53077CFB2A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61" y="2125097"/>
            <a:ext cx="1755140" cy="2027187"/>
          </a:xfrm>
          <a:prstGeom prst="rect">
            <a:avLst/>
          </a:prstGeom>
          <a:noFill/>
          <a:extLst>
            <a:ext uri="{909E8E84-426E-40DD-AFC4-6F175D3DCCD1}">
              <a14:hiddenFill xmlns:a14="http://schemas.microsoft.com/office/drawing/2010/main">
                <a:solidFill>
                  <a:srgbClr val="FFFFFF"/>
                </a:solidFill>
              </a14:hiddenFill>
            </a:ext>
          </a:extLst>
        </p:spPr>
      </p:pic>
      <p:pic>
        <p:nvPicPr>
          <p:cNvPr id="268317" name="Picture 29" descr="Expert Opinion: Top 3 Project Management Trends to look for in 2018 |  Albert einstein, Cartoon, Einstein clipart">
            <a:extLst>
              <a:ext uri="{FF2B5EF4-FFF2-40B4-BE49-F238E27FC236}">
                <a16:creationId xmlns:a16="http://schemas.microsoft.com/office/drawing/2014/main" id="{15CBD741-61A2-4D9D-B983-4A0406B2BC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2304857"/>
            <a:ext cx="1971948" cy="1756525"/>
          </a:xfrm>
          <a:prstGeom prst="rect">
            <a:avLst/>
          </a:prstGeom>
          <a:noFill/>
          <a:extLst>
            <a:ext uri="{909E8E84-426E-40DD-AFC4-6F175D3DCCD1}">
              <a14:hiddenFill xmlns:a14="http://schemas.microsoft.com/office/drawing/2010/main">
                <a:solidFill>
                  <a:srgbClr val="FFFFFF"/>
                </a:solidFill>
              </a14:hiddenFill>
            </a:ext>
          </a:extLst>
        </p:spPr>
      </p:pic>
      <p:pic>
        <p:nvPicPr>
          <p:cNvPr id="268319" name="Picture 31" descr="A Colorful Cartoon of a Girl Scholar Carrying a Stack of Books - Royalty  Free Clipart Picture">
            <a:extLst>
              <a:ext uri="{FF2B5EF4-FFF2-40B4-BE49-F238E27FC236}">
                <a16:creationId xmlns:a16="http://schemas.microsoft.com/office/drawing/2014/main" id="{E547BE95-4917-4F65-9F43-9AC835BA05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1932" y="2023150"/>
            <a:ext cx="1690241" cy="203823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2">
            <a:extLst>
              <a:ext uri="{FF2B5EF4-FFF2-40B4-BE49-F238E27FC236}">
                <a16:creationId xmlns:a16="http://schemas.microsoft.com/office/drawing/2014/main" id="{89900D03-E51C-47C8-B3FA-9135368A2D5E}"/>
              </a:ext>
            </a:extLst>
          </p:cNvPr>
          <p:cNvSpPr txBox="1">
            <a:spLocks/>
          </p:cNvSpPr>
          <p:nvPr/>
        </p:nvSpPr>
        <p:spPr bwMode="gray">
          <a:xfrm>
            <a:off x="472358" y="5493373"/>
            <a:ext cx="10994513" cy="551139"/>
          </a:xfrm>
          <a:prstGeom prst="rect">
            <a:avLst/>
          </a:prstGeom>
          <a:ln w="28575">
            <a:solidFill>
              <a:schemeClr val="accent1"/>
            </a:solidFill>
          </a:ln>
        </p:spPr>
        <p:txBody>
          <a:bodyPr vert="horz" lIns="0" tIns="0" rIns="0" bIns="0" rtlCol="0" anchor="ctr"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marL="0" marR="0" lvl="0" indent="0" algn="ctr" defTabSz="1219170" rtl="0" eaLnBrk="1" fontAlgn="auto" latinLnBrk="0" hangingPunct="1">
              <a:lnSpc>
                <a:spcPct val="100000"/>
              </a:lnSpc>
              <a:spcBef>
                <a:spcPts val="20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Verdana"/>
                <a:ea typeface="+mj-ea"/>
                <a:cs typeface="+mj-cs"/>
              </a:rPr>
              <a:t>Analytics Solution:</a:t>
            </a:r>
            <a:r>
              <a:rPr lang="en-US" sz="1600" dirty="0">
                <a:solidFill>
                  <a:prstClr val="black"/>
                </a:solidFill>
                <a:latin typeface="Verdana"/>
              </a:rPr>
              <a:t> </a:t>
            </a:r>
            <a:r>
              <a:rPr kumimoji="0" lang="en-US" sz="1600" b="0" i="0" u="none" strike="noStrike" kern="1200" cap="none" spc="0" normalizeH="0" baseline="0" noProof="0" dirty="0">
                <a:ln>
                  <a:noFill/>
                </a:ln>
                <a:solidFill>
                  <a:prstClr val="black"/>
                </a:solidFill>
                <a:effectLst/>
                <a:uLnTx/>
                <a:uFillTx/>
                <a:latin typeface="Verdana"/>
                <a:ea typeface="+mj-ea"/>
                <a:cs typeface="+mj-cs"/>
              </a:rPr>
              <a:t>A classifier to predict whether two questions have the same intent</a:t>
            </a:r>
          </a:p>
        </p:txBody>
      </p:sp>
    </p:spTree>
    <p:extLst>
      <p:ext uri="{BB962C8B-B14F-4D97-AF65-F5344CB8AC3E}">
        <p14:creationId xmlns:p14="http://schemas.microsoft.com/office/powerpoint/2010/main" val="19015948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57"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3. Machine Learning: Tuning Parameters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6" name="Picture 6">
            <a:extLst>
              <a:ext uri="{FF2B5EF4-FFF2-40B4-BE49-F238E27FC236}">
                <a16:creationId xmlns:a16="http://schemas.microsoft.com/office/drawing/2014/main" id="{209E0484-6EF5-40B4-A73D-E4912E2EAA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199" y="758460"/>
            <a:ext cx="3505200" cy="270803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F7D91959-FA57-4FF0-A196-BC3D6A6EAD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0" y="758460"/>
            <a:ext cx="3657600" cy="246006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644B996A-B49D-498F-B9D6-30EB6B1A74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4424" y="3581696"/>
            <a:ext cx="3505200" cy="2460061"/>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A46574C2-5487-4099-9224-49402F7FDF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74225" y="3537334"/>
            <a:ext cx="3657600" cy="263210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a:extLst>
              <a:ext uri="{FF2B5EF4-FFF2-40B4-BE49-F238E27FC236}">
                <a16:creationId xmlns:a16="http://schemas.microsoft.com/office/drawing/2014/main" id="{634E6E9C-E0E5-47D7-A967-B8CE9734735E}"/>
              </a:ext>
            </a:extLst>
          </p:cNvPr>
          <p:cNvSpPr txBox="1">
            <a:spLocks/>
          </p:cNvSpPr>
          <p:nvPr/>
        </p:nvSpPr>
        <p:spPr bwMode="gray">
          <a:xfrm>
            <a:off x="373224" y="782236"/>
            <a:ext cx="1933769" cy="745417"/>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dirty="0" err="1">
                <a:solidFill>
                  <a:prstClr val="black"/>
                </a:solidFill>
              </a:rPr>
              <a:t>learning_rate</a:t>
            </a:r>
            <a:endParaRPr lang="en-US" sz="1100" b="0" dirty="0">
              <a:solidFill>
                <a:prstClr val="black"/>
              </a:solidFill>
            </a:endParaRPr>
          </a:p>
          <a:p>
            <a:pPr marL="171450" lvl="0" indent="-171450">
              <a:spcBef>
                <a:spcPts val="200"/>
              </a:spcBef>
              <a:buFont typeface="Arial" panose="020B0604020202020204" pitchFamily="34" charset="0"/>
              <a:buChar char="•"/>
            </a:pPr>
            <a:r>
              <a:rPr lang="en-US" sz="1100" b="0" dirty="0">
                <a:solidFill>
                  <a:prstClr val="black"/>
                </a:solidFill>
              </a:rPr>
              <a:t>This determines the impact of each tree on the final model</a:t>
            </a:r>
          </a:p>
          <a:p>
            <a:pPr marL="171450" lvl="0" indent="-171450">
              <a:spcBef>
                <a:spcPts val="200"/>
              </a:spcBef>
              <a:buFont typeface="Arial" panose="020B0604020202020204" pitchFamily="34" charset="0"/>
              <a:buChar char="•"/>
            </a:pPr>
            <a:r>
              <a:rPr lang="en-US" sz="1100" b="0" dirty="0">
                <a:solidFill>
                  <a:prstClr val="black"/>
                </a:solidFill>
              </a:rPr>
              <a:t>Lower values make the model robust to the specific characteristics of tree but require a larger number of trees and are computationally expensive</a:t>
            </a:r>
          </a:p>
        </p:txBody>
      </p:sp>
      <p:sp>
        <p:nvSpPr>
          <p:cNvPr id="11" name="Title 2">
            <a:extLst>
              <a:ext uri="{FF2B5EF4-FFF2-40B4-BE49-F238E27FC236}">
                <a16:creationId xmlns:a16="http://schemas.microsoft.com/office/drawing/2014/main" id="{C1A91FFB-8A1E-47D4-AF4E-33CDCADD288C}"/>
              </a:ext>
            </a:extLst>
          </p:cNvPr>
          <p:cNvSpPr txBox="1">
            <a:spLocks/>
          </p:cNvSpPr>
          <p:nvPr/>
        </p:nvSpPr>
        <p:spPr bwMode="gray">
          <a:xfrm>
            <a:off x="373224" y="3643895"/>
            <a:ext cx="1933769" cy="745417"/>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dirty="0" err="1">
                <a:solidFill>
                  <a:prstClr val="black"/>
                </a:solidFill>
              </a:rPr>
              <a:t>max_depth</a:t>
            </a:r>
            <a:endParaRPr lang="en-US" sz="1100" b="0" dirty="0">
              <a:solidFill>
                <a:prstClr val="black"/>
              </a:solidFill>
            </a:endParaRPr>
          </a:p>
          <a:p>
            <a:pPr marL="171450" lvl="0" indent="-171450">
              <a:spcBef>
                <a:spcPts val="200"/>
              </a:spcBef>
              <a:buFont typeface="Arial" panose="020B0604020202020204" pitchFamily="34" charset="0"/>
              <a:buChar char="•"/>
            </a:pPr>
            <a:r>
              <a:rPr lang="en-US" sz="1100" b="0" dirty="0">
                <a:solidFill>
                  <a:prstClr val="black"/>
                </a:solidFill>
              </a:rPr>
              <a:t>The maximum depth of a tree.</a:t>
            </a:r>
          </a:p>
          <a:p>
            <a:pPr marL="171450" lvl="0" indent="-171450">
              <a:spcBef>
                <a:spcPts val="200"/>
              </a:spcBef>
              <a:buFont typeface="Arial" panose="020B0604020202020204" pitchFamily="34" charset="0"/>
              <a:buChar char="•"/>
            </a:pPr>
            <a:r>
              <a:rPr lang="en-US" sz="1100" b="0" dirty="0">
                <a:solidFill>
                  <a:prstClr val="black"/>
                </a:solidFill>
              </a:rPr>
              <a:t>Used to control over-fitting as higher depth will allow model to learn relations very specific to a particular sample.</a:t>
            </a:r>
          </a:p>
        </p:txBody>
      </p:sp>
      <p:sp>
        <p:nvSpPr>
          <p:cNvPr id="12" name="Title 2">
            <a:extLst>
              <a:ext uri="{FF2B5EF4-FFF2-40B4-BE49-F238E27FC236}">
                <a16:creationId xmlns:a16="http://schemas.microsoft.com/office/drawing/2014/main" id="{511E8475-A300-4522-9222-26A93BCC56D9}"/>
              </a:ext>
            </a:extLst>
          </p:cNvPr>
          <p:cNvSpPr txBox="1">
            <a:spLocks/>
          </p:cNvSpPr>
          <p:nvPr/>
        </p:nvSpPr>
        <p:spPr bwMode="gray">
          <a:xfrm>
            <a:off x="6278724" y="782235"/>
            <a:ext cx="1933769" cy="745417"/>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dirty="0" err="1">
                <a:solidFill>
                  <a:prstClr val="black"/>
                </a:solidFill>
              </a:rPr>
              <a:t>n_estimators</a:t>
            </a:r>
            <a:endParaRPr lang="en-US" sz="1100" b="0" dirty="0">
              <a:solidFill>
                <a:prstClr val="black"/>
              </a:solidFill>
            </a:endParaRPr>
          </a:p>
          <a:p>
            <a:pPr marL="171450" lvl="0" indent="-171450">
              <a:spcBef>
                <a:spcPts val="200"/>
              </a:spcBef>
              <a:buFont typeface="Arial" panose="020B0604020202020204" pitchFamily="34" charset="0"/>
              <a:buChar char="•"/>
            </a:pPr>
            <a:r>
              <a:rPr lang="en-US" sz="1100" b="0" dirty="0">
                <a:solidFill>
                  <a:prstClr val="black"/>
                </a:solidFill>
              </a:rPr>
              <a:t>The number of sequential trees to be modeled</a:t>
            </a:r>
          </a:p>
          <a:p>
            <a:pPr marL="171450" lvl="0" indent="-171450">
              <a:spcBef>
                <a:spcPts val="200"/>
              </a:spcBef>
              <a:buFont typeface="Arial" panose="020B0604020202020204" pitchFamily="34" charset="0"/>
              <a:buChar char="•"/>
            </a:pPr>
            <a:r>
              <a:rPr lang="en-US" sz="1100" b="0" dirty="0">
                <a:solidFill>
                  <a:prstClr val="black"/>
                </a:solidFill>
              </a:rPr>
              <a:t>Though GBM is fairly robust at higher number of trees but it can still overfit at a point</a:t>
            </a:r>
          </a:p>
        </p:txBody>
      </p:sp>
      <p:sp>
        <p:nvSpPr>
          <p:cNvPr id="13" name="Title 2">
            <a:extLst>
              <a:ext uri="{FF2B5EF4-FFF2-40B4-BE49-F238E27FC236}">
                <a16:creationId xmlns:a16="http://schemas.microsoft.com/office/drawing/2014/main" id="{C9D306C7-966E-43DB-A9E8-07A3DEE23C50}"/>
              </a:ext>
            </a:extLst>
          </p:cNvPr>
          <p:cNvSpPr txBox="1">
            <a:spLocks/>
          </p:cNvSpPr>
          <p:nvPr/>
        </p:nvSpPr>
        <p:spPr bwMode="gray">
          <a:xfrm>
            <a:off x="6278725" y="3643895"/>
            <a:ext cx="1933769" cy="745417"/>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dirty="0" err="1">
                <a:solidFill>
                  <a:prstClr val="black"/>
                </a:solidFill>
              </a:rPr>
              <a:t>max_features</a:t>
            </a:r>
            <a:endParaRPr lang="en-US" sz="1100" b="0" dirty="0">
              <a:solidFill>
                <a:prstClr val="black"/>
              </a:solidFill>
            </a:endParaRPr>
          </a:p>
          <a:p>
            <a:pPr marL="171450" lvl="0" indent="-171450">
              <a:spcBef>
                <a:spcPts val="200"/>
              </a:spcBef>
              <a:buFont typeface="Arial" panose="020B0604020202020204" pitchFamily="34" charset="0"/>
              <a:buChar char="•"/>
            </a:pPr>
            <a:r>
              <a:rPr lang="en-US" sz="1100" b="0" dirty="0">
                <a:solidFill>
                  <a:prstClr val="black"/>
                </a:solidFill>
              </a:rPr>
              <a:t>The number of features to consider while searching for a best split</a:t>
            </a:r>
          </a:p>
          <a:p>
            <a:pPr marL="171450" lvl="0" indent="-171450">
              <a:spcBef>
                <a:spcPts val="200"/>
              </a:spcBef>
              <a:buFont typeface="Arial" panose="020B0604020202020204" pitchFamily="34" charset="0"/>
              <a:buChar char="•"/>
            </a:pPr>
            <a:r>
              <a:rPr lang="en-US" sz="1100" b="0" dirty="0">
                <a:solidFill>
                  <a:prstClr val="black"/>
                </a:solidFill>
              </a:rPr>
              <a:t>As a thumb-rule, square root of the total number of features works great but we should check up to 30-40%</a:t>
            </a:r>
          </a:p>
          <a:p>
            <a:pPr marL="171450" lvl="0" indent="-171450">
              <a:spcBef>
                <a:spcPts val="200"/>
              </a:spcBef>
              <a:buFont typeface="Arial" panose="020B0604020202020204" pitchFamily="34" charset="0"/>
              <a:buChar char="•"/>
            </a:pPr>
            <a:r>
              <a:rPr lang="en-US" sz="1100" b="0" dirty="0">
                <a:solidFill>
                  <a:prstClr val="black"/>
                </a:solidFill>
              </a:rPr>
              <a:t>Higher values can lead to over-fitting but depends on case to case</a:t>
            </a:r>
          </a:p>
        </p:txBody>
      </p:sp>
      <p:sp>
        <p:nvSpPr>
          <p:cNvPr id="14" name="Rectangle 13">
            <a:extLst>
              <a:ext uri="{FF2B5EF4-FFF2-40B4-BE49-F238E27FC236}">
                <a16:creationId xmlns:a16="http://schemas.microsoft.com/office/drawing/2014/main" id="{7B5CD9B4-6F77-4D12-BEAC-E1A28A090434}"/>
              </a:ext>
            </a:extLst>
          </p:cNvPr>
          <p:cNvSpPr/>
          <p:nvPr/>
        </p:nvSpPr>
        <p:spPr>
          <a:xfrm>
            <a:off x="379054" y="5982334"/>
            <a:ext cx="11506200" cy="461665"/>
          </a:xfrm>
          <a:prstGeom prst="rect">
            <a:avLst/>
          </a:prstGeom>
        </p:spPr>
        <p:txBody>
          <a:bodyPr wrap="square">
            <a:spAutoFit/>
          </a:bodyPr>
          <a:lstStyle/>
          <a:p>
            <a:r>
              <a:rPr lang="en-US" sz="1200" dirty="0"/>
              <a:t>Final Model:</a:t>
            </a:r>
          </a:p>
          <a:p>
            <a:r>
              <a:rPr lang="en-US" sz="1200" dirty="0"/>
              <a:t>GradientBoostingClassifier(learning_rate=0.1,n_estimators=256,max_depth=4,max_features=5)</a:t>
            </a:r>
          </a:p>
        </p:txBody>
      </p:sp>
    </p:spTree>
    <p:extLst>
      <p:ext uri="{BB962C8B-B14F-4D97-AF65-F5344CB8AC3E}">
        <p14:creationId xmlns:p14="http://schemas.microsoft.com/office/powerpoint/2010/main" val="2442208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31"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Applications: Q&amp;A Websites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Title 2">
            <a:extLst>
              <a:ext uri="{FF2B5EF4-FFF2-40B4-BE49-F238E27FC236}">
                <a16:creationId xmlns:a16="http://schemas.microsoft.com/office/drawing/2014/main" id="{96EF9D17-3719-4F78-B9E5-AC9A731ACE8A}"/>
              </a:ext>
            </a:extLst>
          </p:cNvPr>
          <p:cNvSpPr txBox="1">
            <a:spLocks/>
          </p:cNvSpPr>
          <p:nvPr/>
        </p:nvSpPr>
        <p:spPr bwMode="gray">
          <a:xfrm>
            <a:off x="469900" y="813488"/>
            <a:ext cx="11354436"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Q&amp;A Websites like Quora, </a:t>
            </a:r>
            <a:r>
              <a:rPr lang="en-US" sz="1800" b="0" dirty="0" err="1">
                <a:solidFill>
                  <a:prstClr val="black"/>
                </a:solidFill>
              </a:rPr>
              <a:t>StackOverflow</a:t>
            </a:r>
            <a:endParaRPr lang="en-US" sz="1800" b="0" dirty="0">
              <a:solidFill>
                <a:prstClr val="black"/>
              </a:solidFill>
            </a:endParaRPr>
          </a:p>
        </p:txBody>
      </p:sp>
      <p:pic>
        <p:nvPicPr>
          <p:cNvPr id="6" name="Picture 5">
            <a:extLst>
              <a:ext uri="{FF2B5EF4-FFF2-40B4-BE49-F238E27FC236}">
                <a16:creationId xmlns:a16="http://schemas.microsoft.com/office/drawing/2014/main" id="{44BAD015-349F-4270-B6A7-2088A422F5BF}"/>
              </a:ext>
            </a:extLst>
          </p:cNvPr>
          <p:cNvPicPr>
            <a:picLocks noChangeAspect="1"/>
          </p:cNvPicPr>
          <p:nvPr/>
        </p:nvPicPr>
        <p:blipFill>
          <a:blip r:embed="rId7"/>
          <a:stretch>
            <a:fillRect/>
          </a:stretch>
        </p:blipFill>
        <p:spPr>
          <a:xfrm>
            <a:off x="469900" y="1332115"/>
            <a:ext cx="8092811" cy="486000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8917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84"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Applications: Product Support Communities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3">
            <a:extLst>
              <a:ext uri="{FF2B5EF4-FFF2-40B4-BE49-F238E27FC236}">
                <a16:creationId xmlns:a16="http://schemas.microsoft.com/office/drawing/2014/main" id="{8F1281BC-3259-4789-A312-F85098522A73}"/>
              </a:ext>
            </a:extLst>
          </p:cNvPr>
          <p:cNvPicPr>
            <a:picLocks noChangeAspect="1"/>
          </p:cNvPicPr>
          <p:nvPr/>
        </p:nvPicPr>
        <p:blipFill rotWithShape="1">
          <a:blip r:embed="rId7"/>
          <a:srcRect l="3125" r="3125"/>
          <a:stretch/>
        </p:blipFill>
        <p:spPr>
          <a:xfrm>
            <a:off x="469900" y="1508983"/>
            <a:ext cx="11036300" cy="4910663"/>
          </a:xfrm>
          <a:prstGeom prst="rect">
            <a:avLst/>
          </a:prstGeom>
          <a:effectLst>
            <a:outerShdw blurRad="50800" dist="38100" dir="2700000" algn="tl" rotWithShape="0">
              <a:prstClr val="black">
                <a:alpha val="40000"/>
              </a:prstClr>
            </a:outerShdw>
          </a:effectLst>
        </p:spPr>
      </p:pic>
      <p:sp>
        <p:nvSpPr>
          <p:cNvPr id="14" name="Title 2">
            <a:extLst>
              <a:ext uri="{FF2B5EF4-FFF2-40B4-BE49-F238E27FC236}">
                <a16:creationId xmlns:a16="http://schemas.microsoft.com/office/drawing/2014/main" id="{AF736C86-82BD-4575-B34C-7DB7922F6AC1}"/>
              </a:ext>
            </a:extLst>
          </p:cNvPr>
          <p:cNvSpPr txBox="1">
            <a:spLocks/>
          </p:cNvSpPr>
          <p:nvPr/>
        </p:nvSpPr>
        <p:spPr bwMode="gray">
          <a:xfrm>
            <a:off x="469900" y="813488"/>
            <a:ext cx="11354436"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Community sections for software/platform companies (such as Tableau) can leverage this solution to maintain a single source of truth and increase customer satisfaction</a:t>
            </a:r>
          </a:p>
        </p:txBody>
      </p:sp>
    </p:spTree>
    <p:extLst>
      <p:ext uri="{BB962C8B-B14F-4D97-AF65-F5344CB8AC3E}">
        <p14:creationId xmlns:p14="http://schemas.microsoft.com/office/powerpoint/2010/main" val="9266075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ravel_Fill_28">
            <a:extLst>
              <a:ext uri="{FF2B5EF4-FFF2-40B4-BE49-F238E27FC236}">
                <a16:creationId xmlns:a16="http://schemas.microsoft.com/office/drawing/2014/main" id="{30452CCA-A8A6-4873-9956-9CD9DA1D366B}"/>
              </a:ext>
            </a:extLst>
          </p:cNvPr>
          <p:cNvSpPr>
            <a:spLocks noChangeAspect="1" noEditPoints="1"/>
          </p:cNvSpPr>
          <p:nvPr/>
        </p:nvSpPr>
        <p:spPr bwMode="auto">
          <a:xfrm>
            <a:off x="6675310" y="1192089"/>
            <a:ext cx="978408" cy="978408"/>
          </a:xfrm>
          <a:custGeom>
            <a:avLst/>
            <a:gdLst>
              <a:gd name="T0" fmla="*/ 174 w 512"/>
              <a:gd name="T1" fmla="*/ 245 h 512"/>
              <a:gd name="T2" fmla="*/ 373 w 512"/>
              <a:gd name="T3" fmla="*/ 245 h 512"/>
              <a:gd name="T4" fmla="*/ 373 w 512"/>
              <a:gd name="T5" fmla="*/ 288 h 512"/>
              <a:gd name="T6" fmla="*/ 174 w 512"/>
              <a:gd name="T7" fmla="*/ 288 h 512"/>
              <a:gd name="T8" fmla="*/ 145 w 512"/>
              <a:gd name="T9" fmla="*/ 266 h 512"/>
              <a:gd name="T10" fmla="*/ 174 w 512"/>
              <a:gd name="T11" fmla="*/ 245 h 512"/>
              <a:gd name="T12" fmla="*/ 366 w 512"/>
              <a:gd name="T13" fmla="*/ 160 h 512"/>
              <a:gd name="T14" fmla="*/ 337 w 512"/>
              <a:gd name="T15" fmla="*/ 138 h 512"/>
              <a:gd name="T16" fmla="*/ 138 w 512"/>
              <a:gd name="T17" fmla="*/ 138 h 512"/>
              <a:gd name="T18" fmla="*/ 138 w 512"/>
              <a:gd name="T19" fmla="*/ 181 h 512"/>
              <a:gd name="T20" fmla="*/ 337 w 512"/>
              <a:gd name="T21" fmla="*/ 181 h 512"/>
              <a:gd name="T22" fmla="*/ 366 w 512"/>
              <a:gd name="T23" fmla="*/ 160 h 512"/>
              <a:gd name="T24" fmla="*/ 512 w 512"/>
              <a:gd name="T25" fmla="*/ 256 h 512"/>
              <a:gd name="T26" fmla="*/ 256 w 512"/>
              <a:gd name="T27" fmla="*/ 512 h 512"/>
              <a:gd name="T28" fmla="*/ 0 w 512"/>
              <a:gd name="T29" fmla="*/ 256 h 512"/>
              <a:gd name="T30" fmla="*/ 256 w 512"/>
              <a:gd name="T31" fmla="*/ 0 h 512"/>
              <a:gd name="T32" fmla="*/ 512 w 512"/>
              <a:gd name="T33" fmla="*/ 256 h 512"/>
              <a:gd name="T34" fmla="*/ 266 w 512"/>
              <a:gd name="T35" fmla="*/ 224 h 512"/>
              <a:gd name="T36" fmla="*/ 266 w 512"/>
              <a:gd name="T37" fmla="*/ 202 h 512"/>
              <a:gd name="T38" fmla="*/ 341 w 512"/>
              <a:gd name="T39" fmla="*/ 202 h 512"/>
              <a:gd name="T40" fmla="*/ 347 w 512"/>
              <a:gd name="T41" fmla="*/ 200 h 512"/>
              <a:gd name="T42" fmla="*/ 390 w 512"/>
              <a:gd name="T43" fmla="*/ 168 h 512"/>
              <a:gd name="T44" fmla="*/ 394 w 512"/>
              <a:gd name="T45" fmla="*/ 160 h 512"/>
              <a:gd name="T46" fmla="*/ 390 w 512"/>
              <a:gd name="T47" fmla="*/ 151 h 512"/>
              <a:gd name="T48" fmla="*/ 347 w 512"/>
              <a:gd name="T49" fmla="*/ 119 h 512"/>
              <a:gd name="T50" fmla="*/ 341 w 512"/>
              <a:gd name="T51" fmla="*/ 117 h 512"/>
              <a:gd name="T52" fmla="*/ 266 w 512"/>
              <a:gd name="T53" fmla="*/ 117 h 512"/>
              <a:gd name="T54" fmla="*/ 266 w 512"/>
              <a:gd name="T55" fmla="*/ 106 h 512"/>
              <a:gd name="T56" fmla="*/ 256 w 512"/>
              <a:gd name="T57" fmla="*/ 96 h 512"/>
              <a:gd name="T58" fmla="*/ 245 w 512"/>
              <a:gd name="T59" fmla="*/ 106 h 512"/>
              <a:gd name="T60" fmla="*/ 245 w 512"/>
              <a:gd name="T61" fmla="*/ 117 h 512"/>
              <a:gd name="T62" fmla="*/ 128 w 512"/>
              <a:gd name="T63" fmla="*/ 117 h 512"/>
              <a:gd name="T64" fmla="*/ 117 w 512"/>
              <a:gd name="T65" fmla="*/ 128 h 512"/>
              <a:gd name="T66" fmla="*/ 117 w 512"/>
              <a:gd name="T67" fmla="*/ 192 h 512"/>
              <a:gd name="T68" fmla="*/ 128 w 512"/>
              <a:gd name="T69" fmla="*/ 202 h 512"/>
              <a:gd name="T70" fmla="*/ 245 w 512"/>
              <a:gd name="T71" fmla="*/ 202 h 512"/>
              <a:gd name="T72" fmla="*/ 245 w 512"/>
              <a:gd name="T73" fmla="*/ 224 h 512"/>
              <a:gd name="T74" fmla="*/ 170 w 512"/>
              <a:gd name="T75" fmla="*/ 224 h 512"/>
              <a:gd name="T76" fmla="*/ 164 w 512"/>
              <a:gd name="T77" fmla="*/ 226 h 512"/>
              <a:gd name="T78" fmla="*/ 121 w 512"/>
              <a:gd name="T79" fmla="*/ 258 h 512"/>
              <a:gd name="T80" fmla="*/ 117 w 512"/>
              <a:gd name="T81" fmla="*/ 266 h 512"/>
              <a:gd name="T82" fmla="*/ 121 w 512"/>
              <a:gd name="T83" fmla="*/ 275 h 512"/>
              <a:gd name="T84" fmla="*/ 164 w 512"/>
              <a:gd name="T85" fmla="*/ 307 h 512"/>
              <a:gd name="T86" fmla="*/ 170 w 512"/>
              <a:gd name="T87" fmla="*/ 309 h 512"/>
              <a:gd name="T88" fmla="*/ 245 w 512"/>
              <a:gd name="T89" fmla="*/ 309 h 512"/>
              <a:gd name="T90" fmla="*/ 245 w 512"/>
              <a:gd name="T91" fmla="*/ 405 h 512"/>
              <a:gd name="T92" fmla="*/ 256 w 512"/>
              <a:gd name="T93" fmla="*/ 416 h 512"/>
              <a:gd name="T94" fmla="*/ 266 w 512"/>
              <a:gd name="T95" fmla="*/ 405 h 512"/>
              <a:gd name="T96" fmla="*/ 266 w 512"/>
              <a:gd name="T97" fmla="*/ 309 h 512"/>
              <a:gd name="T98" fmla="*/ 384 w 512"/>
              <a:gd name="T99" fmla="*/ 309 h 512"/>
              <a:gd name="T100" fmla="*/ 394 w 512"/>
              <a:gd name="T101" fmla="*/ 298 h 512"/>
              <a:gd name="T102" fmla="*/ 394 w 512"/>
              <a:gd name="T103" fmla="*/ 234 h 512"/>
              <a:gd name="T104" fmla="*/ 384 w 512"/>
              <a:gd name="T105" fmla="*/ 224 h 512"/>
              <a:gd name="T106" fmla="*/ 266 w 512"/>
              <a:gd name="T107"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174" y="245"/>
                </a:moveTo>
                <a:cubicBezTo>
                  <a:pt x="373" y="245"/>
                  <a:pt x="373" y="245"/>
                  <a:pt x="373" y="245"/>
                </a:cubicBezTo>
                <a:cubicBezTo>
                  <a:pt x="373" y="288"/>
                  <a:pt x="373" y="288"/>
                  <a:pt x="373" y="288"/>
                </a:cubicBezTo>
                <a:cubicBezTo>
                  <a:pt x="174" y="288"/>
                  <a:pt x="174" y="288"/>
                  <a:pt x="174" y="288"/>
                </a:cubicBezTo>
                <a:cubicBezTo>
                  <a:pt x="145" y="266"/>
                  <a:pt x="145" y="266"/>
                  <a:pt x="145" y="266"/>
                </a:cubicBezTo>
                <a:lnTo>
                  <a:pt x="174" y="245"/>
                </a:lnTo>
                <a:close/>
                <a:moveTo>
                  <a:pt x="366" y="160"/>
                </a:moveTo>
                <a:cubicBezTo>
                  <a:pt x="337" y="138"/>
                  <a:pt x="337" y="138"/>
                  <a:pt x="337" y="138"/>
                </a:cubicBezTo>
                <a:cubicBezTo>
                  <a:pt x="138" y="138"/>
                  <a:pt x="138" y="138"/>
                  <a:pt x="138" y="138"/>
                </a:cubicBezTo>
                <a:cubicBezTo>
                  <a:pt x="138" y="181"/>
                  <a:pt x="138" y="181"/>
                  <a:pt x="138" y="181"/>
                </a:cubicBezTo>
                <a:cubicBezTo>
                  <a:pt x="337" y="181"/>
                  <a:pt x="337" y="181"/>
                  <a:pt x="337" y="181"/>
                </a:cubicBezTo>
                <a:lnTo>
                  <a:pt x="366"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66" y="224"/>
                </a:moveTo>
                <a:cubicBezTo>
                  <a:pt x="266" y="202"/>
                  <a:pt x="266" y="202"/>
                  <a:pt x="266" y="202"/>
                </a:cubicBezTo>
                <a:cubicBezTo>
                  <a:pt x="341" y="202"/>
                  <a:pt x="341" y="202"/>
                  <a:pt x="341" y="202"/>
                </a:cubicBezTo>
                <a:cubicBezTo>
                  <a:pt x="343" y="202"/>
                  <a:pt x="346" y="202"/>
                  <a:pt x="347" y="200"/>
                </a:cubicBezTo>
                <a:cubicBezTo>
                  <a:pt x="390" y="168"/>
                  <a:pt x="390" y="168"/>
                  <a:pt x="390" y="168"/>
                </a:cubicBezTo>
                <a:cubicBezTo>
                  <a:pt x="393" y="166"/>
                  <a:pt x="394" y="163"/>
                  <a:pt x="394" y="160"/>
                </a:cubicBezTo>
                <a:cubicBezTo>
                  <a:pt x="394" y="156"/>
                  <a:pt x="393" y="153"/>
                  <a:pt x="390" y="151"/>
                </a:cubicBezTo>
                <a:cubicBezTo>
                  <a:pt x="347" y="119"/>
                  <a:pt x="347" y="119"/>
                  <a:pt x="347" y="119"/>
                </a:cubicBezTo>
                <a:cubicBezTo>
                  <a:pt x="346" y="118"/>
                  <a:pt x="343" y="117"/>
                  <a:pt x="341" y="117"/>
                </a:cubicBezTo>
                <a:cubicBezTo>
                  <a:pt x="266" y="117"/>
                  <a:pt x="266" y="117"/>
                  <a:pt x="266" y="117"/>
                </a:cubicBezTo>
                <a:cubicBezTo>
                  <a:pt x="266" y="106"/>
                  <a:pt x="266" y="106"/>
                  <a:pt x="266" y="106"/>
                </a:cubicBezTo>
                <a:cubicBezTo>
                  <a:pt x="266" y="100"/>
                  <a:pt x="262" y="96"/>
                  <a:pt x="256" y="96"/>
                </a:cubicBezTo>
                <a:cubicBezTo>
                  <a:pt x="250" y="96"/>
                  <a:pt x="245" y="100"/>
                  <a:pt x="245" y="106"/>
                </a:cubicBezTo>
                <a:cubicBezTo>
                  <a:pt x="245" y="117"/>
                  <a:pt x="245" y="117"/>
                  <a:pt x="245" y="117"/>
                </a:cubicBezTo>
                <a:cubicBezTo>
                  <a:pt x="128" y="117"/>
                  <a:pt x="128" y="117"/>
                  <a:pt x="128" y="117"/>
                </a:cubicBezTo>
                <a:cubicBezTo>
                  <a:pt x="122" y="117"/>
                  <a:pt x="117" y="122"/>
                  <a:pt x="117" y="128"/>
                </a:cubicBezTo>
                <a:cubicBezTo>
                  <a:pt x="117" y="192"/>
                  <a:pt x="117" y="192"/>
                  <a:pt x="117" y="192"/>
                </a:cubicBezTo>
                <a:cubicBezTo>
                  <a:pt x="117" y="198"/>
                  <a:pt x="122" y="202"/>
                  <a:pt x="128" y="202"/>
                </a:cubicBezTo>
                <a:cubicBezTo>
                  <a:pt x="245" y="202"/>
                  <a:pt x="245" y="202"/>
                  <a:pt x="245" y="202"/>
                </a:cubicBezTo>
                <a:cubicBezTo>
                  <a:pt x="245" y="224"/>
                  <a:pt x="245" y="224"/>
                  <a:pt x="245" y="224"/>
                </a:cubicBezTo>
                <a:cubicBezTo>
                  <a:pt x="170" y="224"/>
                  <a:pt x="170" y="224"/>
                  <a:pt x="170" y="224"/>
                </a:cubicBezTo>
                <a:cubicBezTo>
                  <a:pt x="168" y="224"/>
                  <a:pt x="166" y="224"/>
                  <a:pt x="164" y="226"/>
                </a:cubicBezTo>
                <a:cubicBezTo>
                  <a:pt x="121" y="258"/>
                  <a:pt x="121" y="258"/>
                  <a:pt x="121" y="258"/>
                </a:cubicBezTo>
                <a:cubicBezTo>
                  <a:pt x="119" y="260"/>
                  <a:pt x="117" y="263"/>
                  <a:pt x="117" y="266"/>
                </a:cubicBezTo>
                <a:cubicBezTo>
                  <a:pt x="117" y="270"/>
                  <a:pt x="119" y="273"/>
                  <a:pt x="121" y="275"/>
                </a:cubicBezTo>
                <a:cubicBezTo>
                  <a:pt x="164" y="307"/>
                  <a:pt x="164" y="307"/>
                  <a:pt x="164" y="307"/>
                </a:cubicBezTo>
                <a:cubicBezTo>
                  <a:pt x="166" y="308"/>
                  <a:pt x="168" y="309"/>
                  <a:pt x="170" y="309"/>
                </a:cubicBezTo>
                <a:cubicBezTo>
                  <a:pt x="245" y="309"/>
                  <a:pt x="245" y="309"/>
                  <a:pt x="245" y="309"/>
                </a:cubicBezTo>
                <a:cubicBezTo>
                  <a:pt x="245" y="405"/>
                  <a:pt x="245" y="405"/>
                  <a:pt x="245" y="405"/>
                </a:cubicBezTo>
                <a:cubicBezTo>
                  <a:pt x="245" y="411"/>
                  <a:pt x="250" y="416"/>
                  <a:pt x="256" y="416"/>
                </a:cubicBezTo>
                <a:cubicBezTo>
                  <a:pt x="262" y="416"/>
                  <a:pt x="266" y="411"/>
                  <a:pt x="266" y="405"/>
                </a:cubicBezTo>
                <a:cubicBezTo>
                  <a:pt x="266" y="309"/>
                  <a:pt x="266" y="309"/>
                  <a:pt x="266" y="309"/>
                </a:cubicBezTo>
                <a:cubicBezTo>
                  <a:pt x="384" y="309"/>
                  <a:pt x="384" y="309"/>
                  <a:pt x="384" y="309"/>
                </a:cubicBezTo>
                <a:cubicBezTo>
                  <a:pt x="390" y="309"/>
                  <a:pt x="394" y="304"/>
                  <a:pt x="394" y="298"/>
                </a:cubicBezTo>
                <a:cubicBezTo>
                  <a:pt x="394" y="234"/>
                  <a:pt x="394" y="234"/>
                  <a:pt x="394" y="234"/>
                </a:cubicBezTo>
                <a:cubicBezTo>
                  <a:pt x="394" y="228"/>
                  <a:pt x="390" y="224"/>
                  <a:pt x="384" y="224"/>
                </a:cubicBezTo>
                <a:lnTo>
                  <a:pt x="266"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grpSp>
        <p:nvGrpSpPr>
          <p:cNvPr id="104" name="Group 550">
            <a:extLst>
              <a:ext uri="{FF2B5EF4-FFF2-40B4-BE49-F238E27FC236}">
                <a16:creationId xmlns:a16="http://schemas.microsoft.com/office/drawing/2014/main" id="{C9F120F1-4A0B-40EA-906E-90AF9D2C6046}"/>
              </a:ext>
            </a:extLst>
          </p:cNvPr>
          <p:cNvGrpSpPr>
            <a:grpSpLocks noChangeAspect="1"/>
          </p:cNvGrpSpPr>
          <p:nvPr/>
        </p:nvGrpSpPr>
        <p:grpSpPr bwMode="auto">
          <a:xfrm>
            <a:off x="9790738" y="1191366"/>
            <a:ext cx="979131" cy="979131"/>
            <a:chOff x="1520" y="1938"/>
            <a:chExt cx="340" cy="340"/>
          </a:xfrm>
          <a:solidFill>
            <a:srgbClr val="012169"/>
          </a:solidFill>
        </p:grpSpPr>
        <p:sp>
          <p:nvSpPr>
            <p:cNvPr id="147" name="Freeform 551">
              <a:extLst>
                <a:ext uri="{FF2B5EF4-FFF2-40B4-BE49-F238E27FC236}">
                  <a16:creationId xmlns:a16="http://schemas.microsoft.com/office/drawing/2014/main" id="{3B23BD7E-3FA3-4DFA-BB56-F2E61974261B}"/>
                </a:ext>
              </a:extLst>
            </p:cNvPr>
            <p:cNvSpPr>
              <a:spLocks noEditPoints="1"/>
            </p:cNvSpPr>
            <p:nvPr/>
          </p:nvSpPr>
          <p:spPr bwMode="auto">
            <a:xfrm>
              <a:off x="1520" y="1938"/>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3 w 512"/>
                <a:gd name="T11" fmla="*/ 370 h 512"/>
                <a:gd name="T12" fmla="*/ 405 w 512"/>
                <a:gd name="T13" fmla="*/ 374 h 512"/>
                <a:gd name="T14" fmla="*/ 398 w 512"/>
                <a:gd name="T15" fmla="*/ 371 h 512"/>
                <a:gd name="T16" fmla="*/ 349 w 512"/>
                <a:gd name="T17" fmla="*/ 358 h 512"/>
                <a:gd name="T18" fmla="*/ 316 w 512"/>
                <a:gd name="T19" fmla="*/ 352 h 512"/>
                <a:gd name="T20" fmla="*/ 286 w 512"/>
                <a:gd name="T21" fmla="*/ 324 h 512"/>
                <a:gd name="T22" fmla="*/ 290 w 512"/>
                <a:gd name="T23" fmla="*/ 303 h 512"/>
                <a:gd name="T24" fmla="*/ 320 w 512"/>
                <a:gd name="T25" fmla="*/ 233 h 512"/>
                <a:gd name="T26" fmla="*/ 311 w 512"/>
                <a:gd name="T27" fmla="*/ 142 h 512"/>
                <a:gd name="T28" fmla="*/ 256 w 512"/>
                <a:gd name="T29" fmla="*/ 118 h 512"/>
                <a:gd name="T30" fmla="*/ 256 w 512"/>
                <a:gd name="T31" fmla="*/ 118 h 512"/>
                <a:gd name="T32" fmla="*/ 256 w 512"/>
                <a:gd name="T33" fmla="*/ 118 h 512"/>
                <a:gd name="T34" fmla="*/ 256 w 512"/>
                <a:gd name="T35" fmla="*/ 118 h 512"/>
                <a:gd name="T36" fmla="*/ 201 w 512"/>
                <a:gd name="T37" fmla="*/ 142 h 512"/>
                <a:gd name="T38" fmla="*/ 192 w 512"/>
                <a:gd name="T39" fmla="*/ 233 h 512"/>
                <a:gd name="T40" fmla="*/ 222 w 512"/>
                <a:gd name="T41" fmla="*/ 303 h 512"/>
                <a:gd name="T42" fmla="*/ 225 w 512"/>
                <a:gd name="T43" fmla="*/ 324 h 512"/>
                <a:gd name="T44" fmla="*/ 196 w 512"/>
                <a:gd name="T45" fmla="*/ 352 h 512"/>
                <a:gd name="T46" fmla="*/ 163 w 512"/>
                <a:gd name="T47" fmla="*/ 358 h 512"/>
                <a:gd name="T48" fmla="*/ 114 w 512"/>
                <a:gd name="T49" fmla="*/ 371 h 512"/>
                <a:gd name="T50" fmla="*/ 107 w 512"/>
                <a:gd name="T51" fmla="*/ 374 h 512"/>
                <a:gd name="T52" fmla="*/ 99 w 512"/>
                <a:gd name="T53" fmla="*/ 370 h 512"/>
                <a:gd name="T54" fmla="*/ 100 w 512"/>
                <a:gd name="T55" fmla="*/ 355 h 512"/>
                <a:gd name="T56" fmla="*/ 160 w 512"/>
                <a:gd name="T57" fmla="*/ 337 h 512"/>
                <a:gd name="T58" fmla="*/ 188 w 512"/>
                <a:gd name="T59" fmla="*/ 332 h 512"/>
                <a:gd name="T60" fmla="*/ 205 w 512"/>
                <a:gd name="T61" fmla="*/ 318 h 512"/>
                <a:gd name="T62" fmla="*/ 205 w 512"/>
                <a:gd name="T63" fmla="*/ 316 h 512"/>
                <a:gd name="T64" fmla="*/ 171 w 512"/>
                <a:gd name="T65" fmla="*/ 237 h 512"/>
                <a:gd name="T66" fmla="*/ 184 w 512"/>
                <a:gd name="T67" fmla="*/ 128 h 512"/>
                <a:gd name="T68" fmla="*/ 256 w 512"/>
                <a:gd name="T69" fmla="*/ 96 h 512"/>
                <a:gd name="T70" fmla="*/ 256 w 512"/>
                <a:gd name="T71" fmla="*/ 96 h 512"/>
                <a:gd name="T72" fmla="*/ 328 w 512"/>
                <a:gd name="T73" fmla="*/ 128 h 512"/>
                <a:gd name="T74" fmla="*/ 341 w 512"/>
                <a:gd name="T75" fmla="*/ 237 h 512"/>
                <a:gd name="T76" fmla="*/ 307 w 512"/>
                <a:gd name="T77" fmla="*/ 316 h 512"/>
                <a:gd name="T78" fmla="*/ 307 w 512"/>
                <a:gd name="T79" fmla="*/ 318 h 512"/>
                <a:gd name="T80" fmla="*/ 324 w 512"/>
                <a:gd name="T81" fmla="*/ 332 h 512"/>
                <a:gd name="T82" fmla="*/ 352 w 512"/>
                <a:gd name="T83" fmla="*/ 337 h 512"/>
                <a:gd name="T84" fmla="*/ 412 w 512"/>
                <a:gd name="T85" fmla="*/ 355 h 512"/>
                <a:gd name="T86" fmla="*/ 413 w 512"/>
                <a:gd name="T87"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413" y="370"/>
                  </a:moveTo>
                  <a:cubicBezTo>
                    <a:pt x="411" y="372"/>
                    <a:pt x="408" y="374"/>
                    <a:pt x="405" y="374"/>
                  </a:cubicBezTo>
                  <a:cubicBezTo>
                    <a:pt x="403" y="374"/>
                    <a:pt x="400" y="373"/>
                    <a:pt x="398" y="371"/>
                  </a:cubicBezTo>
                  <a:cubicBezTo>
                    <a:pt x="391" y="364"/>
                    <a:pt x="366" y="361"/>
                    <a:pt x="349" y="358"/>
                  </a:cubicBezTo>
                  <a:cubicBezTo>
                    <a:pt x="335" y="356"/>
                    <a:pt x="324" y="355"/>
                    <a:pt x="316" y="352"/>
                  </a:cubicBezTo>
                  <a:cubicBezTo>
                    <a:pt x="301" y="346"/>
                    <a:pt x="290" y="336"/>
                    <a:pt x="286" y="324"/>
                  </a:cubicBezTo>
                  <a:cubicBezTo>
                    <a:pt x="284" y="317"/>
                    <a:pt x="285" y="310"/>
                    <a:pt x="290" y="303"/>
                  </a:cubicBezTo>
                  <a:cubicBezTo>
                    <a:pt x="301" y="288"/>
                    <a:pt x="314" y="258"/>
                    <a:pt x="320" y="233"/>
                  </a:cubicBezTo>
                  <a:cubicBezTo>
                    <a:pt x="330" y="192"/>
                    <a:pt x="327" y="162"/>
                    <a:pt x="311" y="142"/>
                  </a:cubicBezTo>
                  <a:cubicBezTo>
                    <a:pt x="291" y="117"/>
                    <a:pt x="257" y="118"/>
                    <a:pt x="256" y="118"/>
                  </a:cubicBezTo>
                  <a:cubicBezTo>
                    <a:pt x="256" y="118"/>
                    <a:pt x="256" y="118"/>
                    <a:pt x="256" y="118"/>
                  </a:cubicBezTo>
                  <a:cubicBezTo>
                    <a:pt x="256" y="118"/>
                    <a:pt x="256" y="118"/>
                    <a:pt x="256" y="118"/>
                  </a:cubicBezTo>
                  <a:cubicBezTo>
                    <a:pt x="256" y="118"/>
                    <a:pt x="256" y="118"/>
                    <a:pt x="256" y="118"/>
                  </a:cubicBezTo>
                  <a:cubicBezTo>
                    <a:pt x="255" y="118"/>
                    <a:pt x="220" y="117"/>
                    <a:pt x="201" y="142"/>
                  </a:cubicBezTo>
                  <a:cubicBezTo>
                    <a:pt x="185" y="162"/>
                    <a:pt x="182" y="192"/>
                    <a:pt x="192" y="233"/>
                  </a:cubicBezTo>
                  <a:cubicBezTo>
                    <a:pt x="198" y="258"/>
                    <a:pt x="211" y="288"/>
                    <a:pt x="222" y="303"/>
                  </a:cubicBezTo>
                  <a:cubicBezTo>
                    <a:pt x="226" y="310"/>
                    <a:pt x="228" y="317"/>
                    <a:pt x="225" y="324"/>
                  </a:cubicBezTo>
                  <a:cubicBezTo>
                    <a:pt x="222" y="336"/>
                    <a:pt x="211" y="346"/>
                    <a:pt x="196" y="352"/>
                  </a:cubicBezTo>
                  <a:cubicBezTo>
                    <a:pt x="188" y="355"/>
                    <a:pt x="177" y="356"/>
                    <a:pt x="163" y="358"/>
                  </a:cubicBezTo>
                  <a:cubicBezTo>
                    <a:pt x="145" y="361"/>
                    <a:pt x="121" y="364"/>
                    <a:pt x="114" y="371"/>
                  </a:cubicBezTo>
                  <a:cubicBezTo>
                    <a:pt x="112" y="373"/>
                    <a:pt x="109" y="374"/>
                    <a:pt x="107" y="374"/>
                  </a:cubicBezTo>
                  <a:cubicBezTo>
                    <a:pt x="104" y="374"/>
                    <a:pt x="101" y="372"/>
                    <a:pt x="99" y="370"/>
                  </a:cubicBezTo>
                  <a:cubicBezTo>
                    <a:pt x="95" y="366"/>
                    <a:pt x="95" y="359"/>
                    <a:pt x="100" y="355"/>
                  </a:cubicBezTo>
                  <a:cubicBezTo>
                    <a:pt x="112" y="344"/>
                    <a:pt x="136" y="341"/>
                    <a:pt x="160" y="337"/>
                  </a:cubicBezTo>
                  <a:cubicBezTo>
                    <a:pt x="171" y="335"/>
                    <a:pt x="183" y="334"/>
                    <a:pt x="188" y="332"/>
                  </a:cubicBezTo>
                  <a:cubicBezTo>
                    <a:pt x="198" y="328"/>
                    <a:pt x="204" y="322"/>
                    <a:pt x="205" y="318"/>
                  </a:cubicBezTo>
                  <a:cubicBezTo>
                    <a:pt x="205" y="317"/>
                    <a:pt x="205" y="317"/>
                    <a:pt x="205" y="316"/>
                  </a:cubicBezTo>
                  <a:cubicBezTo>
                    <a:pt x="192" y="298"/>
                    <a:pt x="178" y="265"/>
                    <a:pt x="171" y="237"/>
                  </a:cubicBezTo>
                  <a:cubicBezTo>
                    <a:pt x="160" y="190"/>
                    <a:pt x="164" y="153"/>
                    <a:pt x="184" y="128"/>
                  </a:cubicBezTo>
                  <a:cubicBezTo>
                    <a:pt x="210" y="96"/>
                    <a:pt x="252" y="96"/>
                    <a:pt x="256" y="96"/>
                  </a:cubicBezTo>
                  <a:cubicBezTo>
                    <a:pt x="256" y="96"/>
                    <a:pt x="256" y="96"/>
                    <a:pt x="256" y="96"/>
                  </a:cubicBezTo>
                  <a:cubicBezTo>
                    <a:pt x="258" y="96"/>
                    <a:pt x="301" y="96"/>
                    <a:pt x="328" y="128"/>
                  </a:cubicBezTo>
                  <a:cubicBezTo>
                    <a:pt x="348" y="153"/>
                    <a:pt x="352" y="190"/>
                    <a:pt x="341" y="237"/>
                  </a:cubicBezTo>
                  <a:cubicBezTo>
                    <a:pt x="334" y="265"/>
                    <a:pt x="320" y="298"/>
                    <a:pt x="307" y="316"/>
                  </a:cubicBezTo>
                  <a:cubicBezTo>
                    <a:pt x="307" y="317"/>
                    <a:pt x="306" y="317"/>
                    <a:pt x="307" y="318"/>
                  </a:cubicBezTo>
                  <a:cubicBezTo>
                    <a:pt x="308" y="322"/>
                    <a:pt x="314" y="328"/>
                    <a:pt x="324" y="332"/>
                  </a:cubicBezTo>
                  <a:cubicBezTo>
                    <a:pt x="329" y="334"/>
                    <a:pt x="341" y="335"/>
                    <a:pt x="352" y="337"/>
                  </a:cubicBezTo>
                  <a:cubicBezTo>
                    <a:pt x="375" y="341"/>
                    <a:pt x="400" y="344"/>
                    <a:pt x="412" y="355"/>
                  </a:cubicBezTo>
                  <a:cubicBezTo>
                    <a:pt x="417" y="359"/>
                    <a:pt x="417" y="366"/>
                    <a:pt x="413"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Verdana"/>
                <a:ea typeface="+mn-ea"/>
                <a:cs typeface="+mn-cs"/>
              </a:endParaRPr>
            </a:p>
          </p:txBody>
        </p:sp>
        <p:sp>
          <p:nvSpPr>
            <p:cNvPr id="148" name="Freeform 552">
              <a:extLst>
                <a:ext uri="{FF2B5EF4-FFF2-40B4-BE49-F238E27FC236}">
                  <a16:creationId xmlns:a16="http://schemas.microsoft.com/office/drawing/2014/main" id="{167CFDF9-3066-472B-90B9-C1DD5F6CB894}"/>
                </a:ext>
              </a:extLst>
            </p:cNvPr>
            <p:cNvSpPr>
              <a:spLocks noEditPoints="1"/>
            </p:cNvSpPr>
            <p:nvPr/>
          </p:nvSpPr>
          <p:spPr bwMode="auto">
            <a:xfrm>
              <a:off x="1520" y="1938"/>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3 w 512"/>
                <a:gd name="T11" fmla="*/ 370 h 512"/>
                <a:gd name="T12" fmla="*/ 405 w 512"/>
                <a:gd name="T13" fmla="*/ 374 h 512"/>
                <a:gd name="T14" fmla="*/ 398 w 512"/>
                <a:gd name="T15" fmla="*/ 371 h 512"/>
                <a:gd name="T16" fmla="*/ 349 w 512"/>
                <a:gd name="T17" fmla="*/ 358 h 512"/>
                <a:gd name="T18" fmla="*/ 316 w 512"/>
                <a:gd name="T19" fmla="*/ 352 h 512"/>
                <a:gd name="T20" fmla="*/ 286 w 512"/>
                <a:gd name="T21" fmla="*/ 324 h 512"/>
                <a:gd name="T22" fmla="*/ 290 w 512"/>
                <a:gd name="T23" fmla="*/ 303 h 512"/>
                <a:gd name="T24" fmla="*/ 320 w 512"/>
                <a:gd name="T25" fmla="*/ 233 h 512"/>
                <a:gd name="T26" fmla="*/ 311 w 512"/>
                <a:gd name="T27" fmla="*/ 142 h 512"/>
                <a:gd name="T28" fmla="*/ 256 w 512"/>
                <a:gd name="T29" fmla="*/ 118 h 512"/>
                <a:gd name="T30" fmla="*/ 256 w 512"/>
                <a:gd name="T31" fmla="*/ 118 h 512"/>
                <a:gd name="T32" fmla="*/ 256 w 512"/>
                <a:gd name="T33" fmla="*/ 118 h 512"/>
                <a:gd name="T34" fmla="*/ 256 w 512"/>
                <a:gd name="T35" fmla="*/ 118 h 512"/>
                <a:gd name="T36" fmla="*/ 201 w 512"/>
                <a:gd name="T37" fmla="*/ 142 h 512"/>
                <a:gd name="T38" fmla="*/ 192 w 512"/>
                <a:gd name="T39" fmla="*/ 233 h 512"/>
                <a:gd name="T40" fmla="*/ 222 w 512"/>
                <a:gd name="T41" fmla="*/ 303 h 512"/>
                <a:gd name="T42" fmla="*/ 225 w 512"/>
                <a:gd name="T43" fmla="*/ 324 h 512"/>
                <a:gd name="T44" fmla="*/ 196 w 512"/>
                <a:gd name="T45" fmla="*/ 352 h 512"/>
                <a:gd name="T46" fmla="*/ 163 w 512"/>
                <a:gd name="T47" fmla="*/ 358 h 512"/>
                <a:gd name="T48" fmla="*/ 114 w 512"/>
                <a:gd name="T49" fmla="*/ 371 h 512"/>
                <a:gd name="T50" fmla="*/ 107 w 512"/>
                <a:gd name="T51" fmla="*/ 374 h 512"/>
                <a:gd name="T52" fmla="*/ 99 w 512"/>
                <a:gd name="T53" fmla="*/ 370 h 512"/>
                <a:gd name="T54" fmla="*/ 100 w 512"/>
                <a:gd name="T55" fmla="*/ 355 h 512"/>
                <a:gd name="T56" fmla="*/ 160 w 512"/>
                <a:gd name="T57" fmla="*/ 337 h 512"/>
                <a:gd name="T58" fmla="*/ 188 w 512"/>
                <a:gd name="T59" fmla="*/ 332 h 512"/>
                <a:gd name="T60" fmla="*/ 205 w 512"/>
                <a:gd name="T61" fmla="*/ 318 h 512"/>
                <a:gd name="T62" fmla="*/ 205 w 512"/>
                <a:gd name="T63" fmla="*/ 316 h 512"/>
                <a:gd name="T64" fmla="*/ 171 w 512"/>
                <a:gd name="T65" fmla="*/ 237 h 512"/>
                <a:gd name="T66" fmla="*/ 184 w 512"/>
                <a:gd name="T67" fmla="*/ 128 h 512"/>
                <a:gd name="T68" fmla="*/ 256 w 512"/>
                <a:gd name="T69" fmla="*/ 96 h 512"/>
                <a:gd name="T70" fmla="*/ 256 w 512"/>
                <a:gd name="T71" fmla="*/ 96 h 512"/>
                <a:gd name="T72" fmla="*/ 328 w 512"/>
                <a:gd name="T73" fmla="*/ 128 h 512"/>
                <a:gd name="T74" fmla="*/ 341 w 512"/>
                <a:gd name="T75" fmla="*/ 237 h 512"/>
                <a:gd name="T76" fmla="*/ 307 w 512"/>
                <a:gd name="T77" fmla="*/ 316 h 512"/>
                <a:gd name="T78" fmla="*/ 307 w 512"/>
                <a:gd name="T79" fmla="*/ 318 h 512"/>
                <a:gd name="T80" fmla="*/ 324 w 512"/>
                <a:gd name="T81" fmla="*/ 332 h 512"/>
                <a:gd name="T82" fmla="*/ 352 w 512"/>
                <a:gd name="T83" fmla="*/ 337 h 512"/>
                <a:gd name="T84" fmla="*/ 412 w 512"/>
                <a:gd name="T85" fmla="*/ 355 h 512"/>
                <a:gd name="T86" fmla="*/ 413 w 512"/>
                <a:gd name="T87" fmla="*/ 3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413" y="370"/>
                  </a:moveTo>
                  <a:cubicBezTo>
                    <a:pt x="411" y="372"/>
                    <a:pt x="408" y="374"/>
                    <a:pt x="405" y="374"/>
                  </a:cubicBezTo>
                  <a:cubicBezTo>
                    <a:pt x="403" y="374"/>
                    <a:pt x="400" y="373"/>
                    <a:pt x="398" y="371"/>
                  </a:cubicBezTo>
                  <a:cubicBezTo>
                    <a:pt x="391" y="364"/>
                    <a:pt x="366" y="361"/>
                    <a:pt x="349" y="358"/>
                  </a:cubicBezTo>
                  <a:cubicBezTo>
                    <a:pt x="335" y="356"/>
                    <a:pt x="324" y="355"/>
                    <a:pt x="316" y="352"/>
                  </a:cubicBezTo>
                  <a:cubicBezTo>
                    <a:pt x="301" y="346"/>
                    <a:pt x="290" y="336"/>
                    <a:pt x="286" y="324"/>
                  </a:cubicBezTo>
                  <a:cubicBezTo>
                    <a:pt x="284" y="317"/>
                    <a:pt x="285" y="310"/>
                    <a:pt x="290" y="303"/>
                  </a:cubicBezTo>
                  <a:cubicBezTo>
                    <a:pt x="301" y="288"/>
                    <a:pt x="314" y="258"/>
                    <a:pt x="320" y="233"/>
                  </a:cubicBezTo>
                  <a:cubicBezTo>
                    <a:pt x="330" y="192"/>
                    <a:pt x="327" y="162"/>
                    <a:pt x="311" y="142"/>
                  </a:cubicBezTo>
                  <a:cubicBezTo>
                    <a:pt x="291" y="117"/>
                    <a:pt x="257" y="118"/>
                    <a:pt x="256" y="118"/>
                  </a:cubicBezTo>
                  <a:cubicBezTo>
                    <a:pt x="256" y="118"/>
                    <a:pt x="256" y="118"/>
                    <a:pt x="256" y="118"/>
                  </a:cubicBezTo>
                  <a:cubicBezTo>
                    <a:pt x="256" y="118"/>
                    <a:pt x="256" y="118"/>
                    <a:pt x="256" y="118"/>
                  </a:cubicBezTo>
                  <a:cubicBezTo>
                    <a:pt x="256" y="118"/>
                    <a:pt x="256" y="118"/>
                    <a:pt x="256" y="118"/>
                  </a:cubicBezTo>
                  <a:cubicBezTo>
                    <a:pt x="255" y="118"/>
                    <a:pt x="220" y="117"/>
                    <a:pt x="201" y="142"/>
                  </a:cubicBezTo>
                  <a:cubicBezTo>
                    <a:pt x="185" y="162"/>
                    <a:pt x="182" y="192"/>
                    <a:pt x="192" y="233"/>
                  </a:cubicBezTo>
                  <a:cubicBezTo>
                    <a:pt x="198" y="258"/>
                    <a:pt x="211" y="288"/>
                    <a:pt x="222" y="303"/>
                  </a:cubicBezTo>
                  <a:cubicBezTo>
                    <a:pt x="226" y="310"/>
                    <a:pt x="228" y="317"/>
                    <a:pt x="225" y="324"/>
                  </a:cubicBezTo>
                  <a:cubicBezTo>
                    <a:pt x="222" y="336"/>
                    <a:pt x="211" y="346"/>
                    <a:pt x="196" y="352"/>
                  </a:cubicBezTo>
                  <a:cubicBezTo>
                    <a:pt x="188" y="355"/>
                    <a:pt x="177" y="356"/>
                    <a:pt x="163" y="358"/>
                  </a:cubicBezTo>
                  <a:cubicBezTo>
                    <a:pt x="145" y="361"/>
                    <a:pt x="121" y="364"/>
                    <a:pt x="114" y="371"/>
                  </a:cubicBezTo>
                  <a:cubicBezTo>
                    <a:pt x="112" y="373"/>
                    <a:pt x="109" y="374"/>
                    <a:pt x="107" y="374"/>
                  </a:cubicBezTo>
                  <a:cubicBezTo>
                    <a:pt x="104" y="374"/>
                    <a:pt x="101" y="372"/>
                    <a:pt x="99" y="370"/>
                  </a:cubicBezTo>
                  <a:cubicBezTo>
                    <a:pt x="95" y="366"/>
                    <a:pt x="95" y="359"/>
                    <a:pt x="100" y="355"/>
                  </a:cubicBezTo>
                  <a:cubicBezTo>
                    <a:pt x="112" y="344"/>
                    <a:pt x="136" y="341"/>
                    <a:pt x="160" y="337"/>
                  </a:cubicBezTo>
                  <a:cubicBezTo>
                    <a:pt x="171" y="335"/>
                    <a:pt x="183" y="334"/>
                    <a:pt x="188" y="332"/>
                  </a:cubicBezTo>
                  <a:cubicBezTo>
                    <a:pt x="198" y="328"/>
                    <a:pt x="204" y="322"/>
                    <a:pt x="205" y="318"/>
                  </a:cubicBezTo>
                  <a:cubicBezTo>
                    <a:pt x="205" y="317"/>
                    <a:pt x="205" y="317"/>
                    <a:pt x="205" y="316"/>
                  </a:cubicBezTo>
                  <a:cubicBezTo>
                    <a:pt x="192" y="298"/>
                    <a:pt x="178" y="265"/>
                    <a:pt x="171" y="237"/>
                  </a:cubicBezTo>
                  <a:cubicBezTo>
                    <a:pt x="160" y="190"/>
                    <a:pt x="164" y="153"/>
                    <a:pt x="184" y="128"/>
                  </a:cubicBezTo>
                  <a:cubicBezTo>
                    <a:pt x="210" y="96"/>
                    <a:pt x="252" y="96"/>
                    <a:pt x="256" y="96"/>
                  </a:cubicBezTo>
                  <a:cubicBezTo>
                    <a:pt x="256" y="96"/>
                    <a:pt x="256" y="96"/>
                    <a:pt x="256" y="96"/>
                  </a:cubicBezTo>
                  <a:cubicBezTo>
                    <a:pt x="258" y="96"/>
                    <a:pt x="301" y="96"/>
                    <a:pt x="328" y="128"/>
                  </a:cubicBezTo>
                  <a:cubicBezTo>
                    <a:pt x="348" y="153"/>
                    <a:pt x="352" y="190"/>
                    <a:pt x="341" y="237"/>
                  </a:cubicBezTo>
                  <a:cubicBezTo>
                    <a:pt x="334" y="265"/>
                    <a:pt x="320" y="298"/>
                    <a:pt x="307" y="316"/>
                  </a:cubicBezTo>
                  <a:cubicBezTo>
                    <a:pt x="307" y="317"/>
                    <a:pt x="306" y="317"/>
                    <a:pt x="307" y="318"/>
                  </a:cubicBezTo>
                  <a:cubicBezTo>
                    <a:pt x="308" y="322"/>
                    <a:pt x="314" y="328"/>
                    <a:pt x="324" y="332"/>
                  </a:cubicBezTo>
                  <a:cubicBezTo>
                    <a:pt x="329" y="334"/>
                    <a:pt x="341" y="335"/>
                    <a:pt x="352" y="337"/>
                  </a:cubicBezTo>
                  <a:cubicBezTo>
                    <a:pt x="375" y="341"/>
                    <a:pt x="400" y="344"/>
                    <a:pt x="412" y="355"/>
                  </a:cubicBezTo>
                  <a:cubicBezTo>
                    <a:pt x="417" y="359"/>
                    <a:pt x="417" y="366"/>
                    <a:pt x="413"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Verdana"/>
                <a:ea typeface="+mn-ea"/>
                <a:cs typeface="+mn-cs"/>
              </a:endParaRPr>
            </a:p>
          </p:txBody>
        </p:sp>
      </p:grpSp>
      <p:sp>
        <p:nvSpPr>
          <p:cNvPr id="40" name="Media_Technology_Fill_88">
            <a:extLst>
              <a:ext uri="{FF2B5EF4-FFF2-40B4-BE49-F238E27FC236}">
                <a16:creationId xmlns:a16="http://schemas.microsoft.com/office/drawing/2014/main" id="{A5517CF5-7A9F-4758-A11B-061A0DF0CD87}"/>
              </a:ext>
            </a:extLst>
          </p:cNvPr>
          <p:cNvSpPr>
            <a:spLocks noChangeAspect="1" noEditPoints="1"/>
          </p:cNvSpPr>
          <p:nvPr/>
        </p:nvSpPr>
        <p:spPr bwMode="auto">
          <a:xfrm>
            <a:off x="3559883" y="1192089"/>
            <a:ext cx="978408" cy="97840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9 w 512"/>
              <a:gd name="T11" fmla="*/ 334 h 512"/>
              <a:gd name="T12" fmla="*/ 199 w 512"/>
              <a:gd name="T13" fmla="*/ 349 h 512"/>
              <a:gd name="T14" fmla="*/ 192 w 512"/>
              <a:gd name="T15" fmla="*/ 352 h 512"/>
              <a:gd name="T16" fmla="*/ 184 w 512"/>
              <a:gd name="T17" fmla="*/ 349 h 512"/>
              <a:gd name="T18" fmla="*/ 99 w 512"/>
              <a:gd name="T19" fmla="*/ 264 h 512"/>
              <a:gd name="T20" fmla="*/ 99 w 512"/>
              <a:gd name="T21" fmla="*/ 248 h 512"/>
              <a:gd name="T22" fmla="*/ 184 w 512"/>
              <a:gd name="T23" fmla="*/ 163 h 512"/>
              <a:gd name="T24" fmla="*/ 199 w 512"/>
              <a:gd name="T25" fmla="*/ 163 h 512"/>
              <a:gd name="T26" fmla="*/ 199 w 512"/>
              <a:gd name="T27" fmla="*/ 178 h 512"/>
              <a:gd name="T28" fmla="*/ 121 w 512"/>
              <a:gd name="T29" fmla="*/ 256 h 512"/>
              <a:gd name="T30" fmla="*/ 199 w 512"/>
              <a:gd name="T31" fmla="*/ 334 h 512"/>
              <a:gd name="T32" fmla="*/ 241 w 512"/>
              <a:gd name="T33" fmla="*/ 386 h 512"/>
              <a:gd name="T34" fmla="*/ 230 w 512"/>
              <a:gd name="T35" fmla="*/ 395 h 512"/>
              <a:gd name="T36" fmla="*/ 228 w 512"/>
              <a:gd name="T37" fmla="*/ 394 h 512"/>
              <a:gd name="T38" fmla="*/ 220 w 512"/>
              <a:gd name="T39" fmla="*/ 382 h 512"/>
              <a:gd name="T40" fmla="*/ 271 w 512"/>
              <a:gd name="T41" fmla="*/ 126 h 512"/>
              <a:gd name="T42" fmla="*/ 283 w 512"/>
              <a:gd name="T43" fmla="*/ 118 h 512"/>
              <a:gd name="T44" fmla="*/ 292 w 512"/>
              <a:gd name="T45" fmla="*/ 130 h 512"/>
              <a:gd name="T46" fmla="*/ 241 w 512"/>
              <a:gd name="T47" fmla="*/ 386 h 512"/>
              <a:gd name="T48" fmla="*/ 413 w 512"/>
              <a:gd name="T49" fmla="*/ 264 h 512"/>
              <a:gd name="T50" fmla="*/ 327 w 512"/>
              <a:gd name="T51" fmla="*/ 349 h 512"/>
              <a:gd name="T52" fmla="*/ 320 w 512"/>
              <a:gd name="T53" fmla="*/ 352 h 512"/>
              <a:gd name="T54" fmla="*/ 312 w 512"/>
              <a:gd name="T55" fmla="*/ 349 h 512"/>
              <a:gd name="T56" fmla="*/ 312 w 512"/>
              <a:gd name="T57" fmla="*/ 334 h 512"/>
              <a:gd name="T58" fmla="*/ 390 w 512"/>
              <a:gd name="T59" fmla="*/ 256 h 512"/>
              <a:gd name="T60" fmla="*/ 312 w 512"/>
              <a:gd name="T61" fmla="*/ 178 h 512"/>
              <a:gd name="T62" fmla="*/ 312 w 512"/>
              <a:gd name="T63" fmla="*/ 163 h 512"/>
              <a:gd name="T64" fmla="*/ 327 w 512"/>
              <a:gd name="T65" fmla="*/ 163 h 512"/>
              <a:gd name="T66" fmla="*/ 413 w 512"/>
              <a:gd name="T67" fmla="*/ 248 h 512"/>
              <a:gd name="T68" fmla="*/ 413 w 512"/>
              <a:gd name="T69" fmla="*/ 26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moveTo>
                  <a:pt x="199" y="334"/>
                </a:moveTo>
                <a:cubicBezTo>
                  <a:pt x="203" y="338"/>
                  <a:pt x="203" y="345"/>
                  <a:pt x="199" y="349"/>
                </a:cubicBezTo>
                <a:cubicBezTo>
                  <a:pt x="197" y="351"/>
                  <a:pt x="194" y="352"/>
                  <a:pt x="192" y="352"/>
                </a:cubicBezTo>
                <a:cubicBezTo>
                  <a:pt x="189" y="352"/>
                  <a:pt x="186" y="351"/>
                  <a:pt x="184" y="349"/>
                </a:cubicBezTo>
                <a:cubicBezTo>
                  <a:pt x="99" y="264"/>
                  <a:pt x="99" y="264"/>
                  <a:pt x="99" y="264"/>
                </a:cubicBezTo>
                <a:cubicBezTo>
                  <a:pt x="95" y="259"/>
                  <a:pt x="95" y="253"/>
                  <a:pt x="99" y="248"/>
                </a:cubicBezTo>
                <a:cubicBezTo>
                  <a:pt x="184" y="163"/>
                  <a:pt x="184" y="163"/>
                  <a:pt x="184" y="163"/>
                </a:cubicBezTo>
                <a:cubicBezTo>
                  <a:pt x="188" y="159"/>
                  <a:pt x="195" y="159"/>
                  <a:pt x="199" y="163"/>
                </a:cubicBezTo>
                <a:cubicBezTo>
                  <a:pt x="203" y="167"/>
                  <a:pt x="203" y="174"/>
                  <a:pt x="199" y="178"/>
                </a:cubicBezTo>
                <a:cubicBezTo>
                  <a:pt x="121" y="256"/>
                  <a:pt x="121" y="256"/>
                  <a:pt x="121" y="256"/>
                </a:cubicBezTo>
                <a:lnTo>
                  <a:pt x="199" y="334"/>
                </a:lnTo>
                <a:close/>
                <a:moveTo>
                  <a:pt x="241" y="386"/>
                </a:moveTo>
                <a:cubicBezTo>
                  <a:pt x="240" y="391"/>
                  <a:pt x="235" y="395"/>
                  <a:pt x="230" y="395"/>
                </a:cubicBezTo>
                <a:cubicBezTo>
                  <a:pt x="229" y="395"/>
                  <a:pt x="229" y="395"/>
                  <a:pt x="228" y="394"/>
                </a:cubicBezTo>
                <a:cubicBezTo>
                  <a:pt x="222" y="393"/>
                  <a:pt x="218" y="388"/>
                  <a:pt x="220" y="382"/>
                </a:cubicBezTo>
                <a:cubicBezTo>
                  <a:pt x="271" y="126"/>
                  <a:pt x="271" y="126"/>
                  <a:pt x="271" y="126"/>
                </a:cubicBezTo>
                <a:cubicBezTo>
                  <a:pt x="272" y="120"/>
                  <a:pt x="278" y="116"/>
                  <a:pt x="283" y="118"/>
                </a:cubicBezTo>
                <a:cubicBezTo>
                  <a:pt x="289" y="119"/>
                  <a:pt x="293" y="124"/>
                  <a:pt x="292" y="130"/>
                </a:cubicBezTo>
                <a:lnTo>
                  <a:pt x="241" y="386"/>
                </a:lnTo>
                <a:close/>
                <a:moveTo>
                  <a:pt x="413" y="264"/>
                </a:moveTo>
                <a:cubicBezTo>
                  <a:pt x="327" y="349"/>
                  <a:pt x="327" y="349"/>
                  <a:pt x="327" y="349"/>
                </a:cubicBezTo>
                <a:cubicBezTo>
                  <a:pt x="325" y="351"/>
                  <a:pt x="322" y="352"/>
                  <a:pt x="320" y="352"/>
                </a:cubicBezTo>
                <a:cubicBezTo>
                  <a:pt x="317" y="352"/>
                  <a:pt x="314" y="351"/>
                  <a:pt x="312" y="349"/>
                </a:cubicBezTo>
                <a:cubicBezTo>
                  <a:pt x="308" y="345"/>
                  <a:pt x="308" y="338"/>
                  <a:pt x="312" y="334"/>
                </a:cubicBezTo>
                <a:cubicBezTo>
                  <a:pt x="390" y="256"/>
                  <a:pt x="390" y="256"/>
                  <a:pt x="390" y="256"/>
                </a:cubicBezTo>
                <a:cubicBezTo>
                  <a:pt x="312" y="178"/>
                  <a:pt x="312" y="178"/>
                  <a:pt x="312" y="178"/>
                </a:cubicBezTo>
                <a:cubicBezTo>
                  <a:pt x="308" y="174"/>
                  <a:pt x="308" y="167"/>
                  <a:pt x="312" y="163"/>
                </a:cubicBezTo>
                <a:cubicBezTo>
                  <a:pt x="316" y="159"/>
                  <a:pt x="323" y="159"/>
                  <a:pt x="327" y="163"/>
                </a:cubicBezTo>
                <a:cubicBezTo>
                  <a:pt x="413" y="248"/>
                  <a:pt x="413" y="248"/>
                  <a:pt x="413" y="248"/>
                </a:cubicBezTo>
                <a:cubicBezTo>
                  <a:pt x="417" y="253"/>
                  <a:pt x="417" y="259"/>
                  <a:pt x="413" y="26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34" name="Media_Technology_Fill_23">
            <a:extLst>
              <a:ext uri="{FF2B5EF4-FFF2-40B4-BE49-F238E27FC236}">
                <a16:creationId xmlns:a16="http://schemas.microsoft.com/office/drawing/2014/main" id="{7255D56E-D2A9-4068-AB05-2D292D5D17D5}"/>
              </a:ext>
            </a:extLst>
          </p:cNvPr>
          <p:cNvSpPr>
            <a:spLocks noChangeAspect="1" noEditPoints="1"/>
          </p:cNvSpPr>
          <p:nvPr/>
        </p:nvSpPr>
        <p:spPr bwMode="auto">
          <a:xfrm>
            <a:off x="961328" y="1192089"/>
            <a:ext cx="978408" cy="97840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06 w 512"/>
              <a:gd name="T11" fmla="*/ 152 h 512"/>
              <a:gd name="T12" fmla="*/ 220 w 512"/>
              <a:gd name="T13" fmla="*/ 145 h 512"/>
              <a:gd name="T14" fmla="*/ 340 w 512"/>
              <a:gd name="T15" fmla="*/ 189 h 512"/>
              <a:gd name="T16" fmla="*/ 347 w 512"/>
              <a:gd name="T17" fmla="*/ 202 h 512"/>
              <a:gd name="T18" fmla="*/ 337 w 512"/>
              <a:gd name="T19" fmla="*/ 209 h 512"/>
              <a:gd name="T20" fmla="*/ 333 w 512"/>
              <a:gd name="T21" fmla="*/ 209 h 512"/>
              <a:gd name="T22" fmla="*/ 213 w 512"/>
              <a:gd name="T23" fmla="*/ 166 h 512"/>
              <a:gd name="T24" fmla="*/ 206 w 512"/>
              <a:gd name="T25" fmla="*/ 152 h 512"/>
              <a:gd name="T26" fmla="*/ 190 w 512"/>
              <a:gd name="T27" fmla="*/ 209 h 512"/>
              <a:gd name="T28" fmla="*/ 202 w 512"/>
              <a:gd name="T29" fmla="*/ 201 h 512"/>
              <a:gd name="T30" fmla="*/ 328 w 512"/>
              <a:gd name="T31" fmla="*/ 226 h 512"/>
              <a:gd name="T32" fmla="*/ 336 w 512"/>
              <a:gd name="T33" fmla="*/ 239 h 512"/>
              <a:gd name="T34" fmla="*/ 325 w 512"/>
              <a:gd name="T35" fmla="*/ 247 h 512"/>
              <a:gd name="T36" fmla="*/ 323 w 512"/>
              <a:gd name="T37" fmla="*/ 247 h 512"/>
              <a:gd name="T38" fmla="*/ 198 w 512"/>
              <a:gd name="T39" fmla="*/ 221 h 512"/>
              <a:gd name="T40" fmla="*/ 190 w 512"/>
              <a:gd name="T41" fmla="*/ 209 h 512"/>
              <a:gd name="T42" fmla="*/ 193 w 512"/>
              <a:gd name="T43" fmla="*/ 254 h 512"/>
              <a:gd name="T44" fmla="*/ 321 w 512"/>
              <a:gd name="T45" fmla="*/ 266 h 512"/>
              <a:gd name="T46" fmla="*/ 330 w 512"/>
              <a:gd name="T47" fmla="*/ 278 h 512"/>
              <a:gd name="T48" fmla="*/ 320 w 512"/>
              <a:gd name="T49" fmla="*/ 288 h 512"/>
              <a:gd name="T50" fmla="*/ 319 w 512"/>
              <a:gd name="T51" fmla="*/ 288 h 512"/>
              <a:gd name="T52" fmla="*/ 191 w 512"/>
              <a:gd name="T53" fmla="*/ 275 h 512"/>
              <a:gd name="T54" fmla="*/ 182 w 512"/>
              <a:gd name="T55" fmla="*/ 263 h 512"/>
              <a:gd name="T56" fmla="*/ 193 w 512"/>
              <a:gd name="T57" fmla="*/ 254 h 512"/>
              <a:gd name="T58" fmla="*/ 192 w 512"/>
              <a:gd name="T59" fmla="*/ 309 h 512"/>
              <a:gd name="T60" fmla="*/ 320 w 512"/>
              <a:gd name="T61" fmla="*/ 309 h 512"/>
              <a:gd name="T62" fmla="*/ 330 w 512"/>
              <a:gd name="T63" fmla="*/ 320 h 512"/>
              <a:gd name="T64" fmla="*/ 320 w 512"/>
              <a:gd name="T65" fmla="*/ 330 h 512"/>
              <a:gd name="T66" fmla="*/ 192 w 512"/>
              <a:gd name="T67" fmla="*/ 330 h 512"/>
              <a:gd name="T68" fmla="*/ 181 w 512"/>
              <a:gd name="T69" fmla="*/ 320 h 512"/>
              <a:gd name="T70" fmla="*/ 192 w 512"/>
              <a:gd name="T71" fmla="*/ 309 h 512"/>
              <a:gd name="T72" fmla="*/ 373 w 512"/>
              <a:gd name="T73" fmla="*/ 362 h 512"/>
              <a:gd name="T74" fmla="*/ 362 w 512"/>
              <a:gd name="T75" fmla="*/ 373 h 512"/>
              <a:gd name="T76" fmla="*/ 149 w 512"/>
              <a:gd name="T77" fmla="*/ 373 h 512"/>
              <a:gd name="T78" fmla="*/ 138 w 512"/>
              <a:gd name="T79" fmla="*/ 362 h 512"/>
              <a:gd name="T80" fmla="*/ 138 w 512"/>
              <a:gd name="T81" fmla="*/ 298 h 512"/>
              <a:gd name="T82" fmla="*/ 149 w 512"/>
              <a:gd name="T83" fmla="*/ 288 h 512"/>
              <a:gd name="T84" fmla="*/ 160 w 512"/>
              <a:gd name="T85" fmla="*/ 298 h 512"/>
              <a:gd name="T86" fmla="*/ 160 w 512"/>
              <a:gd name="T87" fmla="*/ 352 h 512"/>
              <a:gd name="T88" fmla="*/ 352 w 512"/>
              <a:gd name="T89" fmla="*/ 352 h 512"/>
              <a:gd name="T90" fmla="*/ 352 w 512"/>
              <a:gd name="T91" fmla="*/ 298 h 512"/>
              <a:gd name="T92" fmla="*/ 362 w 512"/>
              <a:gd name="T93" fmla="*/ 288 h 512"/>
              <a:gd name="T94" fmla="*/ 373 w 512"/>
              <a:gd name="T95" fmla="*/ 298 h 512"/>
              <a:gd name="T96" fmla="*/ 373 w 512"/>
              <a:gd name="T97" fmla="*/ 36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06" y="152"/>
                </a:moveTo>
                <a:cubicBezTo>
                  <a:pt x="208" y="146"/>
                  <a:pt x="214" y="143"/>
                  <a:pt x="220" y="145"/>
                </a:cubicBezTo>
                <a:cubicBezTo>
                  <a:pt x="340" y="189"/>
                  <a:pt x="340" y="189"/>
                  <a:pt x="340" y="189"/>
                </a:cubicBezTo>
                <a:cubicBezTo>
                  <a:pt x="346" y="191"/>
                  <a:pt x="349" y="197"/>
                  <a:pt x="347" y="202"/>
                </a:cubicBezTo>
                <a:cubicBezTo>
                  <a:pt x="345" y="207"/>
                  <a:pt x="341" y="209"/>
                  <a:pt x="337" y="209"/>
                </a:cubicBezTo>
                <a:cubicBezTo>
                  <a:pt x="336" y="209"/>
                  <a:pt x="334" y="209"/>
                  <a:pt x="333" y="209"/>
                </a:cubicBezTo>
                <a:cubicBezTo>
                  <a:pt x="213" y="166"/>
                  <a:pt x="213" y="166"/>
                  <a:pt x="213" y="166"/>
                </a:cubicBezTo>
                <a:cubicBezTo>
                  <a:pt x="207" y="164"/>
                  <a:pt x="204" y="157"/>
                  <a:pt x="206" y="152"/>
                </a:cubicBezTo>
                <a:close/>
                <a:moveTo>
                  <a:pt x="190" y="209"/>
                </a:moveTo>
                <a:cubicBezTo>
                  <a:pt x="191" y="203"/>
                  <a:pt x="196" y="199"/>
                  <a:pt x="202" y="201"/>
                </a:cubicBezTo>
                <a:cubicBezTo>
                  <a:pt x="328" y="226"/>
                  <a:pt x="328" y="226"/>
                  <a:pt x="328" y="226"/>
                </a:cubicBezTo>
                <a:cubicBezTo>
                  <a:pt x="333" y="227"/>
                  <a:pt x="337" y="233"/>
                  <a:pt x="336" y="239"/>
                </a:cubicBezTo>
                <a:cubicBezTo>
                  <a:pt x="335" y="244"/>
                  <a:pt x="330" y="247"/>
                  <a:pt x="325" y="247"/>
                </a:cubicBezTo>
                <a:cubicBezTo>
                  <a:pt x="325" y="247"/>
                  <a:pt x="324" y="247"/>
                  <a:pt x="323" y="247"/>
                </a:cubicBezTo>
                <a:cubicBezTo>
                  <a:pt x="198" y="221"/>
                  <a:pt x="198" y="221"/>
                  <a:pt x="198" y="221"/>
                </a:cubicBezTo>
                <a:cubicBezTo>
                  <a:pt x="192" y="220"/>
                  <a:pt x="188" y="215"/>
                  <a:pt x="190" y="209"/>
                </a:cubicBezTo>
                <a:close/>
                <a:moveTo>
                  <a:pt x="193" y="254"/>
                </a:moveTo>
                <a:cubicBezTo>
                  <a:pt x="321" y="266"/>
                  <a:pt x="321" y="266"/>
                  <a:pt x="321" y="266"/>
                </a:cubicBezTo>
                <a:cubicBezTo>
                  <a:pt x="327" y="267"/>
                  <a:pt x="331" y="272"/>
                  <a:pt x="330" y="278"/>
                </a:cubicBezTo>
                <a:cubicBezTo>
                  <a:pt x="330" y="284"/>
                  <a:pt x="325" y="288"/>
                  <a:pt x="320" y="288"/>
                </a:cubicBezTo>
                <a:cubicBezTo>
                  <a:pt x="319" y="288"/>
                  <a:pt x="319" y="288"/>
                  <a:pt x="319" y="288"/>
                </a:cubicBezTo>
                <a:cubicBezTo>
                  <a:pt x="191" y="275"/>
                  <a:pt x="191" y="275"/>
                  <a:pt x="191" y="275"/>
                </a:cubicBezTo>
                <a:cubicBezTo>
                  <a:pt x="185" y="274"/>
                  <a:pt x="181" y="269"/>
                  <a:pt x="182" y="263"/>
                </a:cubicBezTo>
                <a:cubicBezTo>
                  <a:pt x="182" y="257"/>
                  <a:pt x="187" y="253"/>
                  <a:pt x="193" y="254"/>
                </a:cubicBezTo>
                <a:close/>
                <a:moveTo>
                  <a:pt x="192" y="309"/>
                </a:moveTo>
                <a:cubicBezTo>
                  <a:pt x="320" y="309"/>
                  <a:pt x="320" y="309"/>
                  <a:pt x="320" y="309"/>
                </a:cubicBezTo>
                <a:cubicBezTo>
                  <a:pt x="326" y="309"/>
                  <a:pt x="330" y="314"/>
                  <a:pt x="330" y="320"/>
                </a:cubicBezTo>
                <a:cubicBezTo>
                  <a:pt x="330" y="326"/>
                  <a:pt x="326" y="330"/>
                  <a:pt x="320" y="330"/>
                </a:cubicBezTo>
                <a:cubicBezTo>
                  <a:pt x="192" y="330"/>
                  <a:pt x="192" y="330"/>
                  <a:pt x="192" y="330"/>
                </a:cubicBezTo>
                <a:cubicBezTo>
                  <a:pt x="186" y="330"/>
                  <a:pt x="181" y="326"/>
                  <a:pt x="181" y="320"/>
                </a:cubicBezTo>
                <a:cubicBezTo>
                  <a:pt x="181" y="314"/>
                  <a:pt x="186" y="309"/>
                  <a:pt x="192" y="309"/>
                </a:cubicBezTo>
                <a:close/>
                <a:moveTo>
                  <a:pt x="373" y="362"/>
                </a:moveTo>
                <a:cubicBezTo>
                  <a:pt x="373" y="368"/>
                  <a:pt x="368" y="373"/>
                  <a:pt x="362" y="373"/>
                </a:cubicBezTo>
                <a:cubicBezTo>
                  <a:pt x="149" y="373"/>
                  <a:pt x="149" y="373"/>
                  <a:pt x="149" y="373"/>
                </a:cubicBezTo>
                <a:cubicBezTo>
                  <a:pt x="143" y="373"/>
                  <a:pt x="138" y="368"/>
                  <a:pt x="138" y="362"/>
                </a:cubicBezTo>
                <a:cubicBezTo>
                  <a:pt x="138" y="298"/>
                  <a:pt x="138" y="298"/>
                  <a:pt x="138" y="298"/>
                </a:cubicBezTo>
                <a:cubicBezTo>
                  <a:pt x="138" y="292"/>
                  <a:pt x="143" y="288"/>
                  <a:pt x="149" y="288"/>
                </a:cubicBezTo>
                <a:cubicBezTo>
                  <a:pt x="155" y="288"/>
                  <a:pt x="160" y="292"/>
                  <a:pt x="160" y="298"/>
                </a:cubicBezTo>
                <a:cubicBezTo>
                  <a:pt x="160" y="352"/>
                  <a:pt x="160" y="352"/>
                  <a:pt x="160" y="352"/>
                </a:cubicBezTo>
                <a:cubicBezTo>
                  <a:pt x="352" y="352"/>
                  <a:pt x="352" y="352"/>
                  <a:pt x="352" y="352"/>
                </a:cubicBezTo>
                <a:cubicBezTo>
                  <a:pt x="352" y="298"/>
                  <a:pt x="352" y="298"/>
                  <a:pt x="352" y="298"/>
                </a:cubicBezTo>
                <a:cubicBezTo>
                  <a:pt x="352" y="292"/>
                  <a:pt x="356" y="288"/>
                  <a:pt x="362" y="288"/>
                </a:cubicBezTo>
                <a:cubicBezTo>
                  <a:pt x="368" y="288"/>
                  <a:pt x="373" y="292"/>
                  <a:pt x="373" y="298"/>
                </a:cubicBezTo>
                <a:lnTo>
                  <a:pt x="373" y="36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84"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Question Similarity Engine</a:t>
            </a:r>
          </a:p>
        </p:txBody>
      </p:sp>
      <p:sp>
        <p:nvSpPr>
          <p:cNvPr id="116" name="TextBox 115">
            <a:extLst>
              <a:ext uri="{FF2B5EF4-FFF2-40B4-BE49-F238E27FC236}">
                <a16:creationId xmlns:a16="http://schemas.microsoft.com/office/drawing/2014/main" id="{B116898A-2CBC-42C6-B30F-D22225FC136C}"/>
              </a:ext>
            </a:extLst>
          </p:cNvPr>
          <p:cNvSpPr txBox="1"/>
          <p:nvPr/>
        </p:nvSpPr>
        <p:spPr>
          <a:xfrm>
            <a:off x="534976" y="2257955"/>
            <a:ext cx="1828800" cy="246221"/>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600" b="1" i="0" u="none" strike="noStrike" kern="1200" cap="none" spc="0" normalizeH="0" baseline="0" noProof="0" dirty="0">
                <a:ln>
                  <a:noFill/>
                </a:ln>
                <a:solidFill>
                  <a:srgbClr val="012169"/>
                </a:solidFill>
                <a:effectLst/>
                <a:uLnTx/>
                <a:uFillTx/>
                <a:latin typeface="Verdana"/>
                <a:ea typeface="+mn-ea"/>
                <a:cs typeface="+mn-cs"/>
              </a:rPr>
              <a:t>1. Raw Data</a:t>
            </a:r>
          </a:p>
        </p:txBody>
      </p:sp>
      <p:sp>
        <p:nvSpPr>
          <p:cNvPr id="117" name="TextBox 116">
            <a:extLst>
              <a:ext uri="{FF2B5EF4-FFF2-40B4-BE49-F238E27FC236}">
                <a16:creationId xmlns:a16="http://schemas.microsoft.com/office/drawing/2014/main" id="{9C00C2C9-6D6F-44EF-A29A-AA893CF34ED1}"/>
              </a:ext>
            </a:extLst>
          </p:cNvPr>
          <p:cNvSpPr txBox="1"/>
          <p:nvPr/>
        </p:nvSpPr>
        <p:spPr>
          <a:xfrm>
            <a:off x="3134687" y="2257955"/>
            <a:ext cx="1828800" cy="492443"/>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600" b="1" i="0" u="none" strike="noStrike" kern="1200" cap="none" spc="0" normalizeH="0" baseline="0" noProof="0" dirty="0">
                <a:ln>
                  <a:noFill/>
                </a:ln>
                <a:solidFill>
                  <a:srgbClr val="012169"/>
                </a:solidFill>
                <a:effectLst/>
                <a:uLnTx/>
                <a:uFillTx/>
                <a:latin typeface="Verdana"/>
                <a:ea typeface="+mn-ea"/>
                <a:cs typeface="+mn-cs"/>
              </a:rPr>
              <a:t>2. Feature Engineering</a:t>
            </a:r>
          </a:p>
        </p:txBody>
      </p:sp>
      <p:sp>
        <p:nvSpPr>
          <p:cNvPr id="118" name="TextBox 117">
            <a:extLst>
              <a:ext uri="{FF2B5EF4-FFF2-40B4-BE49-F238E27FC236}">
                <a16:creationId xmlns:a16="http://schemas.microsoft.com/office/drawing/2014/main" id="{4CE3D5DB-A6F1-4C9A-B0E6-0C86F6751C15}"/>
              </a:ext>
            </a:extLst>
          </p:cNvPr>
          <p:cNvSpPr txBox="1"/>
          <p:nvPr/>
        </p:nvSpPr>
        <p:spPr>
          <a:xfrm>
            <a:off x="6250114" y="2257955"/>
            <a:ext cx="1828800" cy="492443"/>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600" b="1" i="0" u="none" strike="noStrike" kern="1200" cap="none" spc="0" normalizeH="0" baseline="0" noProof="0" dirty="0">
                <a:ln>
                  <a:noFill/>
                </a:ln>
                <a:solidFill>
                  <a:srgbClr val="012169"/>
                </a:solidFill>
                <a:effectLst/>
                <a:uLnTx/>
                <a:uFillTx/>
                <a:latin typeface="Verdana"/>
                <a:ea typeface="+mn-ea"/>
                <a:cs typeface="+mn-cs"/>
              </a:rPr>
              <a:t>3. Machine Learning</a:t>
            </a:r>
          </a:p>
        </p:txBody>
      </p:sp>
      <p:sp>
        <p:nvSpPr>
          <p:cNvPr id="119" name="TextBox 118">
            <a:extLst>
              <a:ext uri="{FF2B5EF4-FFF2-40B4-BE49-F238E27FC236}">
                <a16:creationId xmlns:a16="http://schemas.microsoft.com/office/drawing/2014/main" id="{93965F34-0BDA-4612-B8CA-906146ECF6BB}"/>
              </a:ext>
            </a:extLst>
          </p:cNvPr>
          <p:cNvSpPr txBox="1"/>
          <p:nvPr/>
        </p:nvSpPr>
        <p:spPr>
          <a:xfrm>
            <a:off x="2665345" y="2952372"/>
            <a:ext cx="2720026" cy="2400657"/>
          </a:xfrm>
          <a:prstGeom prst="rect">
            <a:avLst/>
          </a:prstGeom>
          <a:noFill/>
          <a:ln>
            <a:noFill/>
          </a:ln>
        </p:spPr>
        <p:txBody>
          <a:bodyPr wrap="square" lIns="0" tIns="0" rIns="0" bIns="0" rtlCol="0">
            <a:spAutoFit/>
          </a:bodyPr>
          <a:lstStyle/>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1" i="0" u="none" strike="noStrike" kern="1200" cap="none" spc="0" normalizeH="0" baseline="0" noProof="0" dirty="0">
                <a:ln>
                  <a:noFill/>
                </a:ln>
                <a:solidFill>
                  <a:srgbClr val="D0D0CE">
                    <a:lumMod val="25000"/>
                  </a:srgbClr>
                </a:solidFill>
                <a:effectLst/>
                <a:uLnTx/>
                <a:uFillTx/>
                <a:latin typeface="Verdana"/>
                <a:ea typeface="+mn-ea"/>
                <a:cs typeface="+mn-cs"/>
              </a:rPr>
              <a:t>Natural Language Processing</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Number of Shared Words</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Difference in Readability Scores</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TF-IDF Vectorization</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Cosine Similarity</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Named Entity Recognition</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BERT Embeddings</a:t>
            </a:r>
          </a:p>
        </p:txBody>
      </p:sp>
      <p:sp>
        <p:nvSpPr>
          <p:cNvPr id="158" name="TextBox 157">
            <a:extLst>
              <a:ext uri="{FF2B5EF4-FFF2-40B4-BE49-F238E27FC236}">
                <a16:creationId xmlns:a16="http://schemas.microsoft.com/office/drawing/2014/main" id="{75677FD7-2505-4BBF-99DB-63DE252304CA}"/>
              </a:ext>
            </a:extLst>
          </p:cNvPr>
          <p:cNvSpPr txBox="1"/>
          <p:nvPr/>
        </p:nvSpPr>
        <p:spPr>
          <a:xfrm>
            <a:off x="5605383" y="2952372"/>
            <a:ext cx="3118261" cy="2554545"/>
          </a:xfrm>
          <a:prstGeom prst="rect">
            <a:avLst/>
          </a:prstGeom>
          <a:noFill/>
          <a:ln>
            <a:noFill/>
          </a:ln>
        </p:spPr>
        <p:txBody>
          <a:bodyPr wrap="square" lIns="0" tIns="0" rIns="0" bIns="0" rtlCol="0">
            <a:spAutoFit/>
          </a:bodyPr>
          <a:lstStyle/>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1" i="0" u="none" strike="noStrike" kern="1200" cap="none" spc="0" normalizeH="0" baseline="0" noProof="0" dirty="0">
                <a:ln>
                  <a:noFill/>
                </a:ln>
                <a:solidFill>
                  <a:srgbClr val="D0D0CE">
                    <a:lumMod val="25000"/>
                  </a:srgbClr>
                </a:solidFill>
                <a:effectLst/>
                <a:uLnTx/>
                <a:uFillTx/>
                <a:latin typeface="Verdana"/>
                <a:ea typeface="+mn-ea"/>
                <a:cs typeface="+mn-cs"/>
              </a:rPr>
              <a:t>Classification Models</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Logistic Regression</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Random Forests</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Gradient Boosting</a:t>
            </a:r>
          </a:p>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1" i="0" u="none" strike="noStrike" kern="1200" cap="none" spc="0" normalizeH="0" baseline="0" noProof="0" dirty="0">
                <a:ln>
                  <a:noFill/>
                </a:ln>
                <a:solidFill>
                  <a:srgbClr val="D0D0CE">
                    <a:lumMod val="25000"/>
                  </a:srgbClr>
                </a:solidFill>
                <a:effectLst/>
                <a:uLnTx/>
                <a:uFillTx/>
                <a:latin typeface="Verdana"/>
                <a:ea typeface="+mn-ea"/>
                <a:cs typeface="+mn-cs"/>
              </a:rPr>
              <a:t>Hyperparameter Tuning</a:t>
            </a:r>
          </a:p>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1" i="0" u="none" strike="noStrike" kern="1200" cap="none" spc="0" normalizeH="0" baseline="0" noProof="0" dirty="0">
                <a:ln>
                  <a:noFill/>
                </a:ln>
                <a:solidFill>
                  <a:srgbClr val="D0D0CE">
                    <a:lumMod val="25000"/>
                  </a:srgbClr>
                </a:solidFill>
                <a:effectLst/>
                <a:uLnTx/>
                <a:uFillTx/>
                <a:latin typeface="Verdana"/>
                <a:ea typeface="+mn-ea"/>
                <a:cs typeface="+mn-cs"/>
              </a:rPr>
              <a:t>Evaluation Criteria</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Accuracy</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Recall</a:t>
            </a:r>
          </a:p>
          <a:p>
            <a:pPr marL="285750" marR="0" lvl="0" indent="-166688" algn="ctr" defTabSz="121917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AUC for ROC Curve</a:t>
            </a:r>
          </a:p>
        </p:txBody>
      </p:sp>
      <p:sp>
        <p:nvSpPr>
          <p:cNvPr id="159" name="TextBox 158">
            <a:extLst>
              <a:ext uri="{FF2B5EF4-FFF2-40B4-BE49-F238E27FC236}">
                <a16:creationId xmlns:a16="http://schemas.microsoft.com/office/drawing/2014/main" id="{402EB57D-F3F5-4623-B4FB-A39C78AB546F}"/>
              </a:ext>
            </a:extLst>
          </p:cNvPr>
          <p:cNvSpPr txBox="1"/>
          <p:nvPr/>
        </p:nvSpPr>
        <p:spPr>
          <a:xfrm>
            <a:off x="417626" y="2952372"/>
            <a:ext cx="2063499" cy="507831"/>
          </a:xfrm>
          <a:prstGeom prst="rect">
            <a:avLst/>
          </a:prstGeom>
          <a:noFill/>
          <a:ln>
            <a:noFill/>
          </a:ln>
        </p:spPr>
        <p:txBody>
          <a:bodyPr wrap="square" lIns="0" tIns="0" rIns="0" bIns="0" rtlCol="0">
            <a:spAutoFit/>
          </a:bodyPr>
          <a:lstStyle/>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400K Question Pairs</a:t>
            </a:r>
          </a:p>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Duplicate Label</a:t>
            </a:r>
          </a:p>
        </p:txBody>
      </p:sp>
      <p:sp>
        <p:nvSpPr>
          <p:cNvPr id="160" name="TextBox 159">
            <a:extLst>
              <a:ext uri="{FF2B5EF4-FFF2-40B4-BE49-F238E27FC236}">
                <a16:creationId xmlns:a16="http://schemas.microsoft.com/office/drawing/2014/main" id="{E198B32B-6442-409C-BB79-2F79E69DD763}"/>
              </a:ext>
            </a:extLst>
          </p:cNvPr>
          <p:cNvSpPr txBox="1"/>
          <p:nvPr/>
        </p:nvSpPr>
        <p:spPr>
          <a:xfrm>
            <a:off x="9365903" y="2257954"/>
            <a:ext cx="1732009" cy="492443"/>
          </a:xfrm>
          <a:prstGeom prst="rect">
            <a:avLst/>
          </a:prstGeom>
          <a:noFill/>
          <a:ln>
            <a:noFill/>
          </a:ln>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600" b="1" i="0" u="none" strike="noStrike" kern="1200" cap="none" spc="0" normalizeH="0" baseline="0" noProof="0" dirty="0">
                <a:ln>
                  <a:noFill/>
                </a:ln>
                <a:solidFill>
                  <a:srgbClr val="012169"/>
                </a:solidFill>
                <a:effectLst/>
                <a:uLnTx/>
                <a:uFillTx/>
                <a:latin typeface="Verdana"/>
                <a:ea typeface="+mn-ea"/>
                <a:cs typeface="+mn-cs"/>
              </a:rPr>
              <a:t>4. Interactive App</a:t>
            </a:r>
          </a:p>
        </p:txBody>
      </p:sp>
      <p:sp>
        <p:nvSpPr>
          <p:cNvPr id="161" name="TextBox 160">
            <a:extLst>
              <a:ext uri="{FF2B5EF4-FFF2-40B4-BE49-F238E27FC236}">
                <a16:creationId xmlns:a16="http://schemas.microsoft.com/office/drawing/2014/main" id="{F8EE3D29-6D12-4FC9-B14C-39DD4B97AD8B}"/>
              </a:ext>
            </a:extLst>
          </p:cNvPr>
          <p:cNvSpPr txBox="1"/>
          <p:nvPr/>
        </p:nvSpPr>
        <p:spPr>
          <a:xfrm>
            <a:off x="8741714" y="2952372"/>
            <a:ext cx="2980386" cy="1954381"/>
          </a:xfrm>
          <a:prstGeom prst="rect">
            <a:avLst/>
          </a:prstGeom>
          <a:noFill/>
          <a:ln>
            <a:noFill/>
          </a:ln>
        </p:spPr>
        <p:txBody>
          <a:bodyPr wrap="square" lIns="0" tIns="0" rIns="0" bIns="0" rtlCol="0">
            <a:spAutoFit/>
          </a:bodyPr>
          <a:lstStyle/>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1" i="0" u="none" strike="noStrike" kern="1200" cap="none" spc="0" normalizeH="0" baseline="0" noProof="0" dirty="0">
                <a:ln>
                  <a:noFill/>
                </a:ln>
                <a:solidFill>
                  <a:srgbClr val="D0D0CE">
                    <a:lumMod val="25000"/>
                  </a:srgbClr>
                </a:solidFill>
                <a:effectLst/>
                <a:uLnTx/>
                <a:uFillTx/>
                <a:latin typeface="Verdana"/>
                <a:ea typeface="+mn-ea"/>
                <a:cs typeface="+mn-cs"/>
              </a:rPr>
              <a:t>Recommender</a:t>
            </a:r>
          </a:p>
          <a:p>
            <a:pPr marL="119062"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User Enters a question</a:t>
            </a:r>
          </a:p>
          <a:p>
            <a:pPr marL="404812" marR="0" lvl="0" indent="-285750" algn="ctr" defTabSz="1219170" rtl="0" eaLnBrk="1" fontAlgn="auto" latinLnBrk="0" hangingPunct="1">
              <a:lnSpc>
                <a:spcPct val="100000"/>
              </a:lnSpc>
              <a:spcBef>
                <a:spcPts val="600"/>
              </a:spcBef>
              <a:spcAft>
                <a:spcPts val="0"/>
              </a:spcAft>
              <a:buClrTx/>
              <a:buSzPct val="100000"/>
              <a:buFontTx/>
              <a:buChar char="-"/>
              <a:tabLst/>
              <a:defRPr/>
            </a:pPr>
            <a:r>
              <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rPr>
              <a:t>Model suggests top 5 similar questions based on predicted probability</a:t>
            </a:r>
          </a:p>
          <a:p>
            <a:pPr marL="404812" marR="0" lvl="0" indent="-285750" algn="ctr" defTabSz="1219170" rtl="0" eaLnBrk="1" fontAlgn="auto" latinLnBrk="0" hangingPunct="1">
              <a:lnSpc>
                <a:spcPct val="100000"/>
              </a:lnSpc>
              <a:spcBef>
                <a:spcPts val="600"/>
              </a:spcBef>
              <a:spcAft>
                <a:spcPts val="0"/>
              </a:spcAft>
              <a:buClrTx/>
              <a:buSzPct val="100000"/>
              <a:buFontTx/>
              <a:buChar char="-"/>
              <a:tabLst/>
              <a:defRPr/>
            </a:pPr>
            <a:r>
              <a:rPr lang="en-GB" sz="1400" dirty="0">
                <a:solidFill>
                  <a:srgbClr val="D0D0CE">
                    <a:lumMod val="25000"/>
                  </a:srgbClr>
                </a:solidFill>
                <a:latin typeface="Verdana"/>
              </a:rPr>
              <a:t>See python notebook: </a:t>
            </a:r>
            <a:r>
              <a:rPr lang="en-GB" sz="1400" dirty="0">
                <a:solidFill>
                  <a:srgbClr val="D0D0CE">
                    <a:lumMod val="25000"/>
                  </a:srgbClr>
                </a:solidFill>
                <a:latin typeface="Verdana"/>
                <a:hlinkClick r:id="rId7"/>
              </a:rPr>
              <a:t>“Question Similarity </a:t>
            </a:r>
            <a:r>
              <a:rPr lang="en-GB" sz="1400" dirty="0" err="1">
                <a:solidFill>
                  <a:srgbClr val="D0D0CE">
                    <a:lumMod val="25000"/>
                  </a:srgbClr>
                </a:solidFill>
                <a:latin typeface="Verdana"/>
                <a:hlinkClick r:id="rId7"/>
              </a:rPr>
              <a:t>Engine.ipynb</a:t>
            </a:r>
            <a:r>
              <a:rPr lang="en-GB" sz="1400" dirty="0">
                <a:solidFill>
                  <a:srgbClr val="D0D0CE">
                    <a:lumMod val="25000"/>
                  </a:srgbClr>
                </a:solidFill>
                <a:latin typeface="Verdana"/>
                <a:hlinkClick r:id="rId7"/>
              </a:rPr>
              <a:t>”</a:t>
            </a:r>
            <a:endParaRPr kumimoji="0" lang="en-GB" sz="1400" b="0" i="0" u="none" strike="noStrike" kern="1200" cap="none" spc="0" normalizeH="0" baseline="0" noProof="0" dirty="0">
              <a:ln>
                <a:noFill/>
              </a:ln>
              <a:solidFill>
                <a:srgbClr val="D0D0CE">
                  <a:lumMod val="25000"/>
                </a:srgbClr>
              </a:solidFill>
              <a:effectLst/>
              <a:uLnTx/>
              <a:uFillTx/>
              <a:latin typeface="Verdana"/>
              <a:ea typeface="+mn-ea"/>
              <a:cs typeface="+mn-cs"/>
            </a:endParaRP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6934664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09"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1. Data: Quora Question Pairs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1" name="Picture 7" descr="Quora icon - Free download on Iconfinder">
            <a:extLst>
              <a:ext uri="{FF2B5EF4-FFF2-40B4-BE49-F238E27FC236}">
                <a16:creationId xmlns:a16="http://schemas.microsoft.com/office/drawing/2014/main" id="{7347D491-1E0E-4AC2-A9B8-1068D9D490E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82200" y="382923"/>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67691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Since there are only two text input variables, feature engineering using NLP is critical</a:t>
            </a:r>
          </a:p>
        </p:txBody>
      </p:sp>
      <p:pic>
        <p:nvPicPr>
          <p:cNvPr id="8" name="Picture 7">
            <a:extLst>
              <a:ext uri="{FF2B5EF4-FFF2-40B4-BE49-F238E27FC236}">
                <a16:creationId xmlns:a16="http://schemas.microsoft.com/office/drawing/2014/main" id="{C94C5F8A-278D-41EC-9BE1-2FA64A3FA40C}"/>
              </a:ext>
            </a:extLst>
          </p:cNvPr>
          <p:cNvPicPr>
            <a:picLocks noChangeAspect="1"/>
          </p:cNvPicPr>
          <p:nvPr/>
        </p:nvPicPr>
        <p:blipFill>
          <a:blip r:embed="rId8"/>
          <a:stretch>
            <a:fillRect/>
          </a:stretch>
        </p:blipFill>
        <p:spPr>
          <a:xfrm>
            <a:off x="562897" y="3124200"/>
            <a:ext cx="9855020" cy="1935622"/>
          </a:xfrm>
          <a:prstGeom prst="rect">
            <a:avLst/>
          </a:prstGeom>
          <a:effectLst>
            <a:outerShdw blurRad="50800" dist="38100" dir="2700000" algn="tl" rotWithShape="0">
              <a:prstClr val="black">
                <a:alpha val="40000"/>
              </a:prstClr>
            </a:outerShdw>
          </a:effectLst>
        </p:spPr>
      </p:pic>
      <p:sp>
        <p:nvSpPr>
          <p:cNvPr id="30" name="Title 2">
            <a:extLst>
              <a:ext uri="{FF2B5EF4-FFF2-40B4-BE49-F238E27FC236}">
                <a16:creationId xmlns:a16="http://schemas.microsoft.com/office/drawing/2014/main" id="{2CEC73FF-5AC4-4E44-ADBC-5D9A886F9B2C}"/>
              </a:ext>
            </a:extLst>
          </p:cNvPr>
          <p:cNvSpPr txBox="1">
            <a:spLocks/>
          </p:cNvSpPr>
          <p:nvPr/>
        </p:nvSpPr>
        <p:spPr bwMode="gray">
          <a:xfrm>
            <a:off x="533400" y="1853852"/>
            <a:ext cx="84455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marL="285750" lvl="0" indent="-285750">
              <a:spcBef>
                <a:spcPts val="200"/>
              </a:spcBef>
              <a:buFont typeface="Arial" panose="020B0604020202020204" pitchFamily="34" charset="0"/>
              <a:buChar char="•"/>
            </a:pPr>
            <a:r>
              <a:rPr lang="en-US" sz="1600" b="0" dirty="0">
                <a:solidFill>
                  <a:prstClr val="black"/>
                </a:solidFill>
              </a:rPr>
              <a:t>Human labeled dataset with 400k pairs of actual questions asked </a:t>
            </a:r>
            <a:r>
              <a:rPr lang="en-US" sz="1600" b="0">
                <a:solidFill>
                  <a:prstClr val="black"/>
                </a:solidFill>
              </a:rPr>
              <a:t>on Quora</a:t>
            </a:r>
            <a:endParaRPr lang="en-US" sz="1600" b="0" dirty="0">
              <a:solidFill>
                <a:prstClr val="black"/>
              </a:solidFill>
            </a:endParaRPr>
          </a:p>
          <a:p>
            <a:pPr marL="285750" lvl="0" indent="-285750">
              <a:spcBef>
                <a:spcPts val="200"/>
              </a:spcBef>
              <a:buFont typeface="Arial" panose="020B0604020202020204" pitchFamily="34" charset="0"/>
              <a:buChar char="•"/>
            </a:pPr>
            <a:endParaRPr lang="en-US" sz="1600" b="0" dirty="0">
              <a:solidFill>
                <a:prstClr val="black"/>
              </a:solidFill>
            </a:endParaRPr>
          </a:p>
          <a:p>
            <a:pPr marL="285750" lvl="0" indent="-285750">
              <a:spcBef>
                <a:spcPts val="200"/>
              </a:spcBef>
              <a:buFont typeface="Arial" panose="020B0604020202020204" pitchFamily="34" charset="0"/>
              <a:buChar char="•"/>
            </a:pPr>
            <a:r>
              <a:rPr lang="en-US" sz="1600" b="0" dirty="0">
                <a:solidFill>
                  <a:prstClr val="black"/>
                </a:solidFill>
              </a:rPr>
              <a:t>36.92% of this dataset contains duplicate pairs of questions</a:t>
            </a:r>
          </a:p>
        </p:txBody>
      </p:sp>
    </p:spTree>
    <p:extLst>
      <p:ext uri="{BB962C8B-B14F-4D97-AF65-F5344CB8AC3E}">
        <p14:creationId xmlns:p14="http://schemas.microsoft.com/office/powerpoint/2010/main" val="16288780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0"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2A. Feature Engineering: Initial Variables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105791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Initial variables were used to build a baseline logistic regression model, which yielded an accuracy of 67% an AUC of 0.73</a:t>
            </a:r>
          </a:p>
        </p:txBody>
      </p:sp>
      <p:pic>
        <p:nvPicPr>
          <p:cNvPr id="2" name="Picture 1">
            <a:extLst>
              <a:ext uri="{FF2B5EF4-FFF2-40B4-BE49-F238E27FC236}">
                <a16:creationId xmlns:a16="http://schemas.microsoft.com/office/drawing/2014/main" id="{04A0086F-6325-4DBF-89F6-A0860E99723A}"/>
              </a:ext>
            </a:extLst>
          </p:cNvPr>
          <p:cNvPicPr>
            <a:picLocks noChangeAspect="1"/>
          </p:cNvPicPr>
          <p:nvPr/>
        </p:nvPicPr>
        <p:blipFill>
          <a:blip r:embed="rId7"/>
          <a:stretch>
            <a:fillRect/>
          </a:stretch>
        </p:blipFill>
        <p:spPr>
          <a:xfrm>
            <a:off x="469900" y="1551266"/>
            <a:ext cx="10883900" cy="2178595"/>
          </a:xfrm>
          <a:prstGeom prst="rect">
            <a:avLst/>
          </a:prstGeom>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DB313525-9285-4137-8E8F-5B38D4E94AA0}"/>
              </a:ext>
            </a:extLst>
          </p:cNvPr>
          <p:cNvPicPr>
            <a:picLocks noChangeAspect="1"/>
          </p:cNvPicPr>
          <p:nvPr/>
        </p:nvPicPr>
        <p:blipFill>
          <a:blip r:embed="rId8"/>
          <a:stretch>
            <a:fillRect/>
          </a:stretch>
        </p:blipFill>
        <p:spPr>
          <a:xfrm>
            <a:off x="6705600" y="3872387"/>
            <a:ext cx="3474855" cy="2618426"/>
          </a:xfrm>
          <a:prstGeom prst="rect">
            <a:avLst/>
          </a:prstGeom>
        </p:spPr>
      </p:pic>
      <p:pic>
        <p:nvPicPr>
          <p:cNvPr id="6" name="Picture 5">
            <a:extLst>
              <a:ext uri="{FF2B5EF4-FFF2-40B4-BE49-F238E27FC236}">
                <a16:creationId xmlns:a16="http://schemas.microsoft.com/office/drawing/2014/main" id="{06A7A1DF-2D6C-467F-BBD2-63A3E37E4BCC}"/>
              </a:ext>
            </a:extLst>
          </p:cNvPr>
          <p:cNvPicPr>
            <a:picLocks noChangeAspect="1"/>
          </p:cNvPicPr>
          <p:nvPr/>
        </p:nvPicPr>
        <p:blipFill>
          <a:blip r:embed="rId9"/>
          <a:stretch>
            <a:fillRect/>
          </a:stretch>
        </p:blipFill>
        <p:spPr>
          <a:xfrm>
            <a:off x="2133600" y="4043057"/>
            <a:ext cx="2667000" cy="2304712"/>
          </a:xfrm>
          <a:prstGeom prst="rect">
            <a:avLst/>
          </a:prstGeom>
        </p:spPr>
      </p:pic>
      <p:sp>
        <p:nvSpPr>
          <p:cNvPr id="12" name="Title 2">
            <a:extLst>
              <a:ext uri="{FF2B5EF4-FFF2-40B4-BE49-F238E27FC236}">
                <a16:creationId xmlns:a16="http://schemas.microsoft.com/office/drawing/2014/main" id="{FE5E567F-464B-4774-AC6A-97E0608ED5C9}"/>
              </a:ext>
            </a:extLst>
          </p:cNvPr>
          <p:cNvSpPr txBox="1">
            <a:spLocks/>
          </p:cNvSpPr>
          <p:nvPr/>
        </p:nvSpPr>
        <p:spPr bwMode="gray">
          <a:xfrm>
            <a:off x="736600" y="4798589"/>
            <a:ext cx="1397000" cy="38301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word_share vs is_duplicate flag</a:t>
            </a:r>
          </a:p>
        </p:txBody>
      </p:sp>
      <p:sp>
        <p:nvSpPr>
          <p:cNvPr id="13" name="Title 2">
            <a:extLst>
              <a:ext uri="{FF2B5EF4-FFF2-40B4-BE49-F238E27FC236}">
                <a16:creationId xmlns:a16="http://schemas.microsoft.com/office/drawing/2014/main" id="{989D3A9B-E611-48DC-A209-D3C548B68B33}"/>
              </a:ext>
            </a:extLst>
          </p:cNvPr>
          <p:cNvSpPr txBox="1">
            <a:spLocks/>
          </p:cNvSpPr>
          <p:nvPr/>
        </p:nvSpPr>
        <p:spPr bwMode="gray">
          <a:xfrm>
            <a:off x="5499100" y="4798588"/>
            <a:ext cx="1397000" cy="38301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Initial logistic regression model, AUC: 0.73</a:t>
            </a:r>
          </a:p>
        </p:txBody>
      </p:sp>
    </p:spTree>
    <p:extLst>
      <p:ext uri="{BB962C8B-B14F-4D97-AF65-F5344CB8AC3E}">
        <p14:creationId xmlns:p14="http://schemas.microsoft.com/office/powerpoint/2010/main" val="28923112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54"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2B. Feature Engineering: Pre-processing</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105791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Questions were pre-processed by tokenization, lemmatization and removal of stop words using </a:t>
            </a:r>
            <a:r>
              <a:rPr lang="en-US" sz="1800" b="0" dirty="0" err="1">
                <a:solidFill>
                  <a:prstClr val="black"/>
                </a:solidFill>
              </a:rPr>
              <a:t>nltk</a:t>
            </a:r>
            <a:r>
              <a:rPr lang="en-US" sz="1800" b="0" dirty="0">
                <a:solidFill>
                  <a:prstClr val="black"/>
                </a:solidFill>
              </a:rPr>
              <a:t> and spacy libraries</a:t>
            </a:r>
          </a:p>
        </p:txBody>
      </p:sp>
      <p:pic>
        <p:nvPicPr>
          <p:cNvPr id="8" name="Picture 7">
            <a:extLst>
              <a:ext uri="{FF2B5EF4-FFF2-40B4-BE49-F238E27FC236}">
                <a16:creationId xmlns:a16="http://schemas.microsoft.com/office/drawing/2014/main" id="{84EEC32D-89F4-4510-8841-CAB73C1A0F38}"/>
              </a:ext>
            </a:extLst>
          </p:cNvPr>
          <p:cNvPicPr>
            <a:picLocks noChangeAspect="1"/>
          </p:cNvPicPr>
          <p:nvPr/>
        </p:nvPicPr>
        <p:blipFill>
          <a:blip r:embed="rId7"/>
          <a:stretch>
            <a:fillRect/>
          </a:stretch>
        </p:blipFill>
        <p:spPr>
          <a:xfrm>
            <a:off x="469900" y="1676400"/>
            <a:ext cx="10883900" cy="1996134"/>
          </a:xfrm>
          <a:prstGeom prst="rect">
            <a:avLst/>
          </a:prstGeom>
          <a:effectLst>
            <a:outerShdw blurRad="50800" dist="38100" dir="2700000" algn="tl" rotWithShape="0">
              <a:prstClr val="black">
                <a:alpha val="40000"/>
              </a:prstClr>
            </a:outerShdw>
          </a:effectLst>
        </p:spPr>
      </p:pic>
      <p:pic>
        <p:nvPicPr>
          <p:cNvPr id="9218" name="Picture 2" descr="Tokenization algorithms in Natural Language Processing (NLP) | by Mehul  Gupta | Data Science in your pocket | Medium">
            <a:extLst>
              <a:ext uri="{FF2B5EF4-FFF2-40B4-BE49-F238E27FC236}">
                <a16:creationId xmlns:a16="http://schemas.microsoft.com/office/drawing/2014/main" id="{E0E940B8-4560-4DD5-9616-A303933CBC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810000"/>
            <a:ext cx="3502919" cy="21285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What is difference between stemming and lemmatization? - Quora">
            <a:extLst>
              <a:ext uri="{FF2B5EF4-FFF2-40B4-BE49-F238E27FC236}">
                <a16:creationId xmlns:a16="http://schemas.microsoft.com/office/drawing/2014/main" id="{68506B9E-5CD3-43AE-9412-5DFD838AEF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9560" y="4343400"/>
            <a:ext cx="4679181" cy="1477636"/>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2">
            <a:extLst>
              <a:ext uri="{FF2B5EF4-FFF2-40B4-BE49-F238E27FC236}">
                <a16:creationId xmlns:a16="http://schemas.microsoft.com/office/drawing/2014/main" id="{010ED84F-DC71-4DFF-8810-027CD5F4B0A5}"/>
              </a:ext>
            </a:extLst>
          </p:cNvPr>
          <p:cNvSpPr txBox="1">
            <a:spLocks/>
          </p:cNvSpPr>
          <p:nvPr/>
        </p:nvSpPr>
        <p:spPr bwMode="gray">
          <a:xfrm>
            <a:off x="2743200" y="5938510"/>
            <a:ext cx="1397000" cy="38301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Tokenization</a:t>
            </a:r>
          </a:p>
        </p:txBody>
      </p:sp>
      <p:sp>
        <p:nvSpPr>
          <p:cNvPr id="16" name="Title 2">
            <a:extLst>
              <a:ext uri="{FF2B5EF4-FFF2-40B4-BE49-F238E27FC236}">
                <a16:creationId xmlns:a16="http://schemas.microsoft.com/office/drawing/2014/main" id="{198D4CC7-6D77-49D0-9844-D2862BCD5DCD}"/>
              </a:ext>
            </a:extLst>
          </p:cNvPr>
          <p:cNvSpPr txBox="1">
            <a:spLocks/>
          </p:cNvSpPr>
          <p:nvPr/>
        </p:nvSpPr>
        <p:spPr bwMode="gray">
          <a:xfrm>
            <a:off x="7543800" y="5938335"/>
            <a:ext cx="2057400" cy="38301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Stemming &amp; Lemmatization</a:t>
            </a:r>
          </a:p>
        </p:txBody>
      </p:sp>
    </p:spTree>
    <p:extLst>
      <p:ext uri="{BB962C8B-B14F-4D97-AF65-F5344CB8AC3E}">
        <p14:creationId xmlns:p14="http://schemas.microsoft.com/office/powerpoint/2010/main" val="13678777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13"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2C. Feature Engineering: TF-IDF Vectorization</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105791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Tf-idf is a combination of term frequency and inverse document frequency. It assigns a weight to every word in the document, which is calculated using the frequency of that word in the document and frequency of the documents with that word in the entire corpus</a:t>
            </a:r>
          </a:p>
        </p:txBody>
      </p:sp>
      <p:pic>
        <p:nvPicPr>
          <p:cNvPr id="10242" name="Picture 2">
            <a:extLst>
              <a:ext uri="{FF2B5EF4-FFF2-40B4-BE49-F238E27FC236}">
                <a16:creationId xmlns:a16="http://schemas.microsoft.com/office/drawing/2014/main" id="{93348D77-2215-4312-8B92-220451D484F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00" y="3474760"/>
            <a:ext cx="4953000" cy="3304038"/>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Urdu Word and Sentence Similarity using SpaCy">
            <a:extLst>
              <a:ext uri="{FF2B5EF4-FFF2-40B4-BE49-F238E27FC236}">
                <a16:creationId xmlns:a16="http://schemas.microsoft.com/office/drawing/2014/main" id="{B0E27620-0EB4-4B03-9848-54405FBC79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7923" y="3703650"/>
            <a:ext cx="2572331" cy="2392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741B1C7-FE9E-4DE4-844B-45DC8AC61487}"/>
              </a:ext>
            </a:extLst>
          </p:cNvPr>
          <p:cNvPicPr>
            <a:picLocks noChangeAspect="1"/>
          </p:cNvPicPr>
          <p:nvPr/>
        </p:nvPicPr>
        <p:blipFill>
          <a:blip r:embed="rId9"/>
          <a:stretch>
            <a:fillRect/>
          </a:stretch>
        </p:blipFill>
        <p:spPr>
          <a:xfrm>
            <a:off x="469900" y="1818073"/>
            <a:ext cx="7634874" cy="1540286"/>
          </a:xfrm>
          <a:prstGeom prst="rect">
            <a:avLst/>
          </a:prstGeom>
          <a:effectLst>
            <a:outerShdw blurRad="50800" dist="38100" dir="2700000" algn="tl" rotWithShape="0">
              <a:prstClr val="black">
                <a:alpha val="40000"/>
              </a:prstClr>
            </a:outerShdw>
          </a:effectLst>
        </p:spPr>
      </p:pic>
      <p:sp>
        <p:nvSpPr>
          <p:cNvPr id="18" name="Title 2">
            <a:extLst>
              <a:ext uri="{FF2B5EF4-FFF2-40B4-BE49-F238E27FC236}">
                <a16:creationId xmlns:a16="http://schemas.microsoft.com/office/drawing/2014/main" id="{0FE5FCD0-D05C-496E-85C3-9C6C889F73A8}"/>
              </a:ext>
            </a:extLst>
          </p:cNvPr>
          <p:cNvSpPr txBox="1">
            <a:spLocks/>
          </p:cNvSpPr>
          <p:nvPr/>
        </p:nvSpPr>
        <p:spPr bwMode="gray">
          <a:xfrm>
            <a:off x="7162800" y="4785034"/>
            <a:ext cx="1165123" cy="576409"/>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Calculating Similarity between two vectors</a:t>
            </a:r>
          </a:p>
        </p:txBody>
      </p:sp>
    </p:spTree>
    <p:extLst>
      <p:ext uri="{BB962C8B-B14F-4D97-AF65-F5344CB8AC3E}">
        <p14:creationId xmlns:p14="http://schemas.microsoft.com/office/powerpoint/2010/main" val="27723252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40"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2D. Feature Engineering: Named Entity Recognition</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10579100"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a:solidFill>
                  <a:prstClr val="black"/>
                </a:solidFill>
              </a:rPr>
              <a:t>NER is an information extraction technique to identify and classify named entities in text, with the hope that questions with matching entities are more likely to be duplicates.</a:t>
            </a:r>
          </a:p>
        </p:txBody>
      </p:sp>
      <p:pic>
        <p:nvPicPr>
          <p:cNvPr id="6" name="Picture 5">
            <a:extLst>
              <a:ext uri="{FF2B5EF4-FFF2-40B4-BE49-F238E27FC236}">
                <a16:creationId xmlns:a16="http://schemas.microsoft.com/office/drawing/2014/main" id="{EED0935B-5035-4AE7-A95D-C6D7129B885B}"/>
              </a:ext>
            </a:extLst>
          </p:cNvPr>
          <p:cNvPicPr>
            <a:picLocks noChangeAspect="1"/>
          </p:cNvPicPr>
          <p:nvPr/>
        </p:nvPicPr>
        <p:blipFill>
          <a:blip r:embed="rId7"/>
          <a:stretch>
            <a:fillRect/>
          </a:stretch>
        </p:blipFill>
        <p:spPr>
          <a:xfrm>
            <a:off x="469900" y="1523999"/>
            <a:ext cx="10341122" cy="2392349"/>
          </a:xfrm>
          <a:prstGeom prst="rect">
            <a:avLst/>
          </a:prstGeom>
          <a:effectLst>
            <a:outerShdw blurRad="50800" dist="38100" dir="2700000" algn="tl" rotWithShape="0">
              <a:prstClr val="black">
                <a:alpha val="40000"/>
              </a:prstClr>
            </a:outerShdw>
          </a:effectLst>
        </p:spPr>
      </p:pic>
      <p:pic>
        <p:nvPicPr>
          <p:cNvPr id="13317" name="Picture 5">
            <a:extLst>
              <a:ext uri="{FF2B5EF4-FFF2-40B4-BE49-F238E27FC236}">
                <a16:creationId xmlns:a16="http://schemas.microsoft.com/office/drawing/2014/main" id="{90536FFB-8E04-4907-808D-DCAFC1F02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078248"/>
            <a:ext cx="7188117" cy="201136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2">
            <a:extLst>
              <a:ext uri="{FF2B5EF4-FFF2-40B4-BE49-F238E27FC236}">
                <a16:creationId xmlns:a16="http://schemas.microsoft.com/office/drawing/2014/main" id="{61FEA675-25C2-42DB-834C-7266BEFAA848}"/>
              </a:ext>
            </a:extLst>
          </p:cNvPr>
          <p:cNvSpPr txBox="1">
            <a:spLocks/>
          </p:cNvSpPr>
          <p:nvPr/>
        </p:nvSpPr>
        <p:spPr bwMode="gray">
          <a:xfrm>
            <a:off x="1425677" y="4757592"/>
            <a:ext cx="1165123" cy="576409"/>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Color-coded recognized entities</a:t>
            </a:r>
          </a:p>
        </p:txBody>
      </p:sp>
    </p:spTree>
    <p:extLst>
      <p:ext uri="{BB962C8B-B14F-4D97-AF65-F5344CB8AC3E}">
        <p14:creationId xmlns:p14="http://schemas.microsoft.com/office/powerpoint/2010/main" val="31974618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92"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2E. Feature Engineering: BERT Embeddings &amp; Cosine Similarity</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4" name="Title 2">
            <a:extLst>
              <a:ext uri="{FF2B5EF4-FFF2-40B4-BE49-F238E27FC236}">
                <a16:creationId xmlns:a16="http://schemas.microsoft.com/office/drawing/2014/main" id="{C8C9E471-3A1E-4104-8721-66385FE783CD}"/>
              </a:ext>
            </a:extLst>
          </p:cNvPr>
          <p:cNvSpPr txBox="1">
            <a:spLocks/>
          </p:cNvSpPr>
          <p:nvPr/>
        </p:nvSpPr>
        <p:spPr bwMode="gray">
          <a:xfrm>
            <a:off x="469900" y="813488"/>
            <a:ext cx="11354436" cy="1040364"/>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800" b="0" dirty="0" err="1">
                <a:solidFill>
                  <a:prstClr val="black"/>
                </a:solidFill>
              </a:rPr>
              <a:t>Huggingface’s</a:t>
            </a:r>
            <a:r>
              <a:rPr lang="en-US" sz="1800" b="0" dirty="0">
                <a:solidFill>
                  <a:prstClr val="black"/>
                </a:solidFill>
              </a:rPr>
              <a:t> pre-trained BERT base model, which has 12 layers (transformer blocks), 12 attention heads, 110 million parameters and hidden size of 768, was used to obtain embeddings</a:t>
            </a:r>
          </a:p>
        </p:txBody>
      </p:sp>
      <p:pic>
        <p:nvPicPr>
          <p:cNvPr id="10257" name="Picture 17">
            <a:extLst>
              <a:ext uri="{FF2B5EF4-FFF2-40B4-BE49-F238E27FC236}">
                <a16:creationId xmlns:a16="http://schemas.microsoft.com/office/drawing/2014/main" id="{4F29E1FA-66E8-4BAA-BAB7-6D0CB01C270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0" y="1412423"/>
            <a:ext cx="5878171" cy="2370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408B10-F151-4440-B026-335365FF6991}"/>
              </a:ext>
            </a:extLst>
          </p:cNvPr>
          <p:cNvPicPr>
            <a:picLocks noChangeAspect="1"/>
          </p:cNvPicPr>
          <p:nvPr/>
        </p:nvPicPr>
        <p:blipFill rotWithShape="1">
          <a:blip r:embed="rId8"/>
          <a:srcRect t="6239"/>
          <a:stretch/>
        </p:blipFill>
        <p:spPr>
          <a:xfrm>
            <a:off x="2362200" y="3721184"/>
            <a:ext cx="3200400" cy="2716808"/>
          </a:xfrm>
          <a:prstGeom prst="rect">
            <a:avLst/>
          </a:prstGeom>
        </p:spPr>
      </p:pic>
      <p:pic>
        <p:nvPicPr>
          <p:cNvPr id="2" name="Picture 1">
            <a:extLst>
              <a:ext uri="{FF2B5EF4-FFF2-40B4-BE49-F238E27FC236}">
                <a16:creationId xmlns:a16="http://schemas.microsoft.com/office/drawing/2014/main" id="{B7456FE9-3B74-4A66-9F65-0A898366B2FD}"/>
              </a:ext>
            </a:extLst>
          </p:cNvPr>
          <p:cNvPicPr>
            <a:picLocks noChangeAspect="1"/>
          </p:cNvPicPr>
          <p:nvPr/>
        </p:nvPicPr>
        <p:blipFill>
          <a:blip r:embed="rId9"/>
          <a:stretch>
            <a:fillRect/>
          </a:stretch>
        </p:blipFill>
        <p:spPr>
          <a:xfrm>
            <a:off x="434133" y="1697834"/>
            <a:ext cx="5517358" cy="1905165"/>
          </a:xfrm>
          <a:prstGeom prst="rect">
            <a:avLst/>
          </a:prstGeom>
          <a:effectLst>
            <a:outerShdw blurRad="50800" dist="38100" dir="2700000" algn="tl" rotWithShape="0">
              <a:prstClr val="black">
                <a:alpha val="40000"/>
              </a:prstClr>
            </a:outerShdw>
          </a:effectLst>
        </p:spPr>
      </p:pic>
      <p:pic>
        <p:nvPicPr>
          <p:cNvPr id="11266" name="Picture 2">
            <a:extLst>
              <a:ext uri="{FF2B5EF4-FFF2-40B4-BE49-F238E27FC236}">
                <a16:creationId xmlns:a16="http://schemas.microsoft.com/office/drawing/2014/main" id="{295E8F06-E104-408A-9547-D21DE8B8C1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207583"/>
            <a:ext cx="5878171" cy="183692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2">
            <a:extLst>
              <a:ext uri="{FF2B5EF4-FFF2-40B4-BE49-F238E27FC236}">
                <a16:creationId xmlns:a16="http://schemas.microsoft.com/office/drawing/2014/main" id="{229C2CDF-5D7D-4973-803E-B3E451C399E3}"/>
              </a:ext>
            </a:extLst>
          </p:cNvPr>
          <p:cNvSpPr txBox="1">
            <a:spLocks/>
          </p:cNvSpPr>
          <p:nvPr/>
        </p:nvSpPr>
        <p:spPr bwMode="gray">
          <a:xfrm>
            <a:off x="6242723" y="3721184"/>
            <a:ext cx="5584723" cy="21547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BERT training architecture (Image from https://arxiv.org/pdf/1810.04805.pdf)</a:t>
            </a:r>
          </a:p>
        </p:txBody>
      </p:sp>
      <p:sp>
        <p:nvSpPr>
          <p:cNvPr id="16" name="Title 2">
            <a:extLst>
              <a:ext uri="{FF2B5EF4-FFF2-40B4-BE49-F238E27FC236}">
                <a16:creationId xmlns:a16="http://schemas.microsoft.com/office/drawing/2014/main" id="{0D741A18-F131-4FE4-BD5C-6B6978A8E7C6}"/>
              </a:ext>
            </a:extLst>
          </p:cNvPr>
          <p:cNvSpPr txBox="1">
            <a:spLocks/>
          </p:cNvSpPr>
          <p:nvPr/>
        </p:nvSpPr>
        <p:spPr bwMode="gray">
          <a:xfrm>
            <a:off x="6239613" y="6029945"/>
            <a:ext cx="5584723" cy="215471"/>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BERT input representation (Image from https://arxiv.org/pdf/1810.04805.pdf)</a:t>
            </a:r>
          </a:p>
        </p:txBody>
      </p:sp>
      <p:sp>
        <p:nvSpPr>
          <p:cNvPr id="17" name="Title 2">
            <a:extLst>
              <a:ext uri="{FF2B5EF4-FFF2-40B4-BE49-F238E27FC236}">
                <a16:creationId xmlns:a16="http://schemas.microsoft.com/office/drawing/2014/main" id="{D360B8E5-EC5E-403F-800C-23A2C21E7AC8}"/>
              </a:ext>
            </a:extLst>
          </p:cNvPr>
          <p:cNvSpPr txBox="1">
            <a:spLocks/>
          </p:cNvSpPr>
          <p:nvPr/>
        </p:nvSpPr>
        <p:spPr bwMode="gray">
          <a:xfrm>
            <a:off x="507223" y="4207583"/>
            <a:ext cx="1626378" cy="745417"/>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pPr lvl="0">
              <a:spcBef>
                <a:spcPts val="200"/>
              </a:spcBef>
            </a:pPr>
            <a:r>
              <a:rPr lang="en-US" sz="1100" b="0" i="1" dirty="0">
                <a:solidFill>
                  <a:prstClr val="black"/>
                </a:solidFill>
              </a:rPr>
              <a:t>BERT Cosine Similarity does a decent job of differentiating between class labels</a:t>
            </a:r>
          </a:p>
        </p:txBody>
      </p:sp>
    </p:spTree>
    <p:extLst>
      <p:ext uri="{BB962C8B-B14F-4D97-AF65-F5344CB8AC3E}">
        <p14:creationId xmlns:p14="http://schemas.microsoft.com/office/powerpoint/2010/main" val="17996464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65" name="think-cell Slide" r:id="rId5" imgW="473" imgH="473" progId="TCLayout.ActiveDocument.1">
                  <p:embed/>
                </p:oleObj>
              </mc:Choice>
              <mc:Fallback>
                <p:oleObj name="think-cell Slide" r:id="rId5" imgW="473" imgH="473"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37AD323-978F-49F9-AC39-7AE9E0306579}"/>
              </a:ext>
            </a:extLst>
          </p:cNvPr>
          <p:cNvSpPr>
            <a:spLocks noGrp="1"/>
          </p:cNvSpPr>
          <p:nvPr>
            <p:ph type="title"/>
          </p:nvPr>
        </p:nvSpPr>
        <p:spPr/>
        <p:txBody>
          <a:bodyPr/>
          <a:lstStyle/>
          <a:p>
            <a:pPr>
              <a:spcBef>
                <a:spcPts val="200"/>
              </a:spcBef>
            </a:pPr>
            <a:r>
              <a:rPr lang="en-US" dirty="0"/>
              <a:t>3. Machine Learning: Building &amp; Comparing Classification Models</a:t>
            </a:r>
          </a:p>
        </p:txBody>
      </p:sp>
      <p:sp>
        <p:nvSpPr>
          <p:cNvPr id="36" name="General_Fill_44">
            <a:extLst>
              <a:ext uri="{FF2B5EF4-FFF2-40B4-BE49-F238E27FC236}">
                <a16:creationId xmlns:a16="http://schemas.microsoft.com/office/drawing/2014/main" id="{D0B67ACB-F838-40A6-BA0D-D472F0D88479}"/>
              </a:ext>
            </a:extLst>
          </p:cNvPr>
          <p:cNvSpPr>
            <a:spLocks noChangeAspect="1" noEditPoints="1"/>
          </p:cNvSpPr>
          <p:nvPr/>
        </p:nvSpPr>
        <p:spPr bwMode="auto">
          <a:xfrm>
            <a:off x="0" y="0"/>
            <a:ext cx="0" cy="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4350" name="Picture 14">
            <a:extLst>
              <a:ext uri="{FF2B5EF4-FFF2-40B4-BE49-F238E27FC236}">
                <a16:creationId xmlns:a16="http://schemas.microsoft.com/office/drawing/2014/main" id="{7D9A9446-614E-A840-A6F9-CBB62B764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990600"/>
            <a:ext cx="562799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4352" name="Picture 16">
            <a:extLst>
              <a:ext uri="{FF2B5EF4-FFF2-40B4-BE49-F238E27FC236}">
                <a16:creationId xmlns:a16="http://schemas.microsoft.com/office/drawing/2014/main" id="{C1DE5A65-8992-5E49-9032-FB9238A694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 y="3009968"/>
            <a:ext cx="5626100" cy="32701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C28DBB-5AFA-D943-9AB7-D3EDDE7FFF12}"/>
              </a:ext>
            </a:extLst>
          </p:cNvPr>
          <p:cNvPicPr>
            <a:picLocks noChangeAspect="1"/>
          </p:cNvPicPr>
          <p:nvPr/>
        </p:nvPicPr>
        <p:blipFill>
          <a:blip r:embed="rId9"/>
          <a:stretch>
            <a:fillRect/>
          </a:stretch>
        </p:blipFill>
        <p:spPr>
          <a:xfrm>
            <a:off x="469900" y="914400"/>
            <a:ext cx="5626100" cy="18973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338795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3961</TotalTime>
  <Words>776</Words>
  <Application>Microsoft Macintosh PowerPoint</Application>
  <PresentationFormat>Widescreen</PresentationFormat>
  <Paragraphs>102</Paragraphs>
  <Slides>12</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Verdana</vt:lpstr>
      <vt:lpstr>5_Deloitte_US_Onscreen</vt:lpstr>
      <vt:lpstr>think-cell Slide</vt:lpstr>
      <vt:lpstr>Identifying Duplicate Questions</vt:lpstr>
      <vt:lpstr>Question Similarity Engine</vt:lpstr>
      <vt:lpstr>1. Data: Quora Question Pairs</vt:lpstr>
      <vt:lpstr>2A. Feature Engineering: Initial Variables</vt:lpstr>
      <vt:lpstr>2B. Feature Engineering: Pre-processing</vt:lpstr>
      <vt:lpstr>2C. Feature Engineering: TF-IDF Vectorization</vt:lpstr>
      <vt:lpstr>2D. Feature Engineering: Named Entity Recognition</vt:lpstr>
      <vt:lpstr>2E. Feature Engineering: BERT Embeddings &amp; Cosine Similarity</vt:lpstr>
      <vt:lpstr>3. Machine Learning: Building &amp; Comparing Classification Models</vt:lpstr>
      <vt:lpstr>3. Machine Learning: Tuning Parameters</vt:lpstr>
      <vt:lpstr>Applications: Q&amp;A Websites</vt:lpstr>
      <vt:lpstr>Applications: Product Support Communities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Akshay Ahuja</cp:lastModifiedBy>
  <cp:revision>38</cp:revision>
  <dcterms:created xsi:type="dcterms:W3CDTF">2021-04-05T21:51:09Z</dcterms:created>
  <dcterms:modified xsi:type="dcterms:W3CDTF">2021-04-16T06:41:02Z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2020-12-02T00:00:00Z</vt:filetime>
  </property>
  <property fmtid="{D5CDD505-2E9C-101B-9397-08002B2CF9AE}" pid="3" name="Creator">
    <vt:lpwstr>Acrobat PDFMaker 20 for PowerPoint</vt:lpwstr>
  </property>
  <property fmtid="{D5CDD505-2E9C-101B-9397-08002B2CF9AE}" pid="4" name="LastSaved">
    <vt:filetime>2021-04-05T00:00:00Z</vt:filetime>
  </property>
</Properties>
</file>