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21PITAI136" initials="2" lastIdx="1" clrIdx="0">
    <p:extLst>
      <p:ext uri="{19B8F6BF-5375-455C-9EA6-DF929625EA0E}">
        <p15:presenceInfo xmlns:p15="http://schemas.microsoft.com/office/powerpoint/2012/main" userId="S-1-5-21-533792388-3447130709-782592228-206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varScale="1">
        <p:scale>
          <a:sx n="107" d="100"/>
          <a:sy n="107" d="100"/>
        </p:scale>
        <p:origin x="696"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1T09:58:54.832" idx="1">
    <p:pos x="7680" y="-36"/>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abc"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632224"/>
          </a:xfrm>
          <a:prstGeom prst="rect">
            <a:avLst/>
          </a:prstGeom>
        </p:spPr>
        <p:txBody>
          <a:bodyPr vert="horz" wrap="square" lIns="0" tIns="16510" rIns="0" bIns="0" rtlCol="0">
            <a:spAutoFit/>
          </a:bodyPr>
          <a:lstStyle/>
          <a:p>
            <a:pPr marL="12700">
              <a:lnSpc>
                <a:spcPct val="100000"/>
              </a:lnSpc>
              <a:spcBef>
                <a:spcPts val="130"/>
              </a:spcBef>
            </a:pPr>
            <a:r>
              <a:rPr lang="en-US" sz="4000" dirty="0">
                <a:latin typeface="+mj-lt"/>
                <a:cs typeface="Trebuchet MS"/>
              </a:rPr>
              <a:t>AKSHAYA J</a:t>
            </a:r>
            <a:endParaRPr sz="4000" dirty="0">
              <a:latin typeface="+mj-lt"/>
              <a:cs typeface="Trebuchet MS"/>
            </a:endParaRPr>
          </a:p>
        </p:txBody>
      </p:sp>
      <p:sp>
        <p:nvSpPr>
          <p:cNvPr id="8" name="object 8"/>
          <p:cNvSpPr txBox="1"/>
          <p:nvPr/>
        </p:nvSpPr>
        <p:spPr>
          <a:xfrm>
            <a:off x="4876800" y="3078829"/>
            <a:ext cx="6096000" cy="566822"/>
          </a:xfrm>
          <a:prstGeom prst="rect">
            <a:avLst/>
          </a:prstGeom>
        </p:spPr>
        <p:txBody>
          <a:bodyPr vert="horz" wrap="square" lIns="0" tIns="12700" rIns="0" bIns="0" rtlCol="0">
            <a:spAutoFit/>
          </a:bodyPr>
          <a:lstStyle/>
          <a:p>
            <a:pPr marL="12700">
              <a:lnSpc>
                <a:spcPct val="100000"/>
              </a:lnSpc>
              <a:spcBef>
                <a:spcPts val="100"/>
              </a:spcBef>
            </a:pPr>
            <a:r>
              <a:rPr lang="en-US" sz="3600" b="1" dirty="0">
                <a:solidFill>
                  <a:srgbClr val="2D936B"/>
                </a:solidFill>
                <a:latin typeface="+mn-lt"/>
                <a:cs typeface="Trebuchet MS"/>
              </a:rPr>
              <a:t>NAAN MUDHALVAN PROJECT</a:t>
            </a:r>
            <a:endParaRPr sz="3600" dirty="0">
              <a:latin typeface="+mn-lt"/>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8839201" y="1066800"/>
            <a:ext cx="152400" cy="15525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2"/>
              </a:rPr>
              <a:t>Demo</a:t>
            </a:r>
            <a:r>
              <a:rPr sz="2000" u="sng" spc="10" dirty="0">
                <a:solidFill>
                  <a:srgbClr val="006FC0"/>
                </a:solidFill>
                <a:uFill>
                  <a:solidFill>
                    <a:srgbClr val="006FC0"/>
                  </a:solidFill>
                </a:uFill>
                <a:latin typeface="Trebuchet MS"/>
                <a:cs typeface="Trebuchet MS"/>
                <a:hlinkClick r:id="rId2"/>
              </a:rPr>
              <a:t> </a:t>
            </a:r>
            <a:r>
              <a:rPr sz="2000" u="sng" spc="-20" dirty="0">
                <a:solidFill>
                  <a:srgbClr val="006FC0"/>
                </a:solidFill>
                <a:uFill>
                  <a:solidFill>
                    <a:srgbClr val="006FC0"/>
                  </a:solidFill>
                </a:uFill>
                <a:latin typeface="Trebuchet MS"/>
                <a:cs typeface="Trebuchet MS"/>
                <a:hlinkClick r:id="rId2"/>
              </a:rPr>
              <a:t>Link</a:t>
            </a:r>
            <a:endParaRPr sz="2000">
              <a:latin typeface="Trebuchet MS"/>
              <a:cs typeface="Trebuchet MS"/>
            </a:endParaRPr>
          </a:p>
        </p:txBody>
      </p:sp>
      <p:pic>
        <p:nvPicPr>
          <p:cNvPr id="3074" name="Picture 2">
            <a:extLst>
              <a:ext uri="{FF2B5EF4-FFF2-40B4-BE49-F238E27FC236}">
                <a16:creationId xmlns:a16="http://schemas.microsoft.com/office/drawing/2014/main" id="{8A20641C-AB1A-3FA6-2547-D2EE72CC31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1021" y="1446453"/>
            <a:ext cx="4166235" cy="30643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FB242AC-F4BD-A0EC-7763-8CEB66402C70}"/>
              </a:ext>
            </a:extLst>
          </p:cNvPr>
          <p:cNvSpPr txBox="1"/>
          <p:nvPr/>
        </p:nvSpPr>
        <p:spPr>
          <a:xfrm>
            <a:off x="5676901" y="1547445"/>
            <a:ext cx="3581401" cy="2862322"/>
          </a:xfrm>
          <a:prstGeom prst="rect">
            <a:avLst/>
          </a:prstGeom>
          <a:noFill/>
        </p:spPr>
        <p:txBody>
          <a:bodyPr wrap="square" rtlCol="0">
            <a:spAutoFit/>
          </a:bodyPr>
          <a:lstStyle/>
          <a:p>
            <a:r>
              <a:rPr lang="en-US" b="0" i="0" dirty="0">
                <a:solidFill>
                  <a:srgbClr val="0D0D0D"/>
                </a:solidFill>
                <a:effectLst/>
                <a:latin typeface="Söhne"/>
              </a:rPr>
              <a:t>Our CNN model achieved an accuracy of 94% on the test set, outperforming baseline methods. Training was conducted over 50 epochs with a batch size of 32, utilizing data augmentation techniques. The model effectively classified images into 10 categories, demonstrating robustness and generalization capabilities.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95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41340" y="11839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D6A43663-8A0A-1247-3050-A506E6B19DC0}"/>
              </a:ext>
            </a:extLst>
          </p:cNvPr>
          <p:cNvSpPr txBox="1"/>
          <p:nvPr/>
        </p:nvSpPr>
        <p:spPr>
          <a:xfrm>
            <a:off x="1217522" y="2632412"/>
            <a:ext cx="8583703" cy="830997"/>
          </a:xfrm>
          <a:prstGeom prst="rect">
            <a:avLst/>
          </a:prstGeom>
          <a:noFill/>
        </p:spPr>
        <p:txBody>
          <a:bodyPr wrap="square" rtlCol="0">
            <a:spAutoFit/>
          </a:bodyPr>
          <a:lstStyle/>
          <a:p>
            <a:r>
              <a:rPr lang="en-US" sz="4800" dirty="0">
                <a:latin typeface="+mj-lt"/>
              </a:rPr>
              <a:t>Image classification using CNN</a:t>
            </a:r>
            <a:endParaRPr lang="en-IN" sz="4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a:extLst>
              <a:ext uri="{FF2B5EF4-FFF2-40B4-BE49-F238E27FC236}">
                <a16:creationId xmlns:a16="http://schemas.microsoft.com/office/drawing/2014/main" id="{9D91A2F4-2CFB-CD7D-8480-8752430D0603}"/>
              </a:ext>
            </a:extLst>
          </p:cNvPr>
          <p:cNvSpPr txBox="1"/>
          <p:nvPr/>
        </p:nvSpPr>
        <p:spPr>
          <a:xfrm>
            <a:off x="2512211" y="2073652"/>
            <a:ext cx="6668342" cy="4031873"/>
          </a:xfrm>
          <a:prstGeom prst="rect">
            <a:avLst/>
          </a:prstGeom>
          <a:noFill/>
        </p:spPr>
        <p:txBody>
          <a:bodyPr wrap="square" rtlCol="0">
            <a:spAutoFit/>
          </a:bodyPr>
          <a:lstStyle/>
          <a:p>
            <a:pPr marL="342900" indent="-342900">
              <a:buAutoNum type="arabicPeriod"/>
            </a:pPr>
            <a:r>
              <a:rPr lang="en-US" sz="3200" dirty="0"/>
              <a:t>Problem statement</a:t>
            </a:r>
          </a:p>
          <a:p>
            <a:pPr marL="342900" indent="-342900">
              <a:buAutoNum type="arabicPeriod"/>
            </a:pPr>
            <a:r>
              <a:rPr lang="en-US" sz="3200" dirty="0"/>
              <a:t>Project Overview</a:t>
            </a:r>
          </a:p>
          <a:p>
            <a:pPr marL="342900" indent="-342900">
              <a:buAutoNum type="arabicPeriod"/>
            </a:pPr>
            <a:r>
              <a:rPr lang="en-US" sz="3200" dirty="0"/>
              <a:t>Who are the End Users?</a:t>
            </a:r>
          </a:p>
          <a:p>
            <a:pPr marL="342900" indent="-342900">
              <a:buAutoNum type="arabicPeriod"/>
            </a:pPr>
            <a:r>
              <a:rPr lang="en-US" sz="3200" dirty="0"/>
              <a:t>Solution and it’s value preposition </a:t>
            </a:r>
          </a:p>
          <a:p>
            <a:pPr marL="342900" indent="-342900">
              <a:buAutoNum type="arabicPeriod"/>
            </a:pPr>
            <a:r>
              <a:rPr lang="en-US" sz="3200" dirty="0"/>
              <a:t>The Wow In the solution</a:t>
            </a:r>
          </a:p>
          <a:p>
            <a:pPr marL="342900" indent="-342900">
              <a:buAutoNum type="arabicPeriod"/>
            </a:pPr>
            <a:r>
              <a:rPr lang="en-US" sz="3200" dirty="0"/>
              <a:t>Modelling</a:t>
            </a:r>
          </a:p>
          <a:p>
            <a:pPr marL="342900" indent="-342900">
              <a:buAutoNum type="arabicPeriod"/>
            </a:pPr>
            <a:r>
              <a:rPr lang="en-US" sz="3200" dirty="0"/>
              <a:t>Results</a:t>
            </a:r>
          </a:p>
          <a:p>
            <a:pPr marL="342900" indent="-342900">
              <a:buAutoNum type="arabicPeriod"/>
            </a:pP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3915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20000" y="1363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8E49887B-3A41-62D6-CE28-DDF5015BDB4F}"/>
              </a:ext>
            </a:extLst>
          </p:cNvPr>
          <p:cNvSpPr txBox="1"/>
          <p:nvPr/>
        </p:nvSpPr>
        <p:spPr>
          <a:xfrm>
            <a:off x="990600" y="2019300"/>
            <a:ext cx="7000875" cy="3785652"/>
          </a:xfrm>
          <a:prstGeom prst="rect">
            <a:avLst/>
          </a:prstGeom>
          <a:noFill/>
        </p:spPr>
        <p:txBody>
          <a:bodyPr wrap="square" rtlCol="0">
            <a:spAutoFit/>
          </a:bodyPr>
          <a:lstStyle/>
          <a:p>
            <a:r>
              <a:rPr lang="en-US" sz="2000" b="0" i="0" dirty="0">
                <a:solidFill>
                  <a:srgbClr val="0D0D0D"/>
                </a:solidFill>
                <a:effectLst/>
                <a:latin typeface="Söhne"/>
              </a:rPr>
              <a:t>Convolutional Neural Networks (CNNs) have emerged as a powerful tool for image classification due to their ability to automatically learn hierarchical features from raw pixel data. The objective of this project is to develop a CNN-based system capable of accurately classifying images into predefined categories. The system will be trained on a labeled dataset consisting of images belonging to different classes. The dataset for this project will be sourced from [insert dataset source], containing a diverse collection of images across multiple categories. The dataset will be preprocessed and divided into training, validation, and testing sets to facilitate model development and evaluation.</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24800" y="13458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71151" y="487606"/>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544D8183-8860-DCB2-EEC9-9AAEF39B2653}"/>
              </a:ext>
            </a:extLst>
          </p:cNvPr>
          <p:cNvSpPr txBox="1"/>
          <p:nvPr/>
        </p:nvSpPr>
        <p:spPr>
          <a:xfrm>
            <a:off x="838200" y="1507807"/>
            <a:ext cx="7086600" cy="5016758"/>
          </a:xfrm>
          <a:prstGeom prst="rect">
            <a:avLst/>
          </a:prstGeom>
          <a:noFill/>
        </p:spPr>
        <p:txBody>
          <a:bodyPr wrap="square" rtlCol="0">
            <a:spAutoFit/>
          </a:bodyPr>
          <a:lstStyle/>
          <a:p>
            <a:pPr algn="l">
              <a:buFont typeface="+mj-lt"/>
              <a:buAutoNum type="arabicPeriod"/>
            </a:pPr>
            <a:r>
              <a:rPr lang="en-US" sz="1600" b="1" i="0" dirty="0">
                <a:solidFill>
                  <a:srgbClr val="0D0D0D"/>
                </a:solidFill>
                <a:effectLst/>
                <a:latin typeface="Söhne"/>
              </a:rPr>
              <a:t>Data Preprocessing:</a:t>
            </a:r>
            <a:r>
              <a:rPr lang="en-US" sz="1600" b="0" i="0" dirty="0">
                <a:solidFill>
                  <a:srgbClr val="0D0D0D"/>
                </a:solidFill>
                <a:effectLst/>
                <a:latin typeface="Söhne"/>
              </a:rPr>
              <a:t> Resize, normalize, and augment the images to enhance model generalization and robustness.</a:t>
            </a:r>
          </a:p>
          <a:p>
            <a:pPr algn="l">
              <a:buFont typeface="+mj-lt"/>
              <a:buAutoNum type="arabicPeriod"/>
            </a:pPr>
            <a:r>
              <a:rPr lang="en-US" sz="1600" b="1" i="0" dirty="0">
                <a:solidFill>
                  <a:srgbClr val="0D0D0D"/>
                </a:solidFill>
                <a:effectLst/>
                <a:latin typeface="Söhne"/>
              </a:rPr>
              <a:t>Model Development:</a:t>
            </a:r>
            <a:r>
              <a:rPr lang="en-US" sz="1600" b="0" i="0" dirty="0">
                <a:solidFill>
                  <a:srgbClr val="0D0D0D"/>
                </a:solidFill>
                <a:effectLst/>
                <a:latin typeface="Söhne"/>
              </a:rPr>
              <a:t> Design and implement a CNN architecture suitable for image classification tasks. Experiment with different network architectures, activation functions, regularization techniques, and optimization algorithms to optimize model performance.</a:t>
            </a:r>
          </a:p>
          <a:p>
            <a:pPr algn="l">
              <a:buFont typeface="+mj-lt"/>
              <a:buAutoNum type="arabicPeriod"/>
            </a:pPr>
            <a:r>
              <a:rPr lang="en-US" sz="1600" b="1" i="0" dirty="0">
                <a:solidFill>
                  <a:srgbClr val="0D0D0D"/>
                </a:solidFill>
                <a:effectLst/>
                <a:latin typeface="Söhne"/>
              </a:rPr>
              <a:t>Model Training:</a:t>
            </a:r>
            <a:r>
              <a:rPr lang="en-US" sz="1600" b="0" i="0" dirty="0">
                <a:solidFill>
                  <a:srgbClr val="0D0D0D"/>
                </a:solidFill>
                <a:effectLst/>
                <a:latin typeface="Söhne"/>
              </a:rPr>
              <a:t> Train the CNN model on the training dataset using appropriate training procedures, such as mini-batch stochastic gradient descent. Monitor training progress and apply early stopping to prevent overfitting.</a:t>
            </a:r>
          </a:p>
          <a:p>
            <a:pPr algn="l">
              <a:buFont typeface="+mj-lt"/>
              <a:buAutoNum type="arabicPeriod"/>
            </a:pPr>
            <a:r>
              <a:rPr lang="en-US" sz="1600" b="1" i="0" dirty="0">
                <a:solidFill>
                  <a:srgbClr val="0D0D0D"/>
                </a:solidFill>
                <a:effectLst/>
                <a:latin typeface="Söhne"/>
              </a:rPr>
              <a:t>Model Evaluation:</a:t>
            </a:r>
            <a:r>
              <a:rPr lang="en-US" sz="1600" b="0" i="0" dirty="0">
                <a:solidFill>
                  <a:srgbClr val="0D0D0D"/>
                </a:solidFill>
                <a:effectLst/>
                <a:latin typeface="Söhne"/>
              </a:rPr>
              <a:t> Evaluate the trained model's performance on the validation set using metrics such as accuracy, precision, recall, and F1-score. Analyze the confusion matrix to identify classification errors and areas for improvement.</a:t>
            </a:r>
          </a:p>
          <a:p>
            <a:pPr algn="l">
              <a:buFont typeface="+mj-lt"/>
              <a:buAutoNum type="arabicPeriod"/>
            </a:pPr>
            <a:r>
              <a:rPr lang="en-US" sz="1600" b="1" i="0" dirty="0">
                <a:solidFill>
                  <a:srgbClr val="0D0D0D"/>
                </a:solidFill>
                <a:effectLst/>
                <a:latin typeface="Söhne"/>
              </a:rPr>
              <a:t>Fine-Tuning and Optimization:</a:t>
            </a:r>
            <a:r>
              <a:rPr lang="en-US" sz="1600" b="0" i="0" dirty="0">
                <a:solidFill>
                  <a:srgbClr val="0D0D0D"/>
                </a:solidFill>
                <a:effectLst/>
                <a:latin typeface="Söhne"/>
              </a:rPr>
              <a:t> Fine-tune hyperparameters based on validation performance and explore optimization techniques to enhance model accuracy and efficiency.</a:t>
            </a:r>
          </a:p>
          <a:p>
            <a:pPr algn="l">
              <a:buFont typeface="+mj-lt"/>
              <a:buAutoNum type="arabicPeriod"/>
            </a:pPr>
            <a:r>
              <a:rPr lang="en-US" sz="1600" b="1" i="0" dirty="0">
                <a:solidFill>
                  <a:srgbClr val="0D0D0D"/>
                </a:solidFill>
                <a:effectLst/>
                <a:latin typeface="Söhne"/>
              </a:rPr>
              <a:t>Testing and Deployment:</a:t>
            </a:r>
            <a:r>
              <a:rPr lang="en-US" sz="1600" b="0" i="0" dirty="0">
                <a:solidFill>
                  <a:srgbClr val="0D0D0D"/>
                </a:solidFill>
                <a:effectLst/>
                <a:latin typeface="Söhne"/>
              </a:rPr>
              <a:t> Assess the final model's performance on the test set to measure real-world effectiveness. Prepare the model for deployment, considering factors such as model size, inference speed, and integration with target applications or platforms.</a:t>
            </a:r>
          </a:p>
          <a:p>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93960" y="4114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848600" y="1066800"/>
            <a:ext cx="314325" cy="3429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0B82EAC1-5EEC-674D-AA5B-DBB1A701CE67}"/>
              </a:ext>
            </a:extLst>
          </p:cNvPr>
          <p:cNvSpPr txBox="1"/>
          <p:nvPr/>
        </p:nvSpPr>
        <p:spPr>
          <a:xfrm>
            <a:off x="838200" y="1600200"/>
            <a:ext cx="8305800" cy="3970318"/>
          </a:xfrm>
          <a:prstGeom prst="rect">
            <a:avLst/>
          </a:prstGeom>
          <a:noFill/>
        </p:spPr>
        <p:txBody>
          <a:bodyPr wrap="square" rtlCol="0">
            <a:spAutoFit/>
          </a:bodyPr>
          <a:lstStyle/>
          <a:p>
            <a:r>
              <a:rPr lang="en-US" dirty="0"/>
              <a:t>The end users of an image classification project utilizing Convolutional Neural Networks (CNNs) span various domains and include researchers in computer vision seeking benchmarks or foundational components, software developers integrating the model into applications for image search, content moderation, or object recognition, industry professionals utilizing the model for tasks like medical image analysis or crop monitoring to enhance decision-making processes, end users of applications directly interacting with the image classification functionalities in mobile apps or websites, decision makers and stakeholders relying on project outcomes for informed decision-making and resource allocation, and the general public benefiting indirectly from improved technologies such as safer autonomous vehicles. </a:t>
            </a:r>
            <a:r>
              <a:rPr lang="en-US"/>
              <a:t>Throughout the project, considering the diverse needs and expectations of these end users is crucial for ensuring the relevance, usability, and impact of the developed image classification system.</a:t>
            </a:r>
            <a:endParaRPr lang="en-IN"/>
          </a:p>
        </p:txBody>
      </p:sp>
      <p:sp>
        <p:nvSpPr>
          <p:cNvPr id="10" name="object 2">
            <a:extLst>
              <a:ext uri="{FF2B5EF4-FFF2-40B4-BE49-F238E27FC236}">
                <a16:creationId xmlns:a16="http://schemas.microsoft.com/office/drawing/2014/main" id="{AACFA612-E6E0-0B3A-BFAD-DC5B2687C49A}"/>
              </a:ext>
            </a:extLst>
          </p:cNvPr>
          <p:cNvSpPr/>
          <p:nvPr/>
        </p:nvSpPr>
        <p:spPr>
          <a:xfrm>
            <a:off x="10363200" y="432149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2">
            <a:extLst>
              <a:ext uri="{FF2B5EF4-FFF2-40B4-BE49-F238E27FC236}">
                <a16:creationId xmlns:a16="http://schemas.microsoft.com/office/drawing/2014/main" id="{03AFE658-FA79-0B72-E359-51FADA5AA4FD}"/>
              </a:ext>
            </a:extLst>
          </p:cNvPr>
          <p:cNvSpPr/>
          <p:nvPr/>
        </p:nvSpPr>
        <p:spPr>
          <a:xfrm>
            <a:off x="10551160" y="1409700"/>
            <a:ext cx="269240" cy="3048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07806"/>
            <a:ext cx="2695574" cy="3248025"/>
          </a:xfrm>
          <a:prstGeom prst="rect">
            <a:avLst/>
          </a:prstGeom>
        </p:spPr>
      </p:pic>
      <p:sp>
        <p:nvSpPr>
          <p:cNvPr id="3" name="object 3"/>
          <p:cNvSpPr/>
          <p:nvPr/>
        </p:nvSpPr>
        <p:spPr>
          <a:xfrm>
            <a:off x="10744009" y="430759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7162800"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87025"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803D9632-3681-5D39-D75A-C63514607434}"/>
              </a:ext>
            </a:extLst>
          </p:cNvPr>
          <p:cNvSpPr txBox="1"/>
          <p:nvPr/>
        </p:nvSpPr>
        <p:spPr>
          <a:xfrm>
            <a:off x="2428683" y="1517611"/>
            <a:ext cx="8229600" cy="5016758"/>
          </a:xfrm>
          <a:prstGeom prst="rect">
            <a:avLst/>
          </a:prstGeom>
          <a:noFill/>
        </p:spPr>
        <p:txBody>
          <a:bodyPr wrap="square" rtlCol="0">
            <a:spAutoFit/>
          </a:bodyPr>
          <a:lstStyle/>
          <a:p>
            <a:pPr algn="l"/>
            <a:r>
              <a:rPr lang="en-US" sz="1600" b="1" i="0" dirty="0">
                <a:solidFill>
                  <a:srgbClr val="111111"/>
                </a:solidFill>
                <a:effectLst/>
                <a:latin typeface="-apple-system"/>
              </a:rPr>
              <a:t>Image classification using Convolutional Neural Networks (CNNs)</a:t>
            </a:r>
            <a:r>
              <a:rPr lang="en-US" sz="1600" b="0" i="0" dirty="0">
                <a:solidFill>
                  <a:srgbClr val="111111"/>
                </a:solidFill>
                <a:effectLst/>
                <a:latin typeface="-apple-system"/>
              </a:rPr>
              <a:t> offers several compelling value propositions:</a:t>
            </a:r>
          </a:p>
          <a:p>
            <a:pPr algn="l">
              <a:buFont typeface="+mj-lt"/>
              <a:buAutoNum type="arabicPeriod"/>
            </a:pPr>
            <a:r>
              <a:rPr lang="en-US" sz="1600" b="1" i="0" dirty="0">
                <a:solidFill>
                  <a:srgbClr val="111111"/>
                </a:solidFill>
                <a:effectLst/>
                <a:latin typeface="-apple-system"/>
              </a:rPr>
              <a:t>Automatic Feature Extraction</a:t>
            </a:r>
            <a:r>
              <a:rPr lang="en-US" sz="1600" b="0" i="0" dirty="0">
                <a:solidFill>
                  <a:srgbClr val="111111"/>
                </a:solidFill>
                <a:effectLst/>
                <a:latin typeface="-apple-system"/>
              </a:rPr>
              <a:t>: Unlike traditional methods that require manual feature engineering, CNNs automatically learn relevant features from raw pixel data. </a:t>
            </a:r>
            <a:r>
              <a:rPr lang="en-US" sz="1600" dirty="0">
                <a:solidFill>
                  <a:srgbClr val="111111"/>
                </a:solidFill>
                <a:latin typeface="-apple-system"/>
              </a:rPr>
              <a:t>They can identify edges, textures, shapes, and other spatial hierarchies that are crucial for recognizing objects in images.</a:t>
            </a:r>
          </a:p>
          <a:p>
            <a:pPr algn="l">
              <a:buFont typeface="+mj-lt"/>
              <a:buAutoNum type="arabicPeriod"/>
            </a:pPr>
            <a:r>
              <a:rPr lang="en-US" sz="1600" b="1" i="0" dirty="0">
                <a:solidFill>
                  <a:srgbClr val="111111"/>
                </a:solidFill>
                <a:effectLst/>
                <a:latin typeface="-apple-system"/>
              </a:rPr>
              <a:t>Efficient Processing</a:t>
            </a:r>
            <a:r>
              <a:rPr lang="en-US" sz="1600" b="0" i="0" dirty="0">
                <a:solidFill>
                  <a:srgbClr val="111111"/>
                </a:solidFill>
                <a:effectLst/>
                <a:latin typeface="-apple-system"/>
              </a:rPr>
              <a:t>: CNNs process images efficiently by leveraging shared weights and local receptive fields. </a:t>
            </a:r>
            <a:r>
              <a:rPr lang="en-US" sz="1600" dirty="0">
                <a:solidFill>
                  <a:srgbClr val="111111"/>
                </a:solidFill>
                <a:latin typeface="-apple-system"/>
              </a:rPr>
              <a:t>This allows them to focus on relevant regions and reduce computational complexity compared to fully connected network.</a:t>
            </a:r>
            <a:endParaRPr lang="en-US" sz="1600" b="0" i="0" dirty="0">
              <a:solidFill>
                <a:srgbClr val="111111"/>
              </a:solidFill>
              <a:effectLst/>
              <a:latin typeface="-apple-system"/>
            </a:endParaRPr>
          </a:p>
          <a:p>
            <a:pPr algn="l">
              <a:buFont typeface="+mj-lt"/>
              <a:buAutoNum type="arabicPeriod"/>
            </a:pPr>
            <a:r>
              <a:rPr lang="en-US" sz="1600" b="1" i="0" dirty="0">
                <a:solidFill>
                  <a:srgbClr val="111111"/>
                </a:solidFill>
                <a:effectLst/>
                <a:latin typeface="-apple-system"/>
              </a:rPr>
              <a:t>Scalability</a:t>
            </a:r>
            <a:r>
              <a:rPr lang="en-US" sz="1600" b="0" i="0" dirty="0">
                <a:solidFill>
                  <a:srgbClr val="111111"/>
                </a:solidFill>
                <a:effectLst/>
                <a:latin typeface="-apple-system"/>
              </a:rPr>
              <a:t>: CNNs can handle large datasets and complex image recognition tasks. </a:t>
            </a:r>
            <a:r>
              <a:rPr lang="en-US" sz="1600" dirty="0">
                <a:solidFill>
                  <a:srgbClr val="111111"/>
                </a:solidFill>
                <a:latin typeface="-apple-system"/>
              </a:rPr>
              <a:t>Their hierarchical architecture enables scalability to deeper networks, accommodating diverse applications.</a:t>
            </a:r>
            <a:endParaRPr lang="en-US" sz="1600" b="0" i="0" dirty="0">
              <a:solidFill>
                <a:srgbClr val="111111"/>
              </a:solidFill>
              <a:effectLst/>
              <a:latin typeface="-apple-system"/>
            </a:endParaRPr>
          </a:p>
          <a:p>
            <a:pPr algn="l">
              <a:buFont typeface="+mj-lt"/>
              <a:buAutoNum type="arabicPeriod"/>
            </a:pPr>
            <a:r>
              <a:rPr lang="en-US" sz="1600" b="1" i="0" dirty="0">
                <a:solidFill>
                  <a:srgbClr val="111111"/>
                </a:solidFill>
                <a:effectLst/>
                <a:latin typeface="-apple-system"/>
              </a:rPr>
              <a:t>Transfer Learning</a:t>
            </a:r>
            <a:r>
              <a:rPr lang="en-US" sz="1600" b="0" i="0" dirty="0">
                <a:solidFill>
                  <a:srgbClr val="111111"/>
                </a:solidFill>
                <a:effectLst/>
                <a:latin typeface="-apple-system"/>
              </a:rPr>
              <a:t>: Pre-trained CNN models can be fine-tuned for specific tasks with smaller datasets. </a:t>
            </a:r>
            <a:r>
              <a:rPr lang="en-US" sz="1600" dirty="0">
                <a:solidFill>
                  <a:srgbClr val="111111"/>
                </a:solidFill>
                <a:latin typeface="-apple-system"/>
              </a:rPr>
              <a:t>This transfer learning approach saves time and resources while achieving good performance.</a:t>
            </a:r>
            <a:endParaRPr lang="en-US" sz="1600" b="0" i="0" dirty="0">
              <a:solidFill>
                <a:srgbClr val="111111"/>
              </a:solidFill>
              <a:effectLst/>
              <a:latin typeface="-apple-system"/>
            </a:endParaRPr>
          </a:p>
          <a:p>
            <a:pPr algn="l">
              <a:buFont typeface="+mj-lt"/>
              <a:buAutoNum type="arabicPeriod"/>
            </a:pPr>
            <a:r>
              <a:rPr lang="en-US" sz="1600" b="1" i="0" dirty="0">
                <a:solidFill>
                  <a:srgbClr val="111111"/>
                </a:solidFill>
                <a:effectLst/>
                <a:latin typeface="-apple-system"/>
              </a:rPr>
              <a:t>Robustness</a:t>
            </a:r>
            <a:r>
              <a:rPr lang="en-US" sz="1600" b="0" i="0" dirty="0">
                <a:solidFill>
                  <a:srgbClr val="111111"/>
                </a:solidFill>
                <a:effectLst/>
                <a:latin typeface="-apple-system"/>
              </a:rPr>
              <a:t>: CNNs exhibit robustness to variations in lighting, orientation, and noise. </a:t>
            </a:r>
            <a:r>
              <a:rPr lang="en-US" sz="1600" dirty="0">
                <a:solidFill>
                  <a:srgbClr val="111111"/>
                </a:solidFill>
                <a:latin typeface="-apple-system"/>
              </a:rPr>
              <a:t>Their ability to generalize from training data makes them suitable for real-world scenario.</a:t>
            </a:r>
            <a:endParaRPr lang="en-US" sz="1600" b="0" i="0" dirty="0">
              <a:solidFill>
                <a:srgbClr val="111111"/>
              </a:solidFill>
              <a:effectLst/>
              <a:latin typeface="-apple-system"/>
            </a:endParaRPr>
          </a:p>
          <a:p>
            <a:pPr algn="l"/>
            <a:r>
              <a:rPr lang="en-US" sz="1600" b="0" i="0" dirty="0">
                <a:solidFill>
                  <a:srgbClr val="111111"/>
                </a:solidFill>
                <a:effectLst/>
                <a:latin typeface="-apple-system"/>
              </a:rPr>
              <a:t>In summary, CNNs provide an effective and efficient solution for image classification, making them a valuable tool in the field of computer vision.</a:t>
            </a:r>
          </a:p>
          <a:p>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0558212" y="45742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744200" y="8664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141585"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62647" y="-94023"/>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2" name="TextBox 11">
            <a:extLst>
              <a:ext uri="{FF2B5EF4-FFF2-40B4-BE49-F238E27FC236}">
                <a16:creationId xmlns:a16="http://schemas.microsoft.com/office/drawing/2014/main" id="{F5B28FC3-CDEA-0207-0C10-8EE82A172523}"/>
              </a:ext>
            </a:extLst>
          </p:cNvPr>
          <p:cNvSpPr txBox="1"/>
          <p:nvPr/>
        </p:nvSpPr>
        <p:spPr>
          <a:xfrm>
            <a:off x="990600" y="1828800"/>
            <a:ext cx="4505326" cy="3124200"/>
          </a:xfrm>
          <a:prstGeom prst="rect">
            <a:avLst/>
          </a:prstGeom>
          <a:noFill/>
        </p:spPr>
        <p:txBody>
          <a:bodyPr wrap="square" rtlCol="0">
            <a:spAutoFit/>
          </a:bodyPr>
          <a:lstStyle/>
          <a:p>
            <a:endParaRPr lang="en-IN" dirty="0"/>
          </a:p>
        </p:txBody>
      </p:sp>
      <p:sp>
        <p:nvSpPr>
          <p:cNvPr id="13" name="Rectangle 1">
            <a:extLst>
              <a:ext uri="{FF2B5EF4-FFF2-40B4-BE49-F238E27FC236}">
                <a16:creationId xmlns:a16="http://schemas.microsoft.com/office/drawing/2014/main" id="{E4C502C5-6EC7-DB9C-9477-9FD68904852E}"/>
              </a:ext>
            </a:extLst>
          </p:cNvPr>
          <p:cNvSpPr>
            <a:spLocks noChangeArrowheads="1"/>
          </p:cNvSpPr>
          <p:nvPr/>
        </p:nvSpPr>
        <p:spPr bwMode="auto">
          <a:xfrm>
            <a:off x="2362200" y="1447800"/>
            <a:ext cx="682774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Certainly! In the context of </a:t>
            </a:r>
            <a:r>
              <a:rPr kumimoji="0" lang="en-US" altLang="en-US" sz="2400" b="1" i="0" u="none" strike="noStrike" cap="none" normalizeH="0" baseline="0" dirty="0">
                <a:ln>
                  <a:noFill/>
                </a:ln>
                <a:solidFill>
                  <a:schemeClr val="tx1"/>
                </a:solidFill>
                <a:effectLst/>
                <a:latin typeface="Arial" panose="020B0604020202020204" pitchFamily="34" charset="0"/>
              </a:rPr>
              <a:t>image classification using Convolutional Neural Networks (CNNs)</a:t>
            </a:r>
            <a:r>
              <a:rPr kumimoji="0" lang="en-US" altLang="en-US" sz="2400" b="0" i="0" u="none" strike="noStrike" cap="none" normalizeH="0" baseline="0" dirty="0">
                <a:ln>
                  <a:noFill/>
                </a:ln>
                <a:solidFill>
                  <a:schemeClr val="tx1"/>
                </a:solidFill>
                <a:effectLst/>
                <a:latin typeface="Arial" panose="020B0604020202020204" pitchFamily="34" charset="0"/>
              </a:rPr>
              <a:t>, the “wow” factor lies in their ability to </a:t>
            </a:r>
            <a:r>
              <a:rPr kumimoji="0" lang="en-US" altLang="en-US" sz="2400" b="1" i="0" u="none" strike="noStrike" cap="none" normalizeH="0" baseline="0" dirty="0">
                <a:ln>
                  <a:noFill/>
                </a:ln>
                <a:solidFill>
                  <a:schemeClr val="tx1"/>
                </a:solidFill>
                <a:effectLst/>
                <a:latin typeface="Arial" panose="020B0604020202020204" pitchFamily="34" charset="0"/>
              </a:rPr>
              <a:t>automatically learn intricate features from raw pixel data</a:t>
            </a:r>
            <a:r>
              <a:rPr kumimoji="0" lang="en-US" altLang="en-US" sz="2400" b="0" i="0" u="none" strike="noStrike" cap="none" normalizeH="0" baseline="0" dirty="0">
                <a:ln>
                  <a:noFill/>
                </a:ln>
                <a:solidFill>
                  <a:schemeClr val="tx1"/>
                </a:solidFill>
                <a:effectLst/>
                <a:latin typeface="Arial" panose="020B0604020202020204" pitchFamily="34" charset="0"/>
              </a:rPr>
              <a:t>. These networks can recognize objects, adapt to variations, and generalize well across diverse image datasets. Their impact extends beyond image classification, making them a cornerstone of modern computer vision systems.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96600" y="6743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5" y="45720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2050" name="Picture 2" descr="Image Classification using CNN : Python Implementation - Analytics Vidhya">
            <a:extLst>
              <a:ext uri="{FF2B5EF4-FFF2-40B4-BE49-F238E27FC236}">
                <a16:creationId xmlns:a16="http://schemas.microsoft.com/office/drawing/2014/main" id="{76BC75B4-FF4C-22DC-153C-FC1F2367C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85519"/>
            <a:ext cx="5791200" cy="308696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79AB8E7-2608-C566-6F59-3D65B02EB0D9}"/>
              </a:ext>
            </a:extLst>
          </p:cNvPr>
          <p:cNvSpPr txBox="1"/>
          <p:nvPr/>
        </p:nvSpPr>
        <p:spPr>
          <a:xfrm>
            <a:off x="5449412" y="1795872"/>
            <a:ext cx="4151788" cy="3139321"/>
          </a:xfrm>
          <a:prstGeom prst="rect">
            <a:avLst/>
          </a:prstGeom>
          <a:noFill/>
        </p:spPr>
        <p:txBody>
          <a:bodyPr wrap="square">
            <a:spAutoFit/>
          </a:bodyPr>
          <a:lstStyle/>
          <a:p>
            <a:pPr algn="l"/>
            <a:r>
              <a:rPr lang="en-US" b="1" i="0" dirty="0">
                <a:solidFill>
                  <a:srgbClr val="111111"/>
                </a:solidFill>
                <a:effectLst/>
                <a:latin typeface="-apple-system"/>
              </a:rPr>
              <a:t>Convolutional Neural Networks (CNNs)</a:t>
            </a:r>
            <a:r>
              <a:rPr lang="en-US" b="0" i="0" dirty="0">
                <a:solidFill>
                  <a:srgbClr val="111111"/>
                </a:solidFill>
                <a:effectLst/>
                <a:latin typeface="-apple-system"/>
              </a:rPr>
              <a:t> are specialized neural networks designed for image processing. They extract features from images, enabling tasks like image classification, face detection, and more. Key components include the convolution operation, padding, and building the network. If you’re interested, explore tutorials and practical examples to dive deeper into this exciting field</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TotalTime>
  <Words>938</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2021PITAI136</dc:creator>
  <cp:lastModifiedBy>2021PITAI136</cp:lastModifiedBy>
  <cp:revision>4</cp:revision>
  <dcterms:created xsi:type="dcterms:W3CDTF">2024-04-01T03:55:05Z</dcterms:created>
  <dcterms:modified xsi:type="dcterms:W3CDTF">2024-04-01T06:13:34Z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