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65"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033905"/>
          </a:xfrm>
          <a:solidFill>
            <a:schemeClr val="accent6">
              <a:lumMod val="60000"/>
              <a:lumOff val="40000"/>
            </a:schemeClr>
          </a:solidFill>
          <a:effectLst>
            <a:outerShdw blurRad="50800" dist="38100" dir="5400000" algn="t" rotWithShape="0">
              <a:prstClr val="black">
                <a:alpha val="40000"/>
              </a:prstClr>
            </a:outerShdw>
          </a:effectLst>
        </p:spPr>
        <p:txBody>
          <a:bodyPr/>
          <a:lstStyle/>
          <a:p>
            <a:r>
              <a:rPr lang="en-US" sz="4800" dirty="0">
                <a:solidFill>
                  <a:schemeClr val="tx2">
                    <a:lumMod val="75000"/>
                  </a:schemeClr>
                </a:solidFill>
                <a:latin typeface="Times New Roman" panose="02020603050405020304" charset="0"/>
                <a:cs typeface="Times New Roman" panose="02020603050405020304" charset="0"/>
              </a:rPr>
              <a:t>Twilearn Internship Project </a:t>
            </a:r>
            <a:endParaRPr lang="en-US" sz="4800" dirty="0">
              <a:solidFill>
                <a:schemeClr val="tx2">
                  <a:lumMod val="75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0" y="5120640"/>
            <a:ext cx="12192000" cy="1848485"/>
          </a:xfrm>
          <a:solidFill>
            <a:schemeClr val="accent6">
              <a:lumMod val="60000"/>
              <a:lumOff val="40000"/>
            </a:schemeClr>
          </a:solidFill>
          <a:effectLst>
            <a:outerShdw blurRad="50800" dist="38100" dir="5400000" algn="t" rotWithShape="0">
              <a:prstClr val="black">
                <a:alpha val="40000"/>
              </a:prstClr>
            </a:outerShdw>
          </a:effectLst>
        </p:spPr>
        <p:txBody>
          <a:bodyPr/>
          <a:lstStyle/>
          <a:p>
            <a:r>
              <a:rPr lang="en-US" sz="3200">
                <a:latin typeface="Times New Roman" panose="02020603050405020304" charset="0"/>
                <a:cs typeface="Times New Roman" panose="02020603050405020304" charset="0"/>
              </a:rPr>
              <a:t>                                                                                     AKSHAYA . L</a:t>
            </a:r>
            <a:endParaRPr lang="en-US" sz="3200">
              <a:latin typeface="Times New Roman" panose="02020603050405020304" charset="0"/>
              <a:cs typeface="Times New Roman" panose="02020603050405020304" charset="0"/>
            </a:endParaRPr>
          </a:p>
        </p:txBody>
      </p:sp>
      <p:sp>
        <p:nvSpPr>
          <p:cNvPr id="10" name="Text Box 9"/>
          <p:cNvSpPr txBox="1"/>
          <p:nvPr/>
        </p:nvSpPr>
        <p:spPr>
          <a:xfrm>
            <a:off x="3025140" y="3013710"/>
            <a:ext cx="5838825" cy="829945"/>
          </a:xfrm>
          <a:prstGeom prst="rect">
            <a:avLst/>
          </a:prstGeom>
          <a:noFill/>
        </p:spPr>
        <p:txBody>
          <a:bodyPr wrap="none" rtlCol="0">
            <a:spAutoFit/>
          </a:bodyPr>
          <a:p>
            <a:pPr algn="l"/>
            <a:r>
              <a:rPr lang="en-US" sz="4800" dirty="0">
                <a:latin typeface="Times New Roman" panose="02020603050405020304" charset="0"/>
                <a:cs typeface="Times New Roman" panose="02020603050405020304" charset="0"/>
                <a:sym typeface="+mn-ea"/>
              </a:rPr>
              <a:t>Budget Sales Analytics</a:t>
            </a:r>
            <a:endParaRPr 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77470" y="635"/>
            <a:ext cx="12270105" cy="6856730"/>
          </a:xfrm>
          <a:solidFill>
            <a:schemeClr val="accent5">
              <a:lumMod val="40000"/>
              <a:lumOff val="60000"/>
            </a:schemeClr>
          </a:solidFill>
          <a:effectLst>
            <a:outerShdw blurRad="50800" dist="38100" dir="5400000" algn="t" rotWithShape="0">
              <a:prstClr val="black">
                <a:alpha val="40000"/>
              </a:prstClr>
            </a:outerShdw>
          </a:effectLst>
        </p:spPr>
        <p:txBody>
          <a:bodyPr/>
          <a:p>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OBJECTIVE </a:t>
            </a:r>
            <a:endParaRPr lang="en-US" b="1">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The objective of this project is to create a comprehensive dashboard        that provides a clear overview of the "Domain Sale" process. which  should extract and present various information related to the sales, budget, and variance of the domain sale process. Additionally, the dashboard should enable stakeholders to compare sales and budgets with various attributes.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402185" cy="6859270"/>
          </a:xfrm>
          <a:solidFill>
            <a:schemeClr val="accent5">
              <a:lumMod val="40000"/>
              <a:lumOff val="60000"/>
            </a:schemeClr>
          </a:solidFill>
          <a:effectLst>
            <a:outerShdw blurRad="50800" dist="38100" dir="5400000" algn="t" rotWithShape="0">
              <a:prstClr val="black">
                <a:alpha val="40000"/>
              </a:prstClr>
            </a:outerShdw>
          </a:effectLst>
        </p:spPr>
        <p:txBody>
          <a:bodyPr/>
          <a:p>
            <a:pPr marL="0" indent="0">
              <a:buNone/>
            </a:pPr>
            <a:r>
              <a:rPr lang="en-US" b="1"/>
              <a:t>                                    </a:t>
            </a:r>
            <a:endParaRPr lang="en-US" b="1"/>
          </a:p>
          <a:p>
            <a:pPr marL="0" indent="0">
              <a:buNone/>
            </a:pPr>
            <a:r>
              <a:rPr lang="en-US" b="1"/>
              <a:t>                  </a:t>
            </a:r>
            <a:r>
              <a:rPr lang="en-US" b="1">
                <a:latin typeface="Times New Roman" panose="02020603050405020304" charset="0"/>
                <a:cs typeface="Times New Roman" panose="02020603050405020304" charset="0"/>
              </a:rPr>
              <a:t>                     PROJECT DETAILS</a:t>
            </a:r>
            <a:endParaRPr lang="en-US" b="1">
              <a:latin typeface="Times New Roman" panose="02020603050405020304" charset="0"/>
              <a:cs typeface="Times New Roman" panose="02020603050405020304" charset="0"/>
            </a:endParaRPr>
          </a:p>
        </p:txBody>
      </p:sp>
      <p:graphicFrame>
        <p:nvGraphicFramePr>
          <p:cNvPr id="4" name="Table 3"/>
          <p:cNvGraphicFramePr/>
          <p:nvPr/>
        </p:nvGraphicFramePr>
        <p:xfrm>
          <a:off x="1775460" y="2035175"/>
          <a:ext cx="9254490" cy="3346450"/>
        </p:xfrm>
        <a:graphic>
          <a:graphicData uri="http://schemas.openxmlformats.org/drawingml/2006/table">
            <a:tbl>
              <a:tblPr firstRow="1" bandRow="1">
                <a:tableStyleId>{5C22544A-7EE6-4342-B048-85BDC9FD1C3A}</a:tableStyleId>
              </a:tblPr>
              <a:tblGrid>
                <a:gridCol w="4627245"/>
                <a:gridCol w="4627245"/>
              </a:tblGrid>
              <a:tr h="648970">
                <a:tc>
                  <a:txBody>
                    <a:bodyPr/>
                    <a:p>
                      <a:pPr>
                        <a:buNone/>
                      </a:pPr>
                      <a:r>
                        <a:rPr lang="en-US">
                          <a:solidFill>
                            <a:schemeClr val="tx1"/>
                          </a:solidFill>
                          <a:latin typeface="Times New Roman" panose="02020603050405020304" charset="0"/>
                          <a:cs typeface="Times New Roman" panose="02020603050405020304" charset="0"/>
                        </a:rPr>
                        <a:t>Project Title</a:t>
                      </a:r>
                      <a:endParaRPr lang="en-US">
                        <a:solidFill>
                          <a:schemeClr val="tx1"/>
                        </a:solidFill>
                        <a:latin typeface="Times New Roman" panose="02020603050405020304" charset="0"/>
                        <a:cs typeface="Times New Roman" panose="02020603050405020304" charset="0"/>
                      </a:endParaRPr>
                    </a:p>
                  </a:txBody>
                  <a:tcPr>
                    <a:solidFill>
                      <a:schemeClr val="accent5">
                        <a:lumMod val="20000"/>
                        <a:lumOff val="80000"/>
                      </a:schemeClr>
                    </a:solidFill>
                  </a:tcPr>
                </a:tc>
                <a:tc>
                  <a:txBody>
                    <a:bodyPr/>
                    <a:p>
                      <a:pPr>
                        <a:buNone/>
                      </a:pPr>
                      <a:r>
                        <a:rPr lang="en-US">
                          <a:solidFill>
                            <a:schemeClr val="tx1"/>
                          </a:solidFill>
                          <a:latin typeface="Times New Roman" panose="02020603050405020304" charset="0"/>
                          <a:cs typeface="Times New Roman" panose="02020603050405020304" charset="0"/>
                        </a:rPr>
                        <a:t>Budget Sales Analytics</a:t>
                      </a:r>
                      <a:endParaRPr lang="en-US">
                        <a:solidFill>
                          <a:schemeClr val="tx1"/>
                        </a:solidFill>
                        <a:latin typeface="Times New Roman" panose="02020603050405020304" charset="0"/>
                        <a:cs typeface="Times New Roman" panose="02020603050405020304" charset="0"/>
                      </a:endParaRPr>
                    </a:p>
                  </a:txBody>
                  <a:tcPr>
                    <a:solidFill>
                      <a:schemeClr val="accent5">
                        <a:lumMod val="20000"/>
                        <a:lumOff val="8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Technology</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Data Science</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Domain</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Retail and Sales</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Project Difficulty Level</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Advanced</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r>
              <a:tr h="674370">
                <a:tc>
                  <a:txBody>
                    <a:bodyPr/>
                    <a:p>
                      <a:pPr>
                        <a:buNone/>
                      </a:pPr>
                      <a:r>
                        <a:rPr lang="en-US" b="1">
                          <a:solidFill>
                            <a:schemeClr val="tx1"/>
                          </a:solidFill>
                          <a:latin typeface="Times New Roman" panose="02020603050405020304" charset="0"/>
                          <a:cs typeface="Times New Roman" panose="02020603050405020304" charset="0"/>
                        </a:rPr>
                        <a:t>Programming Language Used</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c>
                  <a:txBody>
                    <a:bodyPr/>
                    <a:p>
                      <a:pPr>
                        <a:buNone/>
                      </a:pPr>
                      <a:r>
                        <a:rPr lang="en-US" b="1">
                          <a:solidFill>
                            <a:schemeClr val="tx1"/>
                          </a:solidFill>
                          <a:latin typeface="Times New Roman" panose="02020603050405020304" charset="0"/>
                          <a:cs typeface="Times New Roman" panose="02020603050405020304" charset="0"/>
                        </a:rPr>
                        <a:t>Python</a:t>
                      </a:r>
                      <a:endParaRPr lang="en-US" b="1">
                        <a:solidFill>
                          <a:schemeClr val="tx1"/>
                        </a:solidFill>
                        <a:latin typeface="Times New Roman" panose="02020603050405020304" charset="0"/>
                        <a:cs typeface="Times New Roman" panose="02020603050405020304" charset="0"/>
                      </a:endParaRPr>
                    </a:p>
                  </a:txBody>
                  <a:tcPr>
                    <a:solidFill>
                      <a:schemeClr val="accent5">
                        <a:lumMod val="40000"/>
                        <a:lumOff val="60000"/>
                      </a:scheme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0"/>
            <a:ext cx="12277090" cy="6857365"/>
          </a:xfrm>
          <a:solidFill>
            <a:schemeClr val="accent5">
              <a:lumMod val="40000"/>
              <a:lumOff val="60000"/>
            </a:schemeClr>
          </a:solidFill>
        </p:spPr>
        <p:txBody>
          <a:bodyPr/>
          <a:p>
            <a:pPr marL="0" indent="0">
              <a:buNone/>
            </a:pPr>
            <a:r>
              <a:rPr lang="en-US"/>
              <a:t>                  </a:t>
            </a: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                                   DATA INFORMATION </a:t>
            </a:r>
            <a:endParaRPr lang="en-US" b="1">
              <a:latin typeface="Times New Roman" panose="02020603050405020304" charset="0"/>
              <a:cs typeface="Times New Roman" panose="02020603050405020304" charset="0"/>
            </a:endParaRPr>
          </a:p>
          <a:p>
            <a:pPr marL="0" indent="0">
              <a:buNone/>
            </a:pPr>
            <a:endParaRPr lang="en-US" b="1">
              <a:latin typeface="Times New Roman" panose="02020603050405020304" charset="0"/>
              <a:cs typeface="Times New Roman" panose="02020603050405020304" charset="0"/>
            </a:endParaRPr>
          </a:p>
          <a:p>
            <a:pPr marL="457200" lvl="1" indent="0">
              <a:lnSpc>
                <a:spcPct val="150000"/>
              </a:lnSpc>
              <a:buNone/>
            </a:pPr>
            <a:r>
              <a:rPr lang="en-US">
                <a:solidFill>
                  <a:schemeClr val="tx1"/>
                </a:solidFill>
                <a:latin typeface="Times New Roman" panose="02020603050405020304" charset="0"/>
                <a:cs typeface="Times New Roman" panose="02020603050405020304" charset="0"/>
              </a:rPr>
              <a:t>            ➢ The Dataset was taken from Twilearn’s Provided Project</a:t>
            </a:r>
            <a:endParaRPr lang="en-US">
              <a:solidFill>
                <a:schemeClr val="tx1"/>
              </a:solidFill>
              <a:latin typeface="Times New Roman" panose="02020603050405020304" charset="0"/>
              <a:cs typeface="Times New Roman" panose="02020603050405020304" charset="0"/>
            </a:endParaRPr>
          </a:p>
          <a:p>
            <a:pPr marL="457200" lvl="1" indent="0">
              <a:lnSpc>
                <a:spcPct val="150000"/>
              </a:lnSpc>
              <a:buNone/>
            </a:pPr>
            <a:r>
              <a:rPr lang="en-US">
                <a:solidFill>
                  <a:schemeClr val="tx1"/>
                </a:solidFill>
                <a:latin typeface="Times New Roman" panose="02020603050405020304" charset="0"/>
                <a:cs typeface="Times New Roman" panose="02020603050405020304" charset="0"/>
              </a:rPr>
              <a:t>                 Description Document.</a:t>
            </a:r>
            <a:endParaRPr lang="en-US">
              <a:solidFill>
                <a:schemeClr val="tx1"/>
              </a:solidFill>
              <a:latin typeface="Times New Roman" panose="02020603050405020304" charset="0"/>
              <a:cs typeface="Times New Roman" panose="02020603050405020304" charset="0"/>
            </a:endParaRPr>
          </a:p>
          <a:p>
            <a:pPr marL="457200" lvl="1" indent="0">
              <a:lnSpc>
                <a:spcPct val="150000"/>
              </a:lnSpc>
              <a:buNone/>
            </a:pPr>
            <a:r>
              <a:rPr lang="en-US">
                <a:solidFill>
                  <a:schemeClr val="tx1"/>
                </a:solidFill>
                <a:latin typeface="Times New Roman" panose="02020603050405020304" charset="0"/>
                <a:cs typeface="Times New Roman" panose="02020603050405020304" charset="0"/>
              </a:rPr>
              <a:t>            ➢ The data was a combination of numerical and Categorical</a:t>
            </a:r>
            <a:endParaRPr lang="en-US">
              <a:solidFill>
                <a:schemeClr val="tx1"/>
              </a:solidFill>
              <a:latin typeface="Times New Roman" panose="02020603050405020304" charset="0"/>
              <a:cs typeface="Times New Roman" panose="02020603050405020304" charset="0"/>
            </a:endParaRPr>
          </a:p>
          <a:p>
            <a:pPr marL="457200" lvl="1" indent="0">
              <a:lnSpc>
                <a:spcPct val="150000"/>
              </a:lnSpc>
              <a:buNone/>
            </a:pPr>
            <a:r>
              <a:rPr lang="en-US">
                <a:solidFill>
                  <a:schemeClr val="tx1"/>
                </a:solidFill>
                <a:latin typeface="Times New Roman" panose="02020603050405020304" charset="0"/>
                <a:cs typeface="Times New Roman" panose="02020603050405020304" charset="0"/>
              </a:rPr>
              <a:t>                  values.</a:t>
            </a:r>
            <a:endParaRPr lang="en-US">
              <a:solidFill>
                <a:schemeClr val="tx1"/>
              </a:solidFill>
              <a:latin typeface="Times New Roman" panose="02020603050405020304" charset="0"/>
              <a:cs typeface="Times New Roman" panose="02020603050405020304" charset="0"/>
            </a:endParaRPr>
          </a:p>
          <a:p>
            <a:pPr marL="457200" lvl="1" indent="0">
              <a:lnSpc>
                <a:spcPct val="150000"/>
              </a:lnSpc>
              <a:buNone/>
            </a:pPr>
            <a:r>
              <a:rPr lang="en-US">
                <a:solidFill>
                  <a:schemeClr val="tx1"/>
                </a:solidFill>
                <a:latin typeface="Times New Roman" panose="02020603050405020304" charset="0"/>
                <a:cs typeface="Times New Roman" panose="02020603050405020304" charset="0"/>
              </a:rPr>
              <a:t>            ➢ I used Pandas, NumPy, Matplotlib, Seaborn and Plotly libraries</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2555" y="0"/>
            <a:ext cx="12313920" cy="6858000"/>
          </a:xfrm>
          <a:solidFill>
            <a:schemeClr val="accent5">
              <a:lumMod val="40000"/>
              <a:lumOff val="60000"/>
            </a:schemeClr>
          </a:solidFill>
        </p:spPr>
        <p:txBody>
          <a:bodyPr/>
          <a:p>
            <a:endParaRPr lang="en-US"/>
          </a:p>
        </p:txBody>
      </p:sp>
      <p:pic>
        <p:nvPicPr>
          <p:cNvPr id="4" name="Content Placeholder 3" descr="Picture"/>
          <p:cNvPicPr>
            <a:picLocks noChangeAspect="1"/>
          </p:cNvPicPr>
          <p:nvPr>
            <p:ph idx="1"/>
          </p:nvPr>
        </p:nvPicPr>
        <p:blipFill>
          <a:blip r:embed="rId1"/>
          <a:stretch>
            <a:fillRect/>
          </a:stretch>
        </p:blipFill>
        <p:spPr>
          <a:xfrm>
            <a:off x="1261110" y="1235075"/>
            <a:ext cx="10197465" cy="4800600"/>
          </a:xfrm>
          <a:prstGeom prst="rect">
            <a:avLst/>
          </a:prstGeom>
          <a:solidFill>
            <a:schemeClr val="accent5">
              <a:lumMod val="40000"/>
              <a:lumOff val="60000"/>
            </a:schemeClr>
          </a:solidFill>
        </p:spPr>
      </p:pic>
      <p:sp>
        <p:nvSpPr>
          <p:cNvPr id="5" name="Text Box 4"/>
          <p:cNvSpPr txBox="1"/>
          <p:nvPr/>
        </p:nvSpPr>
        <p:spPr>
          <a:xfrm>
            <a:off x="11458575" y="6372225"/>
            <a:ext cx="309880" cy="368300"/>
          </a:xfrm>
          <a:prstGeom prst="rect">
            <a:avLst/>
          </a:prstGeom>
          <a:solidFill>
            <a:schemeClr val="accent6">
              <a:lumMod val="40000"/>
              <a:lumOff val="60000"/>
            </a:schemeClr>
          </a:solidFill>
        </p:spPr>
        <p:txBody>
          <a:bodyPr wrap="none" rtlCol="0">
            <a:spAutoFit/>
          </a:bodyPr>
          <a:p>
            <a:endParaRPr lang="en-US"/>
          </a:p>
        </p:txBody>
      </p:sp>
      <p:sp>
        <p:nvSpPr>
          <p:cNvPr id="6" name="Text Box 5"/>
          <p:cNvSpPr txBox="1"/>
          <p:nvPr/>
        </p:nvSpPr>
        <p:spPr>
          <a:xfrm>
            <a:off x="4396105" y="400050"/>
            <a:ext cx="3502025" cy="583565"/>
          </a:xfrm>
          <a:prstGeom prst="rect">
            <a:avLst/>
          </a:prstGeom>
          <a:noFill/>
        </p:spPr>
        <p:txBody>
          <a:bodyPr wrap="none" rtlCol="0">
            <a:spAutoFit/>
          </a:bodyPr>
          <a:p>
            <a:r>
              <a:rPr lang="en-US" sz="3200" b="1">
                <a:latin typeface="Times New Roman" panose="02020603050405020304" charset="0"/>
                <a:cs typeface="Times New Roman" panose="02020603050405020304" charset="0"/>
              </a:rPr>
              <a:t>ARCHITECTURE</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p:sp>
        <p:nvSpPr>
          <p:cNvPr id="3" name="Content Placeholder 2"/>
          <p:cNvSpPr>
            <a:spLocks noGrp="1"/>
          </p:cNvSpPr>
          <p:nvPr>
            <p:ph idx="1"/>
          </p:nvPr>
        </p:nvSpPr>
        <p:spPr>
          <a:xfrm>
            <a:off x="0" y="0"/>
            <a:ext cx="12192635" cy="6858635"/>
          </a:xfrm>
        </p:spPr>
        <p:txBody>
          <a:bodyPr/>
          <a:p>
            <a:pPr marL="0" indent="0">
              <a:buNone/>
            </a:pP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a:p>
            <a:pPr marL="0" indent="0">
              <a:buNone/>
            </a:pPr>
            <a:r>
              <a:rPr lang="en-US" b="1">
                <a:latin typeface="Times New Roman" panose="02020603050405020304" charset="0"/>
                <a:cs typeface="Times New Roman" panose="02020603050405020304" charset="0"/>
              </a:rPr>
              <a:t>                       Key Performance Indicators (KPIs)</a:t>
            </a:r>
            <a:endParaRPr lang="en-US" b="1">
              <a:latin typeface="Times New Roman" panose="02020603050405020304" charset="0"/>
              <a:cs typeface="Times New Roman" panose="02020603050405020304" charset="0"/>
            </a:endParaRPr>
          </a:p>
          <a:p>
            <a:pPr marL="0" indent="0">
              <a:buNone/>
            </a:pPr>
            <a:endParaRPr lang="en-US" b="1">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Key indicators displaying a summary of the Budget Sales Analysis and its relationship with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Different Metrics :</a:t>
            </a:r>
            <a:endParaRPr lang="en-US" sz="24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1. Customer Distribution by Age, Marital Status, Total Children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2. Customer and Sales Relation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3. Sales and Customer Distribution based on Countries and Commute Distance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4. Category and Sub-Category wise Distribution of Sales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5. Customers and Sales Distribution by Education, Occupation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6. Yearly Income of Customers and Sales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7. Profit and Budget Analys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635"/>
            <a:ext cx="12411075" cy="6857365"/>
          </a:xfrm>
          <a:solidFill>
            <a:schemeClr val="accent5">
              <a:lumMod val="40000"/>
              <a:lumOff val="60000"/>
            </a:schemeClr>
          </a:solidFill>
        </p:spPr>
        <p:txBody>
          <a:bodyPr/>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THANKYOU</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1892</Words>
  <Application>WPS Presentation</Application>
  <PresentationFormat>Widescreen</PresentationFormat>
  <Paragraphs>65</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Calibri Light</vt:lpstr>
      <vt:lpstr>Calibri</vt:lpstr>
      <vt:lpstr>Microsoft YaHei</vt:lpstr>
      <vt:lpstr>Arial Unicode MS</vt:lpstr>
      <vt:lpstr>Bahnschrift</vt:lpstr>
      <vt:lpstr>Arial Black</vt:lpstr>
      <vt:lpstr>Bahnschrift Light SemiCondensed</vt:lpstr>
      <vt:lpstr>Times New Roman</vt:lpstr>
      <vt:lpstr>Wingdings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Twilearn Internship Project </dc:title>
  <dc:creator/>
  <cp:lastModifiedBy>aksha</cp:lastModifiedBy>
  <cp:revision>4</cp:revision>
  <dcterms:created xsi:type="dcterms:W3CDTF">2023-04-25T08:26:18Z</dcterms:created>
  <dcterms:modified xsi:type="dcterms:W3CDTF">2023-04-25T09:28:55Z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E3CFFB00BECE477DA7513132516D34AB</vt:lpwstr>
  </property>
  <property fmtid="{D5CDD505-2E9C-101B-9397-08002B2CF9AE}" pid="3" name="KSOProductBuildVer">
    <vt:lpwstr>1033-11.2.0.11536</vt:lpwstr>
  </property>
</Properties>
</file>